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xlsx" ContentType="application/vnd.openxmlformats-officedocument.spreadsheetml.sheet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90" r:id="rId10"/>
    <p:sldId id="265" r:id="rId11"/>
    <p:sldId id="266" r:id="rId12"/>
    <p:sldId id="267" r:id="rId13"/>
    <p:sldId id="268" r:id="rId14"/>
    <p:sldId id="269" r:id="rId15"/>
    <p:sldId id="270" r:id="rId16"/>
    <p:sldId id="291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2" r:id="rId26"/>
    <p:sldId id="283" r:id="rId27"/>
    <p:sldId id="285" r:id="rId28"/>
    <p:sldId id="286" r:id="rId29"/>
    <p:sldId id="289" r:id="rId30"/>
    <p:sldId id="287" r:id="rId31"/>
    <p:sldId id="296" r:id="rId32"/>
    <p:sldId id="292" r:id="rId33"/>
    <p:sldId id="293" r:id="rId34"/>
    <p:sldId id="294" r:id="rId35"/>
    <p:sldId id="288" r:id="rId36"/>
  </p:sldIdLst>
  <p:sldSz cx="12192000" cy="6858000"/>
  <p:notesSz cx="6858000" cy="9144000"/>
  <p:defaultTextStyle>
    <a:lvl1pPr>
      <a:defRPr>
        <a:latin typeface="Calibri"/>
        <a:ea typeface="Calibri"/>
        <a:cs typeface="Calibri"/>
        <a:sym typeface="Calibri"/>
      </a:defRPr>
    </a:lvl1pPr>
    <a:lvl2pPr indent="457200">
      <a:defRPr>
        <a:latin typeface="Calibri"/>
        <a:ea typeface="Calibri"/>
        <a:cs typeface="Calibri"/>
        <a:sym typeface="Calibri"/>
      </a:defRPr>
    </a:lvl2pPr>
    <a:lvl3pPr indent="914400">
      <a:defRPr>
        <a:latin typeface="Calibri"/>
        <a:ea typeface="Calibri"/>
        <a:cs typeface="Calibri"/>
        <a:sym typeface="Calibri"/>
      </a:defRPr>
    </a:lvl3pPr>
    <a:lvl4pPr indent="1371600">
      <a:defRPr>
        <a:latin typeface="Calibri"/>
        <a:ea typeface="Calibri"/>
        <a:cs typeface="Calibri"/>
        <a:sym typeface="Calibri"/>
      </a:defRPr>
    </a:lvl4pPr>
    <a:lvl5pPr indent="1828800">
      <a:defRPr>
        <a:latin typeface="Calibri"/>
        <a:ea typeface="Calibri"/>
        <a:cs typeface="Calibri"/>
        <a:sym typeface="Calibri"/>
      </a:defRPr>
    </a:lvl5pPr>
    <a:lvl6pPr indent="2286000">
      <a:defRPr>
        <a:latin typeface="Calibri"/>
        <a:ea typeface="Calibri"/>
        <a:cs typeface="Calibri"/>
        <a:sym typeface="Calibri"/>
      </a:defRPr>
    </a:lvl6pPr>
    <a:lvl7pPr indent="2743200">
      <a:defRPr>
        <a:latin typeface="Calibri"/>
        <a:ea typeface="Calibri"/>
        <a:cs typeface="Calibri"/>
        <a:sym typeface="Calibri"/>
      </a:defRPr>
    </a:lvl7pPr>
    <a:lvl8pPr indent="3200400">
      <a:defRPr>
        <a:latin typeface="Calibri"/>
        <a:ea typeface="Calibri"/>
        <a:cs typeface="Calibri"/>
        <a:sym typeface="Calibri"/>
      </a:defRPr>
    </a:lvl8pPr>
    <a:lvl9pPr indent="3657600">
      <a:defRPr>
        <a:latin typeface="Calibri"/>
        <a:ea typeface="Calibri"/>
        <a:cs typeface="Calibri"/>
        <a:sym typeface="Calibri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0DEEF"/>
          </a:solidFill>
        </a:fill>
      </a:tcStyle>
    </a:wholeTbl>
    <a:band2H>
      <a:tcTxStyle/>
      <a:tcStyle>
        <a:tcBdr/>
        <a:fill>
          <a:solidFill>
            <a:srgbClr val="E9EFF7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5B9BD5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5B9BD5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5B9BD5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A5A5A5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A5A5A5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A5A5A5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70AD47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70AD47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70AD47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B9BD5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B9BD5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  <a:tblStyle styleId="{2708684C-4D16-4618-839F-0558EEFCDFE6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  <a:tblStyle styleId="{8F44A2F1-9E1F-4B54-A3A2-5F16C0AD49E2}" styleName="">
    <a:tblBg/>
    <a:wholeTbl>
      <a:tcTxStyle>
        <a:font>
          <a:latin typeface="Verdana"/>
          <a:ea typeface="Verdana"/>
          <a:cs typeface="Verdana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9EEEE"/>
          </a:solidFill>
        </a:fill>
      </a:tcStyle>
    </a:wholeTbl>
    <a:band2H>
      <a:tcTxStyle/>
      <a:tcStyle>
        <a:tcBdr/>
        <a:fill>
          <a:solidFill>
            <a:srgbClr val="EEF7F7"/>
          </a:solidFill>
        </a:fill>
      </a:tcStyle>
    </a:band2H>
    <a:firstCol>
      <a:tcTxStyle b="on">
        <a:font>
          <a:latin typeface="Verdana"/>
          <a:ea typeface="Verdana"/>
          <a:cs typeface="Verdan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381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23A9A8"/>
          </a:solidFill>
        </a:fill>
      </a:tcStyle>
    </a:firstCol>
    <a:lastRow>
      <a:tcTxStyle b="on">
        <a:font>
          <a:latin typeface="Verdana"/>
          <a:ea typeface="Verdana"/>
          <a:cs typeface="Verdan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23A9A8"/>
          </a:solidFill>
        </a:fill>
      </a:tcStyle>
    </a:lastRow>
    <a:firstRow>
      <a:tcTxStyle b="on">
        <a:font>
          <a:latin typeface="Verdana"/>
          <a:ea typeface="Verdana"/>
          <a:cs typeface="Verdan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23A9A8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8" d="100"/>
          <a:sy n="108" d="100"/>
        </p:scale>
        <p:origin x="-464" y="-12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notesMaster" Target="notesMasters/notesMaster1.xml"/><Relationship Id="rId38" Type="http://schemas.openxmlformats.org/officeDocument/2006/relationships/printerSettings" Target="printerSettings/printerSettings1.bin"/><Relationship Id="rId39" Type="http://schemas.openxmlformats.org/officeDocument/2006/relationships/presProps" Target="presProps.xml"/><Relationship Id="rId40" Type="http://schemas.openxmlformats.org/officeDocument/2006/relationships/viewProps" Target="viewProps.xml"/><Relationship Id="rId41" Type="http://schemas.openxmlformats.org/officeDocument/2006/relationships/theme" Target="theme/theme1.xml"/><Relationship Id="rId4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Mac%20OS%20X:Users:sp:Documents:Workbook3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 rot="0"/>
          <a:lstStyle/>
          <a:p>
            <a:pPr lvl="0">
              <a:defRPr sz="1533" b="1" i="0" u="none" strike="noStrike">
                <a:solidFill>
                  <a:srgbClr val="000000"/>
                </a:solidFill>
                <a:effectLst/>
                <a:latin typeface="Helvetica"/>
              </a:defRPr>
            </a:pPr>
            <a:r>
              <a:rPr lang="en-US" sz="1533" b="1" i="0" u="none" strike="noStrike">
                <a:solidFill>
                  <a:srgbClr val="000000"/>
                </a:solidFill>
                <a:effectLst/>
                <a:latin typeface="Helvetica"/>
              </a:rPr>
              <a:t>Latencies in the Memory Hierarchy</a:t>
            </a:r>
          </a:p>
        </c:rich>
      </c:tx>
      <c:layout>
        <c:manualLayout>
          <c:xMode val="edge"/>
          <c:yMode val="edge"/>
          <c:x val="0.362289"/>
          <c:y val="0.005"/>
          <c:w val="0.275422"/>
          <c:h val="0.0950515"/>
        </c:manualLayout>
      </c:layout>
      <c:overlay val="1"/>
      <c:spPr>
        <a:noFill/>
        <a:effectLst/>
      </c:spPr>
    </c:title>
    <c:autoTitleDeleted val="0"/>
    <c:plotArea>
      <c:layout>
        <c:manualLayout>
          <c:layoutTarget val="inner"/>
          <c:xMode val="edge"/>
          <c:yMode val="edge"/>
          <c:x val="0.12344"/>
          <c:y val="0.0950515"/>
          <c:w val="0.87656"/>
          <c:h val="0.727544"/>
        </c:manualLayout>
      </c:layout>
      <c:barChart>
        <c:barDir val="col"/>
        <c:grouping val="clustered"/>
        <c:varyColors val="0"/>
        <c:ser>
          <c:idx val="0"/>
          <c:order val="0"/>
          <c:tx>
            <c:v/>
          </c:tx>
          <c:spPr>
            <a:solidFill>
              <a:srgbClr val="567691"/>
            </a:solidFill>
            <a:ln w="12700" cap="flat">
              <a:noFill/>
              <a:miter lim="400000"/>
            </a:ln>
            <a:effectLst/>
          </c:spPr>
          <c:invertIfNegative val="0"/>
          <c:dPt>
            <c:idx val="0"/>
            <c:invertIfNegative val="1"/>
            <c:bubble3D val="0"/>
          </c:dPt>
          <c:dPt>
            <c:idx val="1"/>
            <c:invertIfNegative val="1"/>
            <c:bubble3D val="0"/>
            <c:spPr>
              <a:solidFill>
                <a:srgbClr val="5B704E"/>
              </a:solidFill>
              <a:ln w="12700" cap="flat">
                <a:noFill/>
                <a:miter lim="400000"/>
              </a:ln>
              <a:effectLst/>
            </c:spPr>
          </c:dPt>
          <c:dPt>
            <c:idx val="2"/>
            <c:invertIfNegative val="1"/>
            <c:bubble3D val="0"/>
            <c:spPr>
              <a:solidFill>
                <a:srgbClr val="BA9844"/>
              </a:solidFill>
              <a:ln w="12700" cap="flat">
                <a:noFill/>
                <a:miter lim="400000"/>
              </a:ln>
              <a:effectLst/>
            </c:spPr>
          </c:dPt>
          <c:dPt>
            <c:idx val="3"/>
            <c:invertIfNegative val="1"/>
            <c:bubble3D val="0"/>
            <c:spPr>
              <a:solidFill>
                <a:srgbClr val="AC5A49"/>
              </a:solidFill>
              <a:ln w="12700" cap="flat">
                <a:noFill/>
                <a:miter lim="400000"/>
              </a:ln>
              <a:effectLst/>
            </c:spPr>
          </c:dPt>
          <c:dPt>
            <c:idx val="4"/>
            <c:invertIfNegative val="1"/>
            <c:bubble3D val="0"/>
            <c:spPr>
              <a:solidFill>
                <a:srgbClr val="615973"/>
              </a:solidFill>
              <a:ln w="12700" cap="flat">
                <a:noFill/>
                <a:miter lim="400000"/>
              </a:ln>
              <a:effectLst/>
            </c:spPr>
          </c:dPt>
          <c:dPt>
            <c:idx val="5"/>
            <c:invertIfNegative val="1"/>
            <c:bubble3D val="0"/>
            <c:spPr>
              <a:solidFill>
                <a:srgbClr val="8E928C"/>
              </a:solidFill>
              <a:ln w="12700" cap="flat">
                <a:noFill/>
                <a:miter lim="400000"/>
              </a:ln>
              <a:effectLst/>
            </c:spPr>
          </c:dPt>
          <c:dPt>
            <c:idx val="6"/>
            <c:invertIfNegative val="1"/>
            <c:bubble3D val="0"/>
            <c:spPr>
              <a:solidFill>
                <a:srgbClr val="6786A0"/>
              </a:solidFill>
              <a:ln w="12700" cap="flat">
                <a:noFill/>
                <a:miter lim="400000"/>
              </a:ln>
              <a:effectLst/>
            </c:spPr>
          </c:dPt>
          <c:dPt>
            <c:idx val="7"/>
            <c:invertIfNegative val="1"/>
            <c:bubble3D val="0"/>
            <c:spPr>
              <a:solidFill>
                <a:srgbClr val="6D8360"/>
              </a:solidFill>
              <a:ln w="12700" cap="flat">
                <a:noFill/>
                <a:miter lim="400000"/>
              </a:ln>
              <a:effectLst/>
            </c:spPr>
          </c:dPt>
          <c:dPt>
            <c:idx val="8"/>
            <c:invertIfNegative val="1"/>
            <c:bubble3D val="0"/>
            <c:spPr>
              <a:solidFill>
                <a:srgbClr val="C3A458"/>
              </a:solidFill>
              <a:ln w="12700" cap="flat">
                <a:noFill/>
                <a:miter lim="400000"/>
              </a:ln>
              <a:effectLst/>
            </c:spPr>
          </c:dPt>
          <c:dLbls>
            <c:dLbl>
              <c:idx val="1"/>
              <c:numFmt formatCode="#,##0" sourceLinked="0"/>
              <c:spPr/>
              <c:txPr>
                <a:bodyPr/>
                <a:lstStyle/>
                <a:p>
                  <a:pPr lvl="0">
                    <a:defRPr sz="1333" b="0" i="0" u="none" strike="noStrike">
                      <a:solidFill>
                        <a:srgbClr val="FFFFFF"/>
                      </a:solidFill>
                      <a:effectLst>
                        <a:outerShdw dist="38100" dir="2700000" rotWithShape="0">
                          <a:srgbClr val="000000"/>
                        </a:outerShdw>
                      </a:effectLst>
                      <a:latin typeface="Helvetica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 lvl="0">
                    <a:defRPr sz="1333" b="0" i="0" u="none" strike="noStrike">
                      <a:solidFill>
                        <a:srgbClr val="FFFFFF"/>
                      </a:solidFill>
                      <a:effectLst>
                        <a:outerShdw dist="38100" dir="2700000" rotWithShape="0">
                          <a:srgbClr val="000000"/>
                        </a:outerShdw>
                      </a:effectLst>
                      <a:latin typeface="Helvetica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 lvl="0">
                    <a:defRPr sz="1333" b="0" i="0" u="none" strike="noStrike">
                      <a:solidFill>
                        <a:srgbClr val="FFFFFF"/>
                      </a:solidFill>
                      <a:effectLst>
                        <a:outerShdw dist="38100" dir="2700000" rotWithShape="0">
                          <a:srgbClr val="000000"/>
                        </a:outerShdw>
                      </a:effectLst>
                      <a:latin typeface="Helvetica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numFmt formatCode="#,##0" sourceLinked="0"/>
              <c:spPr/>
              <c:txPr>
                <a:bodyPr/>
                <a:lstStyle/>
                <a:p>
                  <a:pPr lvl="0">
                    <a:defRPr sz="1333" b="0" i="0" u="none" strike="noStrike">
                      <a:solidFill>
                        <a:srgbClr val="FFFFFF"/>
                      </a:solidFill>
                      <a:effectLst>
                        <a:outerShdw dist="38100" dir="2700000" rotWithShape="0">
                          <a:srgbClr val="000000"/>
                        </a:outerShdw>
                      </a:effectLst>
                      <a:latin typeface="Helvetica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numFmt formatCode="#,##0" sourceLinked="0"/>
              <c:spPr/>
              <c:txPr>
                <a:bodyPr/>
                <a:lstStyle/>
                <a:p>
                  <a:pPr lvl="0">
                    <a:defRPr sz="1333" b="0" i="0" u="none" strike="noStrike">
                      <a:solidFill>
                        <a:srgbClr val="FFFFFF"/>
                      </a:solidFill>
                      <a:effectLst>
                        <a:outerShdw dist="38100" dir="2700000" rotWithShape="0">
                          <a:srgbClr val="000000"/>
                        </a:outerShdw>
                      </a:effectLst>
                      <a:latin typeface="Helvetica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numFmt formatCode="#,##0" sourceLinked="0"/>
              <c:spPr/>
              <c:txPr>
                <a:bodyPr/>
                <a:lstStyle/>
                <a:p>
                  <a:pPr lvl="0">
                    <a:defRPr sz="1333" b="0" i="0" u="none" strike="noStrike">
                      <a:solidFill>
                        <a:srgbClr val="FFFFFF"/>
                      </a:solidFill>
                      <a:effectLst>
                        <a:outerShdw dist="38100" dir="2700000" rotWithShape="0">
                          <a:srgbClr val="000000"/>
                        </a:outerShdw>
                      </a:effectLst>
                      <a:latin typeface="Helvetica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numFmt formatCode="#,##0" sourceLinked="0"/>
              <c:spPr/>
              <c:txPr>
                <a:bodyPr/>
                <a:lstStyle/>
                <a:p>
                  <a:pPr lvl="0">
                    <a:defRPr sz="1333" b="0" i="0" u="none" strike="noStrike">
                      <a:solidFill>
                        <a:srgbClr val="FFFFFF"/>
                      </a:solidFill>
                      <a:effectLst>
                        <a:outerShdw dist="38100" dir="2700000" rotWithShape="0">
                          <a:srgbClr val="000000"/>
                        </a:outerShdw>
                      </a:effectLst>
                      <a:latin typeface="Helvetica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numFmt formatCode="#,##0" sourceLinked="0"/>
              <c:spPr/>
              <c:txPr>
                <a:bodyPr/>
                <a:lstStyle/>
                <a:p>
                  <a:pPr lvl="0">
                    <a:defRPr sz="1333" b="0" i="0" u="none" strike="noStrike">
                      <a:solidFill>
                        <a:srgbClr val="FFFFFF"/>
                      </a:solidFill>
                      <a:effectLst>
                        <a:outerShdw dist="38100" dir="2700000" rotWithShape="0">
                          <a:srgbClr val="000000"/>
                        </a:outerShdw>
                      </a:effectLst>
                      <a:latin typeface="Helvetica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 lvl="0">
                  <a:defRPr sz="1333" b="1" i="0" u="none" strike="noStrike">
                    <a:solidFill>
                      <a:srgbClr val="000000"/>
                    </a:solidFill>
                    <a:effectLst/>
                    <a:latin typeface="Helvetica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9"/>
              <c:pt idx="0">
                <c:v>L1</c:v>
              </c:pt>
              <c:pt idx="1">
                <c:v>L2</c:v>
              </c:pt>
              <c:pt idx="2">
                <c:v>L3</c:v>
              </c:pt>
              <c:pt idx="3">
                <c:v>Local Memory</c:v>
              </c:pt>
              <c:pt idx="4">
                <c:v>Neighbor Socket</c:v>
              </c:pt>
              <c:pt idx="5">
                <c:v>NumaCache</c:v>
              </c:pt>
              <c:pt idx="6">
                <c:v>Remote Memory</c:v>
              </c:pt>
              <c:pt idx="7">
                <c:v>SSD</c:v>
              </c:pt>
              <c:pt idx="8">
                <c:v>Disk</c:v>
              </c:pt>
            </c:strLit>
          </c:cat>
          <c:val>
            <c:numLit>
              <c:formatCode>General</c:formatCode>
              <c:ptCount val="9"/>
              <c:pt idx="0">
                <c:v>1.251</c:v>
              </c:pt>
              <c:pt idx="1">
                <c:v>6.421</c:v>
              </c:pt>
              <c:pt idx="2">
                <c:v>16.732</c:v>
              </c:pt>
              <c:pt idx="3">
                <c:v>75.0</c:v>
              </c:pt>
              <c:pt idx="4">
                <c:v>125.0</c:v>
              </c:pt>
              <c:pt idx="5">
                <c:v>308.0</c:v>
              </c:pt>
              <c:pt idx="6">
                <c:v>1087.0</c:v>
              </c:pt>
              <c:pt idx="7">
                <c:v>100000.0</c:v>
              </c:pt>
              <c:pt idx="8">
                <c:v>5.0E7</c:v>
              </c:pt>
            </c:numLit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-10"/>
        <c:axId val="-2068703736"/>
        <c:axId val="-2082527144"/>
      </c:barChart>
      <c:catAx>
        <c:axId val="-2068703736"/>
        <c:scaling>
          <c:orientation val="minMax"/>
        </c:scaling>
        <c:delete val="0"/>
        <c:axPos val="b"/>
        <c:majorGridlines>
          <c:spPr>
            <a:ln w="12700" cap="flat">
              <a:solidFill>
                <a:srgbClr val="B8B8B8"/>
              </a:solidFill>
              <a:custDash>
                <a:ds d="100000" sp="200000"/>
              </a:custDash>
              <a:miter lim="400000"/>
            </a:ln>
          </c:spPr>
        </c:majorGridlines>
        <c:numFmt formatCode="General" sourceLinked="0"/>
        <c:majorTickMark val="none"/>
        <c:minorTickMark val="none"/>
        <c:tickLblPos val="low"/>
        <c:spPr>
          <a:ln w="12700" cap="flat">
            <a:solidFill>
              <a:srgbClr val="000000"/>
            </a:solidFill>
            <a:prstDash val="solid"/>
            <a:miter lim="400000"/>
          </a:ln>
        </c:spPr>
        <c:txPr>
          <a:bodyPr rot="0" vert="horz" anchor="ctr" anchorCtr="1"/>
          <a:lstStyle/>
          <a:p>
            <a:pPr lvl="0" algn="ctr">
              <a:defRPr sz="1333" b="1" i="0" u="none" strike="noStrike" spc="0" normalizeH="0">
                <a:solidFill>
                  <a:srgbClr val="000000"/>
                </a:solidFill>
                <a:effectLst/>
                <a:latin typeface="Helvetica"/>
              </a:defRPr>
            </a:pPr>
            <a:endParaRPr lang="en-US"/>
          </a:p>
        </c:txPr>
        <c:crossAx val="-2082527144"/>
        <c:crosses val="autoZero"/>
        <c:auto val="0"/>
        <c:lblAlgn val="ctr"/>
        <c:lblOffset val="100"/>
        <c:tickLblSkip val="1"/>
        <c:tickMarkSkip val="2"/>
        <c:noMultiLvlLbl val="1"/>
      </c:catAx>
      <c:valAx>
        <c:axId val="-2082527144"/>
        <c:scaling>
          <c:logBase val="10.0"/>
          <c:orientation val="minMax"/>
        </c:scaling>
        <c:delete val="0"/>
        <c:axPos val="l"/>
        <c:majorGridlines>
          <c:spPr>
            <a:ln w="3175" cap="flat">
              <a:solidFill>
                <a:srgbClr val="B8B8B8"/>
              </a:solidFill>
              <a:prstDash val="solid"/>
              <a:miter lim="400000"/>
            </a:ln>
          </c:spPr>
        </c:majorGridlines>
        <c:title>
          <c:tx>
            <c:rich>
              <a:bodyPr rot="-5400000"/>
              <a:lstStyle/>
              <a:p>
                <a:pPr lvl="0">
                  <a:defRPr sz="1555" b="1" i="0" u="none" strike="noStrike">
                    <a:solidFill>
                      <a:srgbClr val="000000"/>
                    </a:solidFill>
                    <a:effectLst/>
                    <a:latin typeface="Helvetica"/>
                  </a:defRPr>
                </a:pPr>
                <a:r>
                  <a:rPr lang="en-US" sz="1555" b="1" i="0" u="none" strike="noStrike">
                    <a:solidFill>
                      <a:srgbClr val="000000"/>
                    </a:solidFill>
                    <a:effectLst/>
                    <a:latin typeface="Helvetica"/>
                  </a:rPr>
                  <a:t>Nanoseconds</a:t>
                </a:r>
              </a:p>
            </c:rich>
          </c:tx>
          <c:layout/>
          <c:overlay val="1"/>
        </c:title>
        <c:numFmt formatCode="#,##0.00" sourceLinked="0"/>
        <c:majorTickMark val="none"/>
        <c:minorTickMark val="none"/>
        <c:tickLblPos val="nextTo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 lvl="0">
              <a:defRPr sz="1333" b="1" i="0" u="none" strike="noStrike">
                <a:solidFill>
                  <a:srgbClr val="000000"/>
                </a:solidFill>
                <a:effectLst/>
                <a:latin typeface="Helvetica"/>
              </a:defRPr>
            </a:pPr>
            <a:endParaRPr lang="en-US"/>
          </a:p>
        </c:txPr>
        <c:crossAx val="-2068703736"/>
        <c:crosses val="autoZero"/>
        <c:crossBetween val="between"/>
      </c:valAx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c:style val="18"/>
  <c:chart>
    <c:title>
      <c:tx>
        <c:rich>
          <a:bodyPr rot="0"/>
          <a:lstStyle/>
          <a:p>
            <a:pPr lvl="0">
              <a:defRPr sz="1400" b="1" i="0" u="none" strike="noStrike">
                <a:solidFill>
                  <a:srgbClr val="000000"/>
                </a:solidFill>
                <a:effectLst/>
                <a:latin typeface="Helvetica"/>
              </a:defRPr>
            </a:pPr>
            <a:r>
              <a:rPr lang="en-US" sz="1400" b="1" i="0" u="none" strike="noStrike">
                <a:solidFill>
                  <a:srgbClr val="000000"/>
                </a:solidFill>
                <a:effectLst/>
                <a:latin typeface="Helvetica"/>
              </a:rPr>
              <a:t>Latency - LMBench</a:t>
            </a:r>
          </a:p>
        </c:rich>
      </c:tx>
      <c:layout>
        <c:manualLayout>
          <c:xMode val="edge"/>
          <c:yMode val="edge"/>
          <c:x val="0.423683"/>
          <c:y val="0.005"/>
          <c:w val="0.152633"/>
          <c:h val="0.0682816"/>
        </c:manualLayout>
      </c:layout>
      <c:overlay val="1"/>
      <c:spPr>
        <a:noFill/>
        <a:effectLst/>
      </c:spPr>
    </c:title>
    <c:autoTitleDeleted val="0"/>
    <c:plotArea>
      <c:layout>
        <c:manualLayout>
          <c:layoutTarget val="inner"/>
          <c:xMode val="edge"/>
          <c:yMode val="edge"/>
          <c:x val="0.0824926"/>
          <c:y val="0.0682816"/>
          <c:w val="0.902689"/>
          <c:h val="0.771465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Untitled 2</c:v>
                </c:pt>
              </c:strCache>
            </c:strRef>
          </c:tx>
          <c:spPr>
            <a:ln w="50800" cap="flat">
              <a:solidFill>
                <a:srgbClr val="567691"/>
              </a:solidFill>
              <a:prstDash val="solid"/>
              <a:miter lim="400000"/>
            </a:ln>
            <a:effectLst/>
          </c:spPr>
          <c:marker>
            <c:symbol val="circle"/>
            <c:size val="4"/>
            <c:spPr>
              <a:solidFill>
                <a:srgbClr val="FFFFFF"/>
              </a:solidFill>
              <a:ln w="50800" cap="flat">
                <a:solidFill>
                  <a:srgbClr val="567691"/>
                </a:solidFill>
                <a:prstDash val="solid"/>
                <a:miter lim="400000"/>
              </a:ln>
              <a:effectLst/>
            </c:spPr>
          </c:marker>
          <c:cat>
            <c:strRef>
              <c:f>Sheet1!$A$2:$A$47</c:f>
              <c:strCache>
                <c:ptCount val="46"/>
                <c:pt idx="0">
                  <c:v>0,00049</c:v>
                </c:pt>
                <c:pt idx="1">
                  <c:v>0,00098</c:v>
                </c:pt>
                <c:pt idx="2">
                  <c:v>0,00195</c:v>
                </c:pt>
                <c:pt idx="3">
                  <c:v>0,00293</c:v>
                </c:pt>
                <c:pt idx="4">
                  <c:v>0,00391</c:v>
                </c:pt>
                <c:pt idx="5">
                  <c:v>0,00586</c:v>
                </c:pt>
                <c:pt idx="6">
                  <c:v>0,00781</c:v>
                </c:pt>
                <c:pt idx="7">
                  <c:v>0,01172</c:v>
                </c:pt>
                <c:pt idx="8">
                  <c:v>0,01562</c:v>
                </c:pt>
                <c:pt idx="9">
                  <c:v>0,02344</c:v>
                </c:pt>
                <c:pt idx="10">
                  <c:v>0,03125</c:v>
                </c:pt>
                <c:pt idx="11">
                  <c:v>0,04688</c:v>
                </c:pt>
                <c:pt idx="12">
                  <c:v>0,0625</c:v>
                </c:pt>
                <c:pt idx="13">
                  <c:v>0,09375</c:v>
                </c:pt>
                <c:pt idx="14">
                  <c:v>0,125</c:v>
                </c:pt>
                <c:pt idx="15">
                  <c:v>0,1875</c:v>
                </c:pt>
                <c:pt idx="16">
                  <c:v>0,25</c:v>
                </c:pt>
                <c:pt idx="17">
                  <c:v>0,375</c:v>
                </c:pt>
                <c:pt idx="18">
                  <c:v>0,5</c:v>
                </c:pt>
                <c:pt idx="19">
                  <c:v>0,75</c:v>
                </c:pt>
                <c:pt idx="20">
                  <c:v>1</c:v>
                </c:pt>
                <c:pt idx="21">
                  <c:v>1,5</c:v>
                </c:pt>
                <c:pt idx="22">
                  <c:v>2</c:v>
                </c:pt>
                <c:pt idx="23">
                  <c:v>3</c:v>
                </c:pt>
                <c:pt idx="24">
                  <c:v>4</c:v>
                </c:pt>
                <c:pt idx="25">
                  <c:v>6</c:v>
                </c:pt>
                <c:pt idx="26">
                  <c:v>8</c:v>
                </c:pt>
                <c:pt idx="27">
                  <c:v>12</c:v>
                </c:pt>
                <c:pt idx="28">
                  <c:v>16</c:v>
                </c:pt>
                <c:pt idx="29">
                  <c:v>24</c:v>
                </c:pt>
                <c:pt idx="30">
                  <c:v>32</c:v>
                </c:pt>
                <c:pt idx="31">
                  <c:v>48</c:v>
                </c:pt>
                <c:pt idx="32">
                  <c:v>64</c:v>
                </c:pt>
                <c:pt idx="33">
                  <c:v>96</c:v>
                </c:pt>
                <c:pt idx="34">
                  <c:v>128</c:v>
                </c:pt>
                <c:pt idx="35">
                  <c:v>192</c:v>
                </c:pt>
                <c:pt idx="36">
                  <c:v>256</c:v>
                </c:pt>
                <c:pt idx="37">
                  <c:v>384</c:v>
                </c:pt>
                <c:pt idx="38">
                  <c:v>512</c:v>
                </c:pt>
                <c:pt idx="39">
                  <c:v>768</c:v>
                </c:pt>
                <c:pt idx="40">
                  <c:v>1024</c:v>
                </c:pt>
                <c:pt idx="41">
                  <c:v>1536</c:v>
                </c:pt>
                <c:pt idx="42">
                  <c:v>2048</c:v>
                </c:pt>
                <c:pt idx="43">
                  <c:v>3072</c:v>
                </c:pt>
                <c:pt idx="44">
                  <c:v>4096</c:v>
                </c:pt>
                <c:pt idx="45">
                  <c:v>6144</c:v>
                </c:pt>
              </c:strCache>
            </c:strRef>
          </c:cat>
          <c:val>
            <c:numRef>
              <c:f>Sheet1!$B$2:$B$47</c:f>
              <c:numCache>
                <c:formatCode>General</c:formatCode>
                <c:ptCount val="46"/>
                <c:pt idx="0">
                  <c:v>1.251</c:v>
                </c:pt>
                <c:pt idx="1">
                  <c:v>1.252</c:v>
                </c:pt>
                <c:pt idx="2">
                  <c:v>1.252</c:v>
                </c:pt>
                <c:pt idx="3">
                  <c:v>1.252</c:v>
                </c:pt>
                <c:pt idx="4">
                  <c:v>1.252</c:v>
                </c:pt>
                <c:pt idx="5">
                  <c:v>1.252</c:v>
                </c:pt>
                <c:pt idx="6">
                  <c:v>1.252</c:v>
                </c:pt>
                <c:pt idx="7">
                  <c:v>1.252</c:v>
                </c:pt>
                <c:pt idx="8">
                  <c:v>1.253</c:v>
                </c:pt>
                <c:pt idx="9">
                  <c:v>1.253</c:v>
                </c:pt>
                <c:pt idx="10">
                  <c:v>1.264</c:v>
                </c:pt>
                <c:pt idx="11">
                  <c:v>1.254</c:v>
                </c:pt>
                <c:pt idx="12">
                  <c:v>1.254</c:v>
                </c:pt>
                <c:pt idx="13">
                  <c:v>6.413</c:v>
                </c:pt>
                <c:pt idx="14">
                  <c:v>6.421</c:v>
                </c:pt>
                <c:pt idx="15">
                  <c:v>6.413</c:v>
                </c:pt>
                <c:pt idx="16">
                  <c:v>6.474</c:v>
                </c:pt>
                <c:pt idx="17">
                  <c:v>6.425</c:v>
                </c:pt>
                <c:pt idx="18">
                  <c:v>6.427</c:v>
                </c:pt>
                <c:pt idx="19">
                  <c:v>16.213</c:v>
                </c:pt>
                <c:pt idx="20">
                  <c:v>16.732</c:v>
                </c:pt>
                <c:pt idx="21">
                  <c:v>16.748</c:v>
                </c:pt>
                <c:pt idx="22">
                  <c:v>16.743</c:v>
                </c:pt>
                <c:pt idx="23">
                  <c:v>17.124</c:v>
                </c:pt>
                <c:pt idx="24">
                  <c:v>17.054</c:v>
                </c:pt>
                <c:pt idx="25">
                  <c:v>147.125</c:v>
                </c:pt>
                <c:pt idx="26">
                  <c:v>223.371</c:v>
                </c:pt>
                <c:pt idx="27">
                  <c:v>287.01</c:v>
                </c:pt>
                <c:pt idx="28">
                  <c:v>294.956</c:v>
                </c:pt>
                <c:pt idx="29">
                  <c:v>302.961</c:v>
                </c:pt>
                <c:pt idx="30">
                  <c:v>305.637</c:v>
                </c:pt>
                <c:pt idx="31">
                  <c:v>306.743</c:v>
                </c:pt>
                <c:pt idx="32">
                  <c:v>308.61</c:v>
                </c:pt>
                <c:pt idx="33">
                  <c:v>303.582</c:v>
                </c:pt>
                <c:pt idx="34">
                  <c:v>304.297</c:v>
                </c:pt>
                <c:pt idx="35">
                  <c:v>303.062</c:v>
                </c:pt>
                <c:pt idx="36">
                  <c:v>302.749</c:v>
                </c:pt>
                <c:pt idx="37">
                  <c:v>304.299</c:v>
                </c:pt>
                <c:pt idx="38">
                  <c:v>302.9359999999994</c:v>
                </c:pt>
                <c:pt idx="39">
                  <c:v>303.697</c:v>
                </c:pt>
                <c:pt idx="40">
                  <c:v>303.3</c:v>
                </c:pt>
                <c:pt idx="41">
                  <c:v>302.2209999999994</c:v>
                </c:pt>
                <c:pt idx="42">
                  <c:v>304.582</c:v>
                </c:pt>
                <c:pt idx="43">
                  <c:v>628.583</c:v>
                </c:pt>
                <c:pt idx="44">
                  <c:v>1087.576</c:v>
                </c:pt>
                <c:pt idx="45">
                  <c:v>1026.939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082983960"/>
        <c:axId val="-2068467800"/>
      </c:lineChart>
      <c:catAx>
        <c:axId val="-2082983960"/>
        <c:scaling>
          <c:orientation val="minMax"/>
        </c:scaling>
        <c:delete val="0"/>
        <c:axPos val="b"/>
        <c:title>
          <c:tx>
            <c:rich>
              <a:bodyPr rot="0"/>
              <a:lstStyle/>
              <a:p>
                <a:pPr lvl="0">
                  <a:defRPr sz="1300" b="1" i="0" u="none" strike="noStrike">
                    <a:solidFill>
                      <a:srgbClr val="000000"/>
                    </a:solidFill>
                    <a:effectLst/>
                    <a:latin typeface="Helvetica"/>
                  </a:defRPr>
                </a:pPr>
                <a:r>
                  <a:rPr lang="en-US" sz="1300" b="1" i="0" u="none" strike="noStrike">
                    <a:solidFill>
                      <a:srgbClr val="000000"/>
                    </a:solidFill>
                    <a:effectLst/>
                    <a:latin typeface="Helvetica"/>
                  </a:rPr>
                  <a:t>Array Size</a:t>
                </a:r>
              </a:p>
            </c:rich>
          </c:tx>
          <c:layout/>
          <c:overlay val="1"/>
        </c:title>
        <c:numFmt formatCode="General" sourceLinked="0"/>
        <c:majorTickMark val="in"/>
        <c:minorTickMark val="none"/>
        <c:tickLblPos val="low"/>
        <c:spPr>
          <a:ln w="12700" cap="flat">
            <a:solidFill>
              <a:srgbClr val="000000"/>
            </a:solidFill>
            <a:prstDash val="solid"/>
            <a:miter lim="400000"/>
          </a:ln>
        </c:spPr>
        <c:txPr>
          <a:bodyPr rot="-2700000"/>
          <a:lstStyle/>
          <a:p>
            <a:pPr lvl="0">
              <a:defRPr sz="1000" b="0" i="0" u="none" strike="noStrike">
                <a:solidFill>
                  <a:srgbClr val="000000"/>
                </a:solidFill>
                <a:effectLst/>
                <a:latin typeface="Helvetica"/>
              </a:defRPr>
            </a:pPr>
            <a:endParaRPr lang="en-US"/>
          </a:p>
        </c:txPr>
        <c:crossAx val="-2068467800"/>
        <c:crosses val="autoZero"/>
        <c:auto val="1"/>
        <c:lblAlgn val="ctr"/>
        <c:lblOffset val="100"/>
        <c:noMultiLvlLbl val="1"/>
      </c:catAx>
      <c:valAx>
        <c:axId val="-2068467800"/>
        <c:scaling>
          <c:logBase val="10.0"/>
          <c:orientation val="minMax"/>
        </c:scaling>
        <c:delete val="0"/>
        <c:axPos val="l"/>
        <c:majorGridlines>
          <c:spPr>
            <a:ln w="3175" cap="flat">
              <a:solidFill>
                <a:srgbClr val="B8B8B8"/>
              </a:solidFill>
              <a:prstDash val="solid"/>
              <a:miter lim="400000"/>
            </a:ln>
          </c:spPr>
        </c:majorGridlines>
        <c:title>
          <c:tx>
            <c:rich>
              <a:bodyPr rot="-5400000"/>
              <a:lstStyle/>
              <a:p>
                <a:pPr lvl="0">
                  <a:defRPr sz="1200" b="1" i="0" u="none" strike="noStrike">
                    <a:solidFill>
                      <a:srgbClr val="000000"/>
                    </a:solidFill>
                    <a:effectLst/>
                    <a:latin typeface="Helvetica"/>
                  </a:defRPr>
                </a:pPr>
                <a:r>
                  <a:rPr lang="en-US" sz="1200" b="1" i="0" u="none" strike="noStrike">
                    <a:solidFill>
                      <a:srgbClr val="000000"/>
                    </a:solidFill>
                    <a:effectLst/>
                    <a:latin typeface="Helvetica"/>
                  </a:rPr>
                  <a:t>Nanoseconds</a:t>
                </a:r>
              </a:p>
            </c:rich>
          </c:tx>
          <c:layout/>
          <c:overlay val="1"/>
        </c:title>
        <c:numFmt formatCode="General" sourceLinked="0"/>
        <c:majorTickMark val="in"/>
        <c:minorTickMark val="in"/>
        <c:tickLblPos val="nextTo"/>
        <c:spPr>
          <a:ln w="12700" cap="flat">
            <a:solidFill>
              <a:srgbClr val="000000"/>
            </a:solidFill>
            <a:prstDash val="solid"/>
            <a:miter lim="400000"/>
          </a:ln>
        </c:spPr>
        <c:txPr>
          <a:bodyPr rot="0"/>
          <a:lstStyle/>
          <a:p>
            <a:pPr lvl="0">
              <a:defRPr sz="1200" b="1" i="0" u="none" strike="noStrike">
                <a:solidFill>
                  <a:srgbClr val="000000"/>
                </a:solidFill>
                <a:effectLst/>
                <a:latin typeface="Helvetica"/>
              </a:defRPr>
            </a:pPr>
            <a:endParaRPr lang="en-US"/>
          </a:p>
        </c:txPr>
        <c:crossAx val="-2082983960"/>
        <c:crosses val="autoZero"/>
        <c:crossBetween val="midCat"/>
      </c:valAx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strRef>
          <c:f>Sheet1!$A$33</c:f>
          <c:strCache>
            <c:ptCount val="1"/>
            <c:pt idx="0">
              <c:v>Grid: ilen=60, jlen=60, zlen=10, subsamples=20/thread, core stride=2</c:v>
            </c:pt>
          </c:strCache>
        </c:strRef>
      </c:tx>
      <c:layout/>
      <c:overlay val="0"/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Sheet1!$C$34</c:f>
              <c:strCache>
                <c:ptCount val="1"/>
                <c:pt idx="0">
                  <c:v>init_T</c:v>
                </c:pt>
              </c:strCache>
            </c:strRef>
          </c:tx>
          <c:invertIfNegative val="0"/>
          <c:cat>
            <c:numRef>
              <c:f>Sheet1!$B$35:$B$46</c:f>
              <c:numCache>
                <c:formatCode>General</c:formatCode>
                <c:ptCount val="12"/>
                <c:pt idx="0">
                  <c:v>1.0</c:v>
                </c:pt>
                <c:pt idx="1">
                  <c:v>2.0</c:v>
                </c:pt>
                <c:pt idx="2">
                  <c:v>4.0</c:v>
                </c:pt>
                <c:pt idx="3">
                  <c:v>8.0</c:v>
                </c:pt>
                <c:pt idx="4">
                  <c:v>16.0</c:v>
                </c:pt>
                <c:pt idx="5">
                  <c:v>32.0</c:v>
                </c:pt>
                <c:pt idx="6">
                  <c:v>48.0</c:v>
                </c:pt>
                <c:pt idx="7">
                  <c:v>64.0</c:v>
                </c:pt>
                <c:pt idx="8">
                  <c:v>80.0</c:v>
                </c:pt>
                <c:pt idx="9">
                  <c:v>96.0</c:v>
                </c:pt>
                <c:pt idx="10">
                  <c:v>112.0</c:v>
                </c:pt>
                <c:pt idx="11">
                  <c:v>128.0</c:v>
                </c:pt>
              </c:numCache>
            </c:numRef>
          </c:cat>
          <c:val>
            <c:numRef>
              <c:f>Sheet1!$C$35:$C$46</c:f>
              <c:numCache>
                <c:formatCode>0.00</c:formatCode>
                <c:ptCount val="12"/>
                <c:pt idx="0">
                  <c:v>32.0727</c:v>
                </c:pt>
                <c:pt idx="1">
                  <c:v>31.3961</c:v>
                </c:pt>
                <c:pt idx="2">
                  <c:v>31.7657</c:v>
                </c:pt>
                <c:pt idx="3">
                  <c:v>32.7903</c:v>
                </c:pt>
                <c:pt idx="4">
                  <c:v>32.1619</c:v>
                </c:pt>
                <c:pt idx="5">
                  <c:v>39.9858</c:v>
                </c:pt>
                <c:pt idx="6">
                  <c:v>46.7636</c:v>
                </c:pt>
                <c:pt idx="7">
                  <c:v>54.8208</c:v>
                </c:pt>
                <c:pt idx="8">
                  <c:v>61.7843</c:v>
                </c:pt>
                <c:pt idx="9">
                  <c:v>66.9054</c:v>
                </c:pt>
                <c:pt idx="10">
                  <c:v>73.1943</c:v>
                </c:pt>
                <c:pt idx="11">
                  <c:v>83.2206</c:v>
                </c:pt>
              </c:numCache>
            </c:numRef>
          </c:val>
        </c:ser>
        <c:ser>
          <c:idx val="1"/>
          <c:order val="1"/>
          <c:tx>
            <c:strRef>
              <c:f>Sheet1!$D$34</c:f>
              <c:strCache>
                <c:ptCount val="1"/>
                <c:pt idx="0">
                  <c:v>solve_T</c:v>
                </c:pt>
              </c:strCache>
            </c:strRef>
          </c:tx>
          <c:invertIfNegative val="0"/>
          <c:cat>
            <c:numRef>
              <c:f>Sheet1!$B$35:$B$46</c:f>
              <c:numCache>
                <c:formatCode>General</c:formatCode>
                <c:ptCount val="12"/>
                <c:pt idx="0">
                  <c:v>1.0</c:v>
                </c:pt>
                <c:pt idx="1">
                  <c:v>2.0</c:v>
                </c:pt>
                <c:pt idx="2">
                  <c:v>4.0</c:v>
                </c:pt>
                <c:pt idx="3">
                  <c:v>8.0</c:v>
                </c:pt>
                <c:pt idx="4">
                  <c:v>16.0</c:v>
                </c:pt>
                <c:pt idx="5">
                  <c:v>32.0</c:v>
                </c:pt>
                <c:pt idx="6">
                  <c:v>48.0</c:v>
                </c:pt>
                <c:pt idx="7">
                  <c:v>64.0</c:v>
                </c:pt>
                <c:pt idx="8">
                  <c:v>80.0</c:v>
                </c:pt>
                <c:pt idx="9">
                  <c:v>96.0</c:v>
                </c:pt>
                <c:pt idx="10">
                  <c:v>112.0</c:v>
                </c:pt>
                <c:pt idx="11">
                  <c:v>128.0</c:v>
                </c:pt>
              </c:numCache>
            </c:numRef>
          </c:cat>
          <c:val>
            <c:numRef>
              <c:f>Sheet1!$D$35:$D$46</c:f>
              <c:numCache>
                <c:formatCode>0.00</c:formatCode>
                <c:ptCount val="12"/>
                <c:pt idx="0">
                  <c:v>580.472</c:v>
                </c:pt>
                <c:pt idx="1">
                  <c:v>763.323</c:v>
                </c:pt>
                <c:pt idx="2">
                  <c:v>868.4469999999997</c:v>
                </c:pt>
                <c:pt idx="3">
                  <c:v>850.576</c:v>
                </c:pt>
                <c:pt idx="4">
                  <c:v>852.74</c:v>
                </c:pt>
                <c:pt idx="5">
                  <c:v>844.772</c:v>
                </c:pt>
                <c:pt idx="6">
                  <c:v>845.539</c:v>
                </c:pt>
                <c:pt idx="7">
                  <c:v>850.081</c:v>
                </c:pt>
                <c:pt idx="8">
                  <c:v>851.4619999999996</c:v>
                </c:pt>
                <c:pt idx="9">
                  <c:v>854.8569999999995</c:v>
                </c:pt>
                <c:pt idx="10">
                  <c:v>858.385</c:v>
                </c:pt>
                <c:pt idx="11">
                  <c:v>850.478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2088192920"/>
        <c:axId val="-2088106888"/>
      </c:barChart>
      <c:lineChart>
        <c:grouping val="standard"/>
        <c:varyColors val="0"/>
        <c:ser>
          <c:idx val="2"/>
          <c:order val="2"/>
          <c:tx>
            <c:strRef>
              <c:f>Sheet1!$F$34</c:f>
              <c:strCache>
                <c:ptCount val="1"/>
                <c:pt idx="0">
                  <c:v>\eta_p</c:v>
                </c:pt>
              </c:strCache>
            </c:strRef>
          </c:tx>
          <c:marker>
            <c:symbol val="none"/>
          </c:marker>
          <c:val>
            <c:numRef>
              <c:f>Sheet1!$F$35:$F$46</c:f>
              <c:numCache>
                <c:formatCode>0.0%</c:formatCode>
                <c:ptCount val="12"/>
                <c:pt idx="0">
                  <c:v>1.0</c:v>
                </c:pt>
                <c:pt idx="1">
                  <c:v>0.770768816302515</c:v>
                </c:pt>
                <c:pt idx="2">
                  <c:v>0.680444410526534</c:v>
                </c:pt>
                <c:pt idx="3">
                  <c:v>0.693420951195444</c:v>
                </c:pt>
                <c:pt idx="4">
                  <c:v>0.692217634519713</c:v>
                </c:pt>
                <c:pt idx="5">
                  <c:v>0.692330375612399</c:v>
                </c:pt>
                <c:pt idx="6">
                  <c:v>0.686476426270639</c:v>
                </c:pt>
                <c:pt idx="7">
                  <c:v>0.676918423634476</c:v>
                </c:pt>
                <c:pt idx="8">
                  <c:v>0.670733295059613</c:v>
                </c:pt>
                <c:pt idx="9">
                  <c:v>0.664536435853751</c:v>
                </c:pt>
                <c:pt idx="10">
                  <c:v>0.657533609860159</c:v>
                </c:pt>
                <c:pt idx="11">
                  <c:v>0.656041146468464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Sheet1!$G$34</c:f>
              <c:strCache>
                <c:ptCount val="1"/>
                <c:pt idx="0">
                  <c:v>node_\eta_p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val>
            <c:numRef>
              <c:f>Sheet1!$G$35:$G$46</c:f>
              <c:numCache>
                <c:formatCode>General</c:formatCode>
                <c:ptCount val="12"/>
                <c:pt idx="4" formatCode="0.0%">
                  <c:v>1.0</c:v>
                </c:pt>
                <c:pt idx="5" formatCode="0.0%">
                  <c:v>1.000162869431612</c:v>
                </c:pt>
                <c:pt idx="6" formatCode="0.0%">
                  <c:v>0.991706064736335</c:v>
                </c:pt>
                <c:pt idx="7" formatCode="0.0%">
                  <c:v>0.977898264761989</c:v>
                </c:pt>
                <c:pt idx="8" formatCode="0.0%">
                  <c:v>0.968963027827214</c:v>
                </c:pt>
                <c:pt idx="9" formatCode="0.0%">
                  <c:v>0.96001084444321</c:v>
                </c:pt>
                <c:pt idx="10" formatCode="0.0%">
                  <c:v>0.949894335350732</c:v>
                </c:pt>
                <c:pt idx="11" formatCode="0.0%">
                  <c:v>0.947738274428172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088605960"/>
        <c:axId val="-2088110824"/>
      </c:lineChart>
      <c:catAx>
        <c:axId val="-208819292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# Threads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-2088106888"/>
        <c:crosses val="autoZero"/>
        <c:auto val="1"/>
        <c:lblAlgn val="ctr"/>
        <c:lblOffset val="100"/>
        <c:noMultiLvlLbl val="0"/>
      </c:catAx>
      <c:valAx>
        <c:axId val="-208810688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Elapsed time (seconds)</a:t>
                </a:r>
              </a:p>
            </c:rich>
          </c:tx>
          <c:layout/>
          <c:overlay val="0"/>
        </c:title>
        <c:numFmt formatCode="0.00" sourceLinked="1"/>
        <c:majorTickMark val="out"/>
        <c:minorTickMark val="none"/>
        <c:tickLblPos val="nextTo"/>
        <c:crossAx val="-2088192920"/>
        <c:crosses val="autoZero"/>
        <c:crossBetween val="between"/>
      </c:valAx>
      <c:valAx>
        <c:axId val="-2088110824"/>
        <c:scaling>
          <c:orientation val="minMax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Effectivity</a:t>
                </a:r>
              </a:p>
            </c:rich>
          </c:tx>
          <c:layout/>
          <c:overlay val="0"/>
        </c:title>
        <c:numFmt formatCode="0.0%" sourceLinked="1"/>
        <c:majorTickMark val="out"/>
        <c:minorTickMark val="none"/>
        <c:tickLblPos val="nextTo"/>
        <c:crossAx val="-2088605960"/>
        <c:crosses val="max"/>
        <c:crossBetween val="between"/>
      </c:valAx>
      <c:catAx>
        <c:axId val="-2088605960"/>
        <c:scaling>
          <c:orientation val="minMax"/>
        </c:scaling>
        <c:delete val="1"/>
        <c:axPos val="b"/>
        <c:majorTickMark val="out"/>
        <c:minorTickMark val="none"/>
        <c:tickLblPos val="nextTo"/>
        <c:crossAx val="-2088110824"/>
        <c:crosses val="autoZero"/>
        <c:auto val="1"/>
        <c:lblAlgn val="ctr"/>
        <c:lblOffset val="100"/>
        <c:noMultiLvlLbl val="0"/>
      </c:cat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59" name="Shape 5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1492404418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3509963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0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9" name="Shape 9"/>
          <p:cNvSpPr>
            <a:spLocks noGrp="1"/>
          </p:cNvSpPr>
          <p:nvPr>
            <p:ph type="body" idx="1"/>
          </p:nvPr>
        </p:nvSpPr>
        <p:spPr>
          <a:xfrm>
            <a:off x="1524000" y="3602037"/>
            <a:ext cx="9144000" cy="32559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pPr lvl="0">
              <a:defRPr sz="1800"/>
            </a:pPr>
            <a:r>
              <a:rPr sz="2400"/>
              <a:t>Body Level One</a:t>
            </a:r>
          </a:p>
          <a:p>
            <a:pPr lvl="1">
              <a:defRPr sz="1800"/>
            </a:pPr>
            <a:r>
              <a:rPr sz="2400"/>
              <a:t>Body Level Two</a:t>
            </a:r>
          </a:p>
          <a:p>
            <a:pPr lvl="2">
              <a:defRPr sz="1800"/>
            </a:pPr>
            <a:r>
              <a:rPr sz="2400"/>
              <a:t>Body Level Three</a:t>
            </a:r>
          </a:p>
          <a:p>
            <a:pPr lvl="3">
              <a:defRPr sz="1800"/>
            </a:pPr>
            <a:r>
              <a:rPr sz="2400"/>
              <a:t>Body Level Four</a:t>
            </a:r>
          </a:p>
          <a:p>
            <a:pPr lvl="4">
              <a:defRPr sz="1800"/>
            </a:pPr>
            <a:r>
              <a:rPr sz="2400"/>
              <a:t>Body Level Five</a:t>
            </a:r>
          </a:p>
        </p:txBody>
      </p:sp>
      <p:sp>
        <p:nvSpPr>
          <p:cNvPr id="10" name="Shape 1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>
            <a:spLocks noGrp="1"/>
          </p:cNvSpPr>
          <p:nvPr>
            <p:ph type="title"/>
          </p:nvPr>
        </p:nvSpPr>
        <p:spPr>
          <a:xfrm>
            <a:off x="8724900" y="0"/>
            <a:ext cx="2628900" cy="65420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 lvl="0">
              <a:defRPr sz="1800"/>
            </a:pPr>
            <a:r>
              <a:rPr sz="3900"/>
              <a:t>Title Text</a:t>
            </a:r>
          </a:p>
        </p:txBody>
      </p:sp>
      <p:sp>
        <p:nvSpPr>
          <p:cNvPr id="46" name="Shape 46"/>
          <p:cNvSpPr>
            <a:spLocks noGrp="1"/>
          </p:cNvSpPr>
          <p:nvPr>
            <p:ph type="body" idx="1"/>
          </p:nvPr>
        </p:nvSpPr>
        <p:spPr>
          <a:xfrm>
            <a:off x="852382" y="1712503"/>
            <a:ext cx="7734301" cy="6492876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800"/>
              <a:t>Body Level One</a:t>
            </a:r>
          </a:p>
          <a:p>
            <a:pPr lvl="1">
              <a:defRPr sz="1800"/>
            </a:pPr>
            <a:r>
              <a:rPr sz="2800"/>
              <a:t>Body Level Two</a:t>
            </a:r>
          </a:p>
          <a:p>
            <a:pPr lvl="2">
              <a:defRPr sz="1800"/>
            </a:pPr>
            <a:r>
              <a:rPr sz="2800"/>
              <a:t>Body Level Three</a:t>
            </a:r>
          </a:p>
          <a:p>
            <a:pPr lvl="3">
              <a:defRPr sz="1800"/>
            </a:pPr>
            <a:r>
              <a:rPr sz="2800"/>
              <a:t>Body Level Four</a:t>
            </a:r>
          </a:p>
          <a:p>
            <a:pPr lvl="4">
              <a:defRPr sz="1800"/>
            </a:pPr>
            <a:r>
              <a:rPr sz="2800"/>
              <a:t>Body Level Five</a:t>
            </a:r>
          </a:p>
        </p:txBody>
      </p:sp>
      <p:sp>
        <p:nvSpPr>
          <p:cNvPr id="47" name="Shape 4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image1.png"/>
          <p:cNvPicPr/>
          <p:nvPr/>
        </p:nvPicPr>
        <p:blipFill>
          <a:blip r:embed="rId2">
            <a:extLst/>
          </a:blip>
          <a:srcRect l="1407" b="10689"/>
          <a:stretch>
            <a:fillRect/>
          </a:stretch>
        </p:blipFill>
        <p:spPr>
          <a:xfrm>
            <a:off x="1143000" y="0"/>
            <a:ext cx="9906000" cy="636588"/>
          </a:xfrm>
          <a:prstGeom prst="rect">
            <a:avLst/>
          </a:prstGeom>
          <a:ln>
            <a:round/>
          </a:ln>
        </p:spPr>
      </p:pic>
      <p:sp>
        <p:nvSpPr>
          <p:cNvPr id="50" name="Shape 50"/>
          <p:cNvSpPr/>
          <p:nvPr/>
        </p:nvSpPr>
        <p:spPr>
          <a:xfrm>
            <a:off x="3060700" y="6624638"/>
            <a:ext cx="6083301" cy="203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>
            <a:lvl1pPr algn="ctr">
              <a:buClr>
                <a:srgbClr val="B5DCDB"/>
              </a:buClr>
              <a:buFont typeface="Verdana"/>
              <a:defRPr sz="800" b="1">
                <a:solidFill>
                  <a:srgbClr val="B5DCDB"/>
                </a:solidFill>
                <a:uFill>
                  <a:solidFill>
                    <a:srgbClr val="B5DCDB"/>
                  </a:solidFill>
                </a:u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  <a:uFillTx/>
              </a:defRPr>
            </a:pPr>
            <a:r>
              <a:rPr sz="800" b="1">
                <a:solidFill>
                  <a:srgbClr val="B5DCDB"/>
                </a:solidFill>
                <a:uFill>
                  <a:solidFill>
                    <a:srgbClr val="B5DCDB"/>
                  </a:solidFill>
                </a:uFill>
              </a:rPr>
              <a:t>Copyright 2012 -  All rights reserved.</a:t>
            </a:r>
          </a:p>
        </p:txBody>
      </p:sp>
      <p:sp>
        <p:nvSpPr>
          <p:cNvPr id="51" name="Shape 51"/>
          <p:cNvSpPr>
            <a:spLocks noGrp="1"/>
          </p:cNvSpPr>
          <p:nvPr>
            <p:ph type="sldNum" sz="quarter" idx="2"/>
          </p:nvPr>
        </p:nvSpPr>
        <p:spPr>
          <a:xfrm>
            <a:off x="10528300" y="6569075"/>
            <a:ext cx="233364" cy="203200"/>
          </a:xfrm>
          <a:prstGeom prst="rect">
            <a:avLst/>
          </a:prstGeom>
        </p:spPr>
        <p:txBody>
          <a:bodyPr wrap="none" lIns="38100" tIns="38100" rIns="38100" bIns="38100" anchor="t"/>
          <a:lstStyle>
            <a:lvl1pPr>
              <a:defRPr sz="800" b="1">
                <a:solidFill>
                  <a:srgbClr val="B5DCDB"/>
                </a:solidFill>
                <a:uFill>
                  <a:solidFill>
                    <a:srgbClr val="B5DCDB"/>
                  </a:solidFill>
                </a:u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 -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image1.png"/>
          <p:cNvPicPr/>
          <p:nvPr/>
        </p:nvPicPr>
        <p:blipFill>
          <a:blip r:embed="rId2">
            <a:extLst/>
          </a:blip>
          <a:srcRect l="1407" b="10689"/>
          <a:stretch>
            <a:fillRect/>
          </a:stretch>
        </p:blipFill>
        <p:spPr>
          <a:xfrm>
            <a:off x="1143000" y="0"/>
            <a:ext cx="9906000" cy="636588"/>
          </a:xfrm>
          <a:prstGeom prst="rect">
            <a:avLst/>
          </a:prstGeom>
          <a:ln w="12700">
            <a:round/>
          </a:ln>
        </p:spPr>
      </p:pic>
      <p:sp>
        <p:nvSpPr>
          <p:cNvPr id="54" name="Shape 54"/>
          <p:cNvSpPr/>
          <p:nvPr/>
        </p:nvSpPr>
        <p:spPr>
          <a:xfrm>
            <a:off x="3060700" y="6624638"/>
            <a:ext cx="6083301" cy="203201"/>
          </a:xfrm>
          <a:prstGeom prst="rect">
            <a:avLst/>
          </a:prstGeom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>
            <a:lvl1pPr algn="ctr">
              <a:buClr>
                <a:srgbClr val="B5DCDB"/>
              </a:buClr>
              <a:buFont typeface="Verdana"/>
              <a:defRPr sz="800" b="1">
                <a:solidFill>
                  <a:srgbClr val="B5DCDB"/>
                </a:solidFill>
                <a:uFill>
                  <a:solidFill>
                    <a:srgbClr val="B5DCDB"/>
                  </a:solidFill>
                </a:u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  <a:uFillTx/>
              </a:defRPr>
            </a:pPr>
            <a:r>
              <a:rPr sz="800" b="1">
                <a:solidFill>
                  <a:srgbClr val="B5DCDB"/>
                </a:solidFill>
                <a:uFill>
                  <a:solidFill>
                    <a:srgbClr val="B5DCDB"/>
                  </a:solidFill>
                </a:uFill>
              </a:rPr>
              <a:t>Copyright 2012 - All rights reserved.</a:t>
            </a:r>
          </a:p>
        </p:txBody>
      </p:sp>
      <p:sp>
        <p:nvSpPr>
          <p:cNvPr id="55" name="Shape 55"/>
          <p:cNvSpPr>
            <a:spLocks noGrp="1"/>
          </p:cNvSpPr>
          <p:nvPr>
            <p:ph type="title"/>
          </p:nvPr>
        </p:nvSpPr>
        <p:spPr>
          <a:xfrm>
            <a:off x="1360488" y="0"/>
            <a:ext cx="6440488" cy="596900"/>
          </a:xfrm>
          <a:prstGeom prst="rect">
            <a:avLst/>
          </a:prstGeom>
          <a:ln w="3175">
            <a:round/>
          </a:ln>
          <a:effectLst>
            <a:outerShdw blurRad="63500" dist="12700" dir="2700000" rotWithShape="0">
              <a:srgbClr val="DDE1E7">
                <a:alpha val="74998"/>
              </a:srgbClr>
            </a:outerShdw>
          </a:effectLst>
        </p:spPr>
        <p:txBody>
          <a:bodyPr lIns="38100" tIns="38100" rIns="38100" bIns="38100" anchor="b">
            <a:noAutofit/>
          </a:bodyPr>
          <a:lstStyle>
            <a:lvl1pPr>
              <a:defRPr sz="2800">
                <a:solidFill>
                  <a:srgbClr val="000000"/>
                </a:solidFill>
                <a:uFill>
                  <a:solidFill/>
                </a:u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lvl="0">
              <a:defRPr sz="1800">
                <a:uFillTx/>
              </a:defRPr>
            </a:pPr>
            <a:r>
              <a:rPr sz="2800">
                <a:uFill>
                  <a:solidFill/>
                </a:uFill>
              </a:rPr>
              <a:t>Title Text</a:t>
            </a:r>
          </a:p>
        </p:txBody>
      </p:sp>
      <p:sp>
        <p:nvSpPr>
          <p:cNvPr id="56" name="Shape 56"/>
          <p:cNvSpPr>
            <a:spLocks noGrp="1"/>
          </p:cNvSpPr>
          <p:nvPr>
            <p:ph type="body" idx="1"/>
          </p:nvPr>
        </p:nvSpPr>
        <p:spPr>
          <a:xfrm>
            <a:off x="1772444" y="1012824"/>
            <a:ext cx="8674101" cy="5511801"/>
          </a:xfrm>
          <a:prstGeom prst="rect">
            <a:avLst/>
          </a:prstGeom>
          <a:ln w="9525">
            <a:round/>
          </a:ln>
        </p:spPr>
        <p:txBody>
          <a:bodyPr lIns="38100" tIns="38100" rIns="38100" bIns="38100">
            <a:noAutofit/>
          </a:bodyPr>
          <a:lstStyle>
            <a:lvl1pPr marL="285750" indent="-285750">
              <a:lnSpc>
                <a:spcPct val="95000"/>
              </a:lnSpc>
              <a:spcBef>
                <a:spcPts val="1600"/>
              </a:spcBef>
              <a:buClr>
                <a:srgbClr val="000000"/>
              </a:buClr>
              <a:buFont typeface="Wingdings 3"/>
              <a:buChar char=""/>
              <a:defRPr>
                <a:uFill>
                  <a:solidFill/>
                </a:uFill>
                <a:latin typeface="Verdana"/>
                <a:ea typeface="Verdana"/>
                <a:cs typeface="Verdana"/>
                <a:sym typeface="Verdana"/>
              </a:defRPr>
            </a:lvl1pPr>
            <a:lvl2pPr marL="685800" indent="-285750">
              <a:lnSpc>
                <a:spcPct val="95000"/>
              </a:lnSpc>
              <a:spcBef>
                <a:spcPts val="700"/>
              </a:spcBef>
              <a:buClr>
                <a:srgbClr val="000000"/>
              </a:buClr>
              <a:buFontTx/>
              <a:buChar char="–"/>
              <a:defRPr sz="2400">
                <a:uFill>
                  <a:solidFill/>
                </a:uFill>
                <a:latin typeface="Verdana"/>
                <a:ea typeface="Verdana"/>
                <a:cs typeface="Verdana"/>
                <a:sym typeface="Verdana"/>
              </a:defRPr>
            </a:lvl2pPr>
            <a:lvl3pPr marL="1028700" indent="-228600">
              <a:lnSpc>
                <a:spcPct val="95000"/>
              </a:lnSpc>
              <a:spcBef>
                <a:spcPts val="500"/>
              </a:spcBef>
              <a:buClr>
                <a:srgbClr val="000000"/>
              </a:buClr>
              <a:buFont typeface="Wingdings 3"/>
              <a:buChar char=""/>
              <a:defRPr sz="1800">
                <a:uFill>
                  <a:solidFill/>
                </a:uFill>
                <a:latin typeface="Verdana"/>
                <a:ea typeface="Verdana"/>
                <a:cs typeface="Verdana"/>
                <a:sym typeface="Verdana"/>
              </a:defRPr>
            </a:lvl3pPr>
            <a:lvl4pPr marL="1428750" indent="-285750">
              <a:lnSpc>
                <a:spcPct val="95000"/>
              </a:lnSpc>
              <a:spcBef>
                <a:spcPts val="400"/>
              </a:spcBef>
              <a:buClr>
                <a:srgbClr val="000000"/>
              </a:buClr>
              <a:buFontTx/>
              <a:buChar char="–"/>
              <a:defRPr sz="1600">
                <a:uFill>
                  <a:solidFill/>
                </a:uFill>
                <a:latin typeface="Verdana"/>
                <a:ea typeface="Verdana"/>
                <a:cs typeface="Verdana"/>
                <a:sym typeface="Verdana"/>
              </a:defRPr>
            </a:lvl4pPr>
            <a:lvl5pPr marL="1771650" indent="-228600">
              <a:lnSpc>
                <a:spcPct val="95000"/>
              </a:lnSpc>
              <a:spcBef>
                <a:spcPts val="400"/>
              </a:spcBef>
              <a:buClr>
                <a:srgbClr val="000000"/>
              </a:buClr>
              <a:buFont typeface="Wingdings 3"/>
              <a:buChar char=""/>
              <a:defRPr sz="1600">
                <a:uFill>
                  <a:solidFill/>
                </a:uFill>
                <a:latin typeface="Verdana"/>
                <a:ea typeface="Verdana"/>
                <a:cs typeface="Verdana"/>
                <a:sym typeface="Verdana"/>
              </a:defRPr>
            </a:lvl5pPr>
          </a:lstStyle>
          <a:p>
            <a:pPr lvl="0">
              <a:defRPr sz="1800">
                <a:uFillTx/>
              </a:defRPr>
            </a:pPr>
            <a:r>
              <a:rPr sz="2800">
                <a:uFill>
                  <a:solidFill/>
                </a:uFill>
              </a:rPr>
              <a:t>Body Level One</a:t>
            </a:r>
          </a:p>
          <a:p>
            <a:pPr lvl="1">
              <a:defRPr sz="1800">
                <a:uFillTx/>
              </a:defRPr>
            </a:pPr>
            <a:r>
              <a:rPr sz="2400">
                <a:uFill>
                  <a:solidFill/>
                </a:uFill>
              </a:rPr>
              <a:t>Body Level Two</a:t>
            </a:r>
          </a:p>
          <a:p>
            <a:pPr lvl="2">
              <a:defRPr>
                <a:uFillTx/>
              </a:defRPr>
            </a:pPr>
            <a:r>
              <a:rPr>
                <a:uFill>
                  <a:solidFill/>
                </a:uFill>
              </a:rPr>
              <a:t>Body Level Three</a:t>
            </a:r>
          </a:p>
          <a:p>
            <a:pPr lvl="3">
              <a:defRPr sz="1800">
                <a:uFillTx/>
              </a:defRPr>
            </a:pPr>
            <a:r>
              <a:rPr sz="1600">
                <a:uFill>
                  <a:solidFill/>
                </a:uFill>
              </a:rPr>
              <a:t>Body Level Four</a:t>
            </a:r>
          </a:p>
          <a:p>
            <a:pPr lvl="4">
              <a:defRPr sz="1800">
                <a:uFillTx/>
              </a:defRPr>
            </a:pPr>
            <a:r>
              <a:rPr sz="1600">
                <a:uFill>
                  <a:solidFill/>
                </a:uFill>
              </a:rPr>
              <a:t>Body Level Five</a:t>
            </a:r>
          </a:p>
        </p:txBody>
      </p:sp>
      <p:sp>
        <p:nvSpPr>
          <p:cNvPr id="57" name="Shape 57"/>
          <p:cNvSpPr>
            <a:spLocks noGrp="1"/>
          </p:cNvSpPr>
          <p:nvPr>
            <p:ph type="sldNum" sz="quarter" idx="2"/>
          </p:nvPr>
        </p:nvSpPr>
        <p:spPr>
          <a:xfrm>
            <a:off x="10528300" y="6569075"/>
            <a:ext cx="233364" cy="203200"/>
          </a:xfrm>
          <a:prstGeom prst="rect">
            <a:avLst/>
          </a:prstGeom>
          <a:ln w="9525">
            <a:round/>
          </a:ln>
        </p:spPr>
        <p:txBody>
          <a:bodyPr wrap="none" lIns="38100" tIns="38100" rIns="38100" bIns="38100" anchor="t"/>
          <a:lstStyle>
            <a:lvl1pPr>
              <a:defRPr sz="800" b="1">
                <a:solidFill>
                  <a:srgbClr val="B5DCDB"/>
                </a:solidFill>
                <a:uFill>
                  <a:solidFill>
                    <a:srgbClr val="B5DCDB"/>
                  </a:solidFill>
                </a:u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9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13" name="Shape 1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2pPr>
              <a:buChar char="-"/>
              <a:defRPr sz="2500"/>
            </a:lvl2pPr>
            <a:lvl3pPr>
              <a:buChar char="-"/>
              <a:defRPr sz="2400"/>
            </a:lvl3pPr>
            <a:lvl4pPr>
              <a:buChar char="-"/>
              <a:defRPr sz="2200"/>
            </a:lvl4pPr>
            <a:lvl5pPr>
              <a:buChar char="-"/>
              <a:defRPr sz="2000"/>
            </a:lvl5pPr>
          </a:lstStyle>
          <a:p>
            <a:pPr lvl="0">
              <a:defRPr sz="1800"/>
            </a:pPr>
            <a:r>
              <a:rPr sz="2800"/>
              <a:t>Body Level One</a:t>
            </a:r>
          </a:p>
          <a:p>
            <a:pPr lvl="1">
              <a:defRPr sz="1800"/>
            </a:pPr>
            <a:r>
              <a:rPr sz="2500"/>
              <a:t>Body Level Two</a:t>
            </a:r>
          </a:p>
          <a:p>
            <a:pPr lvl="2">
              <a:defRPr sz="1800"/>
            </a:pPr>
            <a:r>
              <a:rPr sz="2400"/>
              <a:t>Body Level Three</a:t>
            </a:r>
          </a:p>
          <a:p>
            <a:pPr lvl="3">
              <a:defRPr sz="1800"/>
            </a:pPr>
            <a:r>
              <a:rPr sz="2200"/>
              <a:t>Body Level Four</a:t>
            </a:r>
          </a:p>
          <a:p>
            <a:pPr lvl="4">
              <a:defRPr sz="1800"/>
            </a:pPr>
            <a:r>
              <a:rPr sz="2000"/>
              <a:t>Body Level Five</a:t>
            </a:r>
          </a:p>
        </p:txBody>
      </p:sp>
      <p:sp>
        <p:nvSpPr>
          <p:cNvPr id="14" name="Shape 1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title"/>
          </p:nvPr>
        </p:nvSpPr>
        <p:spPr>
          <a:xfrm>
            <a:off x="699285" y="-63500"/>
            <a:ext cx="7697381" cy="1059199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9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21" name="Shape 21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5181600" cy="5032375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800"/>
              <a:t>Body Level One</a:t>
            </a:r>
          </a:p>
          <a:p>
            <a:pPr lvl="1">
              <a:defRPr sz="1800"/>
            </a:pPr>
            <a:r>
              <a:rPr sz="2800"/>
              <a:t>Body Level Two</a:t>
            </a:r>
          </a:p>
          <a:p>
            <a:pPr lvl="2">
              <a:defRPr sz="1800"/>
            </a:pPr>
            <a:r>
              <a:rPr sz="2800"/>
              <a:t>Body Level Three</a:t>
            </a:r>
          </a:p>
          <a:p>
            <a:pPr lvl="3">
              <a:defRPr sz="1800"/>
            </a:pPr>
            <a:r>
              <a:rPr sz="2800"/>
              <a:t>Body Level Four</a:t>
            </a:r>
          </a:p>
          <a:p>
            <a:pPr lvl="4">
              <a:defRPr sz="1800"/>
            </a:pPr>
            <a:r>
              <a:rPr sz="2800"/>
              <a:t>Body Level Five</a:t>
            </a:r>
          </a:p>
        </p:txBody>
      </p:sp>
      <p:sp>
        <p:nvSpPr>
          <p:cNvPr id="22" name="Shape 2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>
            <a:spLocks noGrp="1"/>
          </p:cNvSpPr>
          <p:nvPr>
            <p:ph type="title"/>
          </p:nvPr>
        </p:nvSpPr>
        <p:spPr>
          <a:xfrm>
            <a:off x="609600" y="-176742"/>
            <a:ext cx="10515600" cy="1325564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9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25" name="Shape 25"/>
          <p:cNvSpPr>
            <a:spLocks noGrp="1"/>
          </p:cNvSpPr>
          <p:nvPr>
            <p:ph type="body" idx="1"/>
          </p:nvPr>
        </p:nvSpPr>
        <p:spPr>
          <a:xfrm>
            <a:off x="839787" y="1148821"/>
            <a:ext cx="5157789" cy="1356255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  <a:lvl2pPr marL="0" indent="457200">
              <a:buSzTx/>
              <a:buFontTx/>
              <a:buNone/>
              <a:defRPr sz="2400" b="1"/>
            </a:lvl2pPr>
            <a:lvl3pPr marL="0" indent="914400">
              <a:buSzTx/>
              <a:buFontTx/>
              <a:buNone/>
              <a:defRPr sz="2400" b="1"/>
            </a:lvl3pPr>
            <a:lvl4pPr marL="0" indent="1371600">
              <a:buSzTx/>
              <a:buFontTx/>
              <a:buNone/>
              <a:defRPr sz="2400" b="1"/>
            </a:lvl4pPr>
            <a:lvl5pPr marL="0" indent="1828800">
              <a:buSzTx/>
              <a:buFontTx/>
              <a:buNone/>
              <a:defRPr sz="2400" b="1"/>
            </a:lvl5pPr>
          </a:lstStyle>
          <a:p>
            <a:pPr lvl="0">
              <a:defRPr sz="1800" b="0"/>
            </a:pPr>
            <a:r>
              <a:rPr sz="2400" b="1"/>
              <a:t>Body Level One</a:t>
            </a:r>
          </a:p>
          <a:p>
            <a:pPr lvl="1">
              <a:defRPr sz="1800" b="0"/>
            </a:pPr>
            <a:r>
              <a:rPr sz="2400" b="1"/>
              <a:t>Body Level Two</a:t>
            </a:r>
          </a:p>
          <a:p>
            <a:pPr lvl="2">
              <a:defRPr sz="1800" b="0"/>
            </a:pPr>
            <a:r>
              <a:rPr sz="2400" b="1"/>
              <a:t>Body Level Three</a:t>
            </a:r>
          </a:p>
          <a:p>
            <a:pPr lvl="3">
              <a:defRPr sz="1800" b="0"/>
            </a:pPr>
            <a:r>
              <a:rPr sz="2400" b="1"/>
              <a:t>Body Level Four</a:t>
            </a:r>
          </a:p>
          <a:p>
            <a:pPr lvl="4">
              <a:defRPr sz="1800" b="0"/>
            </a:pPr>
            <a:r>
              <a:rPr sz="2400" b="1"/>
              <a:t>Body Level Five</a:t>
            </a:r>
          </a:p>
        </p:txBody>
      </p:sp>
      <p:sp>
        <p:nvSpPr>
          <p:cNvPr id="26" name="Shape 2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>
            <a:spLocks noGrp="1"/>
          </p:cNvSpPr>
          <p:nvPr>
            <p:ph type="title"/>
          </p:nvPr>
        </p:nvSpPr>
        <p:spPr>
          <a:xfrm>
            <a:off x="707280" y="-64715"/>
            <a:ext cx="7697381" cy="10592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9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29" name="Shape 2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>
            <a:spLocks noGrp="1"/>
          </p:cNvSpPr>
          <p:nvPr>
            <p:ph type="title"/>
          </p:nvPr>
        </p:nvSpPr>
        <p:spPr>
          <a:xfrm>
            <a:off x="839787" y="0"/>
            <a:ext cx="3932239" cy="20574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34" name="Shape 34"/>
          <p:cNvSpPr>
            <a:spLocks noGrp="1"/>
          </p:cNvSpPr>
          <p:nvPr>
            <p:ph type="body" idx="1"/>
          </p:nvPr>
        </p:nvSpPr>
        <p:spPr>
          <a:xfrm>
            <a:off x="5183187" y="987425"/>
            <a:ext cx="6172201" cy="587057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  <p:sp>
        <p:nvSpPr>
          <p:cNvPr id="35" name="Shape 3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>
            <a:spLocks noGrp="1"/>
          </p:cNvSpPr>
          <p:nvPr>
            <p:ph type="title"/>
          </p:nvPr>
        </p:nvSpPr>
        <p:spPr>
          <a:xfrm>
            <a:off x="839787" y="0"/>
            <a:ext cx="3932239" cy="20574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38" name="Shape 38"/>
          <p:cNvSpPr>
            <a:spLocks noGrp="1"/>
          </p:cNvSpPr>
          <p:nvPr>
            <p:ph type="body" idx="1"/>
          </p:nvPr>
        </p:nvSpPr>
        <p:spPr>
          <a:xfrm>
            <a:off x="839787" y="2057400"/>
            <a:ext cx="3932239" cy="4800600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pPr lvl="0">
              <a:defRPr sz="1800"/>
            </a:pPr>
            <a:r>
              <a:rPr sz="1600"/>
              <a:t>Body Level One</a:t>
            </a:r>
          </a:p>
          <a:p>
            <a:pPr lvl="1">
              <a:defRPr sz="1800"/>
            </a:pPr>
            <a:r>
              <a:rPr sz="1600"/>
              <a:t>Body Level Two</a:t>
            </a:r>
          </a:p>
          <a:p>
            <a:pPr lvl="2">
              <a:defRPr sz="1800"/>
            </a:pPr>
            <a:r>
              <a:rPr sz="1600"/>
              <a:t>Body Level Three</a:t>
            </a:r>
          </a:p>
          <a:p>
            <a:pPr lvl="3">
              <a:defRPr sz="1800"/>
            </a:pPr>
            <a:r>
              <a:rPr sz="1600"/>
              <a:t>Body Level Four</a:t>
            </a:r>
          </a:p>
          <a:p>
            <a:pPr lvl="4">
              <a:defRPr sz="1800"/>
            </a:pPr>
            <a:r>
              <a:rPr sz="1600"/>
              <a:t>Body Level Five</a:t>
            </a:r>
          </a:p>
        </p:txBody>
      </p:sp>
      <p:sp>
        <p:nvSpPr>
          <p:cNvPr id="39" name="Shape 3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>
            <a:spLocks noGrp="1"/>
          </p:cNvSpPr>
          <p:nvPr>
            <p:ph type="title"/>
          </p:nvPr>
        </p:nvSpPr>
        <p:spPr>
          <a:xfrm>
            <a:off x="635785" y="-12700"/>
            <a:ext cx="7697381" cy="1059199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9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42" name="Shape 42"/>
          <p:cNvSpPr>
            <a:spLocks noGrp="1"/>
          </p:cNvSpPr>
          <p:nvPr>
            <p:ph type="body" idx="1"/>
          </p:nvPr>
        </p:nvSpPr>
        <p:spPr>
          <a:xfrm>
            <a:off x="838200" y="1262299"/>
            <a:ext cx="10515600" cy="5595702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800"/>
              <a:t>Body Level One</a:t>
            </a:r>
          </a:p>
          <a:p>
            <a:pPr lvl="1">
              <a:defRPr sz="1800"/>
            </a:pPr>
            <a:r>
              <a:rPr sz="2800"/>
              <a:t>Body Level Two</a:t>
            </a:r>
          </a:p>
          <a:p>
            <a:pPr lvl="2">
              <a:defRPr sz="1800"/>
            </a:pPr>
            <a:r>
              <a:rPr sz="2800"/>
              <a:t>Body Level Three</a:t>
            </a:r>
          </a:p>
          <a:p>
            <a:pPr lvl="3">
              <a:defRPr sz="1800"/>
            </a:pPr>
            <a:r>
              <a:rPr sz="2800"/>
              <a:t>Body Level Four</a:t>
            </a:r>
          </a:p>
          <a:p>
            <a:pPr lvl="4">
              <a:defRPr sz="1800"/>
            </a:pPr>
            <a:r>
              <a:rPr sz="2800"/>
              <a:t>Body Level Five</a:t>
            </a:r>
          </a:p>
        </p:txBody>
      </p:sp>
      <p:sp>
        <p:nvSpPr>
          <p:cNvPr id="43" name="Shape 4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-1" y="-45678"/>
            <a:ext cx="12192001" cy="944926"/>
          </a:xfrm>
          <a:prstGeom prst="rect">
            <a:avLst/>
          </a:prstGeom>
          <a:gradFill>
            <a:gsLst>
              <a:gs pos="0">
                <a:srgbClr val="595959"/>
              </a:gs>
              <a:gs pos="14000">
                <a:srgbClr val="6E6E6E"/>
              </a:gs>
              <a:gs pos="96000">
                <a:srgbClr val="DBDBDB"/>
              </a:gs>
            </a:gsLst>
          </a:gradFill>
          <a:ln w="12700">
            <a:solidFill>
              <a:srgbClr val="42719B"/>
            </a:solidFill>
            <a:miter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3" name="image1.png" descr="numascale-logo-w1000p"/>
          <p:cNvPicPr/>
          <p:nvPr/>
        </p:nvPicPr>
        <p:blipFill>
          <a:blip r:embed="rId14">
            <a:extLst/>
          </a:blip>
          <a:stretch>
            <a:fillRect/>
          </a:stretch>
        </p:blipFill>
        <p:spPr>
          <a:xfrm>
            <a:off x="9165962" y="138475"/>
            <a:ext cx="2923489" cy="743719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Shape 4"/>
          <p:cNvSpPr>
            <a:spLocks noGrp="1"/>
          </p:cNvSpPr>
          <p:nvPr>
            <p:ph type="title"/>
          </p:nvPr>
        </p:nvSpPr>
        <p:spPr>
          <a:xfrm>
            <a:off x="711200" y="0"/>
            <a:ext cx="10515600" cy="9372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9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5" name="Shape 5"/>
          <p:cNvSpPr>
            <a:spLocks noGrp="1"/>
          </p:cNvSpPr>
          <p:nvPr>
            <p:ph type="body" idx="1"/>
          </p:nvPr>
        </p:nvSpPr>
        <p:spPr>
          <a:xfrm>
            <a:off x="838200" y="1243733"/>
            <a:ext cx="10515600" cy="56142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>
            <a:lvl2pPr>
              <a:buChar char="-"/>
              <a:defRPr sz="2500"/>
            </a:lvl2pPr>
            <a:lvl3pPr>
              <a:buChar char="-"/>
              <a:defRPr sz="2400"/>
            </a:lvl3pPr>
            <a:lvl4pPr>
              <a:buChar char="-"/>
              <a:defRPr sz="2200"/>
            </a:lvl4pPr>
            <a:lvl5pPr>
              <a:buChar char="-"/>
              <a:defRPr sz="2000"/>
            </a:lvl5pPr>
          </a:lstStyle>
          <a:p>
            <a:pPr lvl="0">
              <a:defRPr sz="1800"/>
            </a:pPr>
            <a:r>
              <a:rPr sz="2800"/>
              <a:t>Body Level One</a:t>
            </a:r>
          </a:p>
          <a:p>
            <a:pPr lvl="1">
              <a:defRPr sz="1800"/>
            </a:pPr>
            <a:r>
              <a:rPr sz="2500"/>
              <a:t>Body Level Two</a:t>
            </a:r>
          </a:p>
          <a:p>
            <a:pPr lvl="2">
              <a:defRPr sz="1800"/>
            </a:pPr>
            <a:r>
              <a:rPr sz="2400"/>
              <a:t>Body Level Three</a:t>
            </a:r>
          </a:p>
          <a:p>
            <a:pPr lvl="3">
              <a:defRPr sz="1800"/>
            </a:pPr>
            <a:r>
              <a:rPr sz="2200"/>
              <a:t>Body Level Four</a:t>
            </a:r>
          </a:p>
          <a:p>
            <a:pPr lvl="4">
              <a:defRPr sz="1800"/>
            </a:pPr>
            <a:r>
              <a:rPr sz="2000"/>
              <a:t>Body Level Five</a:t>
            </a:r>
          </a:p>
        </p:txBody>
      </p:sp>
      <p:sp>
        <p:nvSpPr>
          <p:cNvPr id="6" name="Shape 6"/>
          <p:cNvSpPr>
            <a:spLocks noGrp="1"/>
          </p:cNvSpPr>
          <p:nvPr>
            <p:ph type="sldNum" sz="quarter" idx="2"/>
          </p:nvPr>
        </p:nvSpPr>
        <p:spPr>
          <a:xfrm>
            <a:off x="9131300" y="6391592"/>
            <a:ext cx="2743200" cy="269241"/>
          </a:xfrm>
          <a:prstGeom prst="rect">
            <a:avLst/>
          </a:prstGeom>
          <a:ln w="12700">
            <a:miter lim="400000"/>
          </a:ln>
        </p:spPr>
        <p:txBody>
          <a:bodyPr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ransition xmlns:p14="http://schemas.microsoft.com/office/powerpoint/2010/main" spd="med"/>
  <p:txStyles>
    <p:titleStyle>
      <a:lvl1pPr>
        <a:lnSpc>
          <a:spcPct val="90000"/>
        </a:lnSpc>
        <a:defRPr sz="3900">
          <a:solidFill>
            <a:srgbClr val="FFFFFF"/>
          </a:solidFill>
          <a:latin typeface="Calibri"/>
          <a:ea typeface="Calibri"/>
          <a:cs typeface="Calibri"/>
          <a:sym typeface="Calibri"/>
        </a:defRPr>
      </a:lvl1pPr>
      <a:lvl2pPr>
        <a:lnSpc>
          <a:spcPct val="90000"/>
        </a:lnSpc>
        <a:defRPr sz="3900">
          <a:solidFill>
            <a:srgbClr val="FFFFFF"/>
          </a:solidFill>
          <a:latin typeface="Calibri"/>
          <a:ea typeface="Calibri"/>
          <a:cs typeface="Calibri"/>
          <a:sym typeface="Calibri"/>
        </a:defRPr>
      </a:lvl2pPr>
      <a:lvl3pPr>
        <a:lnSpc>
          <a:spcPct val="90000"/>
        </a:lnSpc>
        <a:defRPr sz="3900">
          <a:solidFill>
            <a:srgbClr val="FFFFFF"/>
          </a:solidFill>
          <a:latin typeface="Calibri"/>
          <a:ea typeface="Calibri"/>
          <a:cs typeface="Calibri"/>
          <a:sym typeface="Calibri"/>
        </a:defRPr>
      </a:lvl3pPr>
      <a:lvl4pPr>
        <a:lnSpc>
          <a:spcPct val="90000"/>
        </a:lnSpc>
        <a:defRPr sz="3900">
          <a:solidFill>
            <a:srgbClr val="FFFFFF"/>
          </a:solidFill>
          <a:latin typeface="Calibri"/>
          <a:ea typeface="Calibri"/>
          <a:cs typeface="Calibri"/>
          <a:sym typeface="Calibri"/>
        </a:defRPr>
      </a:lvl4pPr>
      <a:lvl5pPr>
        <a:lnSpc>
          <a:spcPct val="90000"/>
        </a:lnSpc>
        <a:defRPr sz="3900">
          <a:solidFill>
            <a:srgbClr val="FFFFFF"/>
          </a:solidFill>
          <a:latin typeface="Calibri"/>
          <a:ea typeface="Calibri"/>
          <a:cs typeface="Calibri"/>
          <a:sym typeface="Calibri"/>
        </a:defRPr>
      </a:lvl5pPr>
      <a:lvl6pPr>
        <a:lnSpc>
          <a:spcPct val="90000"/>
        </a:lnSpc>
        <a:defRPr sz="3900">
          <a:solidFill>
            <a:srgbClr val="FFFFFF"/>
          </a:solidFill>
          <a:latin typeface="Calibri"/>
          <a:ea typeface="Calibri"/>
          <a:cs typeface="Calibri"/>
          <a:sym typeface="Calibri"/>
        </a:defRPr>
      </a:lvl6pPr>
      <a:lvl7pPr>
        <a:lnSpc>
          <a:spcPct val="90000"/>
        </a:lnSpc>
        <a:defRPr sz="3900">
          <a:solidFill>
            <a:srgbClr val="FFFFFF"/>
          </a:solidFill>
          <a:latin typeface="Calibri"/>
          <a:ea typeface="Calibri"/>
          <a:cs typeface="Calibri"/>
          <a:sym typeface="Calibri"/>
        </a:defRPr>
      </a:lvl7pPr>
      <a:lvl8pPr>
        <a:lnSpc>
          <a:spcPct val="90000"/>
        </a:lnSpc>
        <a:defRPr sz="3900">
          <a:solidFill>
            <a:srgbClr val="FFFFFF"/>
          </a:solidFill>
          <a:latin typeface="Calibri"/>
          <a:ea typeface="Calibri"/>
          <a:cs typeface="Calibri"/>
          <a:sym typeface="Calibri"/>
        </a:defRPr>
      </a:lvl8pPr>
      <a:lvl9pPr>
        <a:lnSpc>
          <a:spcPct val="90000"/>
        </a:lnSpc>
        <a:defRPr sz="3900">
          <a:solidFill>
            <a:srgbClr val="FFFFFF"/>
          </a:solidFill>
          <a:latin typeface="Calibri"/>
          <a:ea typeface="Calibri"/>
          <a:cs typeface="Calibri"/>
          <a:sym typeface="Calibri"/>
        </a:defRPr>
      </a:lvl9pPr>
    </p:titleStyle>
    <p:bodyStyle>
      <a:lvl1pPr marL="228600" indent="-228600">
        <a:lnSpc>
          <a:spcPct val="90000"/>
        </a:lnSpc>
        <a:spcBef>
          <a:spcPts val="1000"/>
        </a:spcBef>
        <a:buSzPct val="100000"/>
        <a:buFont typeface="Arial"/>
        <a:buChar char="•"/>
        <a:defRPr sz="2800">
          <a:latin typeface="Calibri"/>
          <a:ea typeface="Calibri"/>
          <a:cs typeface="Calibri"/>
          <a:sym typeface="Calibri"/>
        </a:defRPr>
      </a:lvl1pPr>
      <a:lvl2pPr marL="723900" indent="-266700">
        <a:lnSpc>
          <a:spcPct val="90000"/>
        </a:lnSpc>
        <a:spcBef>
          <a:spcPts val="1000"/>
        </a:spcBef>
        <a:buSzPct val="100000"/>
        <a:buFont typeface="Arial"/>
        <a:buChar char="•"/>
        <a:defRPr sz="2800">
          <a:latin typeface="Calibri"/>
          <a:ea typeface="Calibri"/>
          <a:cs typeface="Calibri"/>
          <a:sym typeface="Calibri"/>
        </a:defRPr>
      </a:lvl2pPr>
      <a:lvl3pPr marL="1234439" indent="-320039">
        <a:lnSpc>
          <a:spcPct val="90000"/>
        </a:lnSpc>
        <a:spcBef>
          <a:spcPts val="1000"/>
        </a:spcBef>
        <a:buSzPct val="100000"/>
        <a:buFont typeface="Arial"/>
        <a:buChar char="•"/>
        <a:defRPr sz="2800">
          <a:latin typeface="Calibri"/>
          <a:ea typeface="Calibri"/>
          <a:cs typeface="Calibri"/>
          <a:sym typeface="Calibri"/>
        </a:defRPr>
      </a:lvl3pPr>
      <a:lvl4pPr marL="1727200" indent="-355600">
        <a:lnSpc>
          <a:spcPct val="90000"/>
        </a:lnSpc>
        <a:spcBef>
          <a:spcPts val="1000"/>
        </a:spcBef>
        <a:buSzPct val="100000"/>
        <a:buFont typeface="Arial"/>
        <a:buChar char="•"/>
        <a:defRPr sz="2800">
          <a:latin typeface="Calibri"/>
          <a:ea typeface="Calibri"/>
          <a:cs typeface="Calibri"/>
          <a:sym typeface="Calibri"/>
        </a:defRPr>
      </a:lvl4pPr>
      <a:lvl5pPr marL="2184400" indent="-355600">
        <a:lnSpc>
          <a:spcPct val="90000"/>
        </a:lnSpc>
        <a:spcBef>
          <a:spcPts val="1000"/>
        </a:spcBef>
        <a:buSzPct val="100000"/>
        <a:buFont typeface="Arial"/>
        <a:buChar char="•"/>
        <a:defRPr sz="2800">
          <a:latin typeface="Calibri"/>
          <a:ea typeface="Calibri"/>
          <a:cs typeface="Calibri"/>
          <a:sym typeface="Calibri"/>
        </a:defRPr>
      </a:lvl5pPr>
      <a:lvl6pPr marL="2641600" indent="-355600">
        <a:lnSpc>
          <a:spcPct val="90000"/>
        </a:lnSpc>
        <a:spcBef>
          <a:spcPts val="1000"/>
        </a:spcBef>
        <a:buSzPct val="100000"/>
        <a:buFont typeface="Arial"/>
        <a:buChar char="•"/>
        <a:defRPr sz="2800">
          <a:latin typeface="Calibri"/>
          <a:ea typeface="Calibri"/>
          <a:cs typeface="Calibri"/>
          <a:sym typeface="Calibri"/>
        </a:defRPr>
      </a:lvl6pPr>
      <a:lvl7pPr marL="3098800" indent="-355600">
        <a:lnSpc>
          <a:spcPct val="90000"/>
        </a:lnSpc>
        <a:spcBef>
          <a:spcPts val="1000"/>
        </a:spcBef>
        <a:buSzPct val="100000"/>
        <a:buFont typeface="Arial"/>
        <a:buChar char="•"/>
        <a:defRPr sz="2800">
          <a:latin typeface="Calibri"/>
          <a:ea typeface="Calibri"/>
          <a:cs typeface="Calibri"/>
          <a:sym typeface="Calibri"/>
        </a:defRPr>
      </a:lvl7pPr>
      <a:lvl8pPr marL="3556000" indent="-355600">
        <a:lnSpc>
          <a:spcPct val="90000"/>
        </a:lnSpc>
        <a:spcBef>
          <a:spcPts val="1000"/>
        </a:spcBef>
        <a:buSzPct val="100000"/>
        <a:buFont typeface="Arial"/>
        <a:buChar char="•"/>
        <a:defRPr sz="2800">
          <a:latin typeface="Calibri"/>
          <a:ea typeface="Calibri"/>
          <a:cs typeface="Calibri"/>
          <a:sym typeface="Calibri"/>
        </a:defRPr>
      </a:lvl8pPr>
      <a:lvl9pPr marL="4013200" indent="-355600">
        <a:lnSpc>
          <a:spcPct val="90000"/>
        </a:lnSpc>
        <a:spcBef>
          <a:spcPts val="1000"/>
        </a:spcBef>
        <a:buSzPct val="100000"/>
        <a:buFont typeface="Arial"/>
        <a:buChar char="•"/>
        <a:defRPr sz="2800">
          <a:latin typeface="Calibri"/>
          <a:ea typeface="Calibri"/>
          <a:cs typeface="Calibri"/>
          <a:sym typeface="Calibri"/>
        </a:defRPr>
      </a:lvl9pPr>
    </p:bodyStyle>
    <p:otherStyle>
      <a:lvl1pPr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indent="4572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indent="9144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indent="13716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indent="18288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indent="22860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indent="27432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indent="32004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indent="36576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chart" Target="../charts/char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chart" Target="../charts/char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chart" Target="../charts/char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/>
          <p:nvPr/>
        </p:nvSpPr>
        <p:spPr>
          <a:xfrm>
            <a:off x="2074984" y="3116581"/>
            <a:ext cx="7860326" cy="1209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 algn="ctr"/>
            <a:r>
              <a:rPr sz="3600" dirty="0">
                <a:latin typeface="Verdana"/>
                <a:ea typeface="Verdana"/>
                <a:cs typeface="Verdana"/>
                <a:sym typeface="Verdana"/>
              </a:rPr>
              <a:t>NumaConnect</a:t>
            </a:r>
          </a:p>
          <a:p>
            <a:pPr lvl="0" algn="ctr"/>
            <a:r>
              <a:rPr sz="3600" dirty="0">
                <a:latin typeface="Verdana"/>
                <a:ea typeface="Verdana"/>
                <a:cs typeface="Verdana"/>
                <a:sym typeface="Verdana"/>
              </a:rPr>
              <a:t>Technology </a:t>
            </a:r>
          </a:p>
        </p:txBody>
      </p:sp>
      <p:sp>
        <p:nvSpPr>
          <p:cNvPr id="62" name="Shape 62"/>
          <p:cNvSpPr/>
          <p:nvPr/>
        </p:nvSpPr>
        <p:spPr>
          <a:xfrm>
            <a:off x="1627554" y="4973511"/>
            <a:ext cx="9376509" cy="632081"/>
          </a:xfrm>
          <a:prstGeom prst="rect">
            <a:avLst/>
          </a:prstGeom>
          <a:solidFill>
            <a:srgbClr val="FFFFFF">
              <a:alpha val="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6799" tIns="46799" rIns="46799" bIns="46799" anchor="ctr">
            <a:spAutoFit/>
          </a:bodyPr>
          <a:lstStyle/>
          <a:p>
            <a:pPr lvl="0" algn="ctr">
              <a:spcBef>
                <a:spcPts val="800"/>
              </a:spcBef>
            </a:pPr>
            <a:r>
              <a:rPr lang="nb-NO" sz="1400" dirty="0" smtClean="0"/>
              <a:t>Steffen Persvold, Chief Architect</a:t>
            </a:r>
            <a:endParaRPr sz="1400" dirty="0"/>
          </a:p>
          <a:p>
            <a:pPr lvl="0" algn="ctr">
              <a:spcBef>
                <a:spcPts val="800"/>
              </a:spcBef>
            </a:pPr>
            <a:r>
              <a:rPr lang="nb-NO" sz="1400" dirty="0" smtClean="0"/>
              <a:t>OPM Meeting, 11.-12. </a:t>
            </a:r>
            <a:r>
              <a:rPr lang="nb-NO" sz="1400" dirty="0" err="1" smtClean="0"/>
              <a:t>March</a:t>
            </a:r>
            <a:r>
              <a:rPr sz="1400" dirty="0" smtClean="0"/>
              <a:t> </a:t>
            </a:r>
            <a:r>
              <a:rPr sz="1400" dirty="0"/>
              <a:t>2015</a:t>
            </a:r>
          </a:p>
        </p:txBody>
      </p:sp>
      <p:sp>
        <p:nvSpPr>
          <p:cNvPr id="63" name="Shape 63"/>
          <p:cNvSpPr>
            <a:spLocks noGrp="1"/>
          </p:cNvSpPr>
          <p:nvPr>
            <p:ph type="sldNum" sz="quarter" idx="2"/>
          </p:nvPr>
        </p:nvSpPr>
        <p:spPr>
          <a:xfrm>
            <a:off x="9131300" y="6209030"/>
            <a:ext cx="2743200" cy="26924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888888"/>
                </a:solidFill>
              </a:rPr>
              <a:t>1</a:t>
            </a:fld>
            <a:endParaRPr sz="1200">
              <a:solidFill>
                <a:srgbClr val="888888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Shape 359"/>
          <p:cNvSpPr>
            <a:spLocks noGrp="1"/>
          </p:cNvSpPr>
          <p:nvPr>
            <p:ph type="title"/>
          </p:nvPr>
        </p:nvSpPr>
        <p:spPr>
          <a:xfrm>
            <a:off x="707280" y="-64715"/>
            <a:ext cx="7697381" cy="1059200"/>
          </a:xfrm>
          <a:prstGeom prst="rect">
            <a:avLst/>
          </a:prstGeom>
          <a:ln w="9525">
            <a:round/>
          </a:ln>
        </p:spPr>
        <p:txBody>
          <a:bodyPr lIns="0" tIns="0" rIns="0" bIns="0"/>
          <a:lstStyle>
            <a:lvl1pPr>
              <a:defRPr sz="3200">
                <a:uFill>
                  <a:solidFill/>
                </a:u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3200" dirty="0">
                <a:solidFill>
                  <a:srgbClr val="FFFFFF"/>
                </a:solidFill>
                <a:uFill>
                  <a:solidFill/>
                </a:uFill>
              </a:rPr>
              <a:t>SMP - Shared MP - CC-NUMA</a:t>
            </a:r>
          </a:p>
        </p:txBody>
      </p:sp>
      <p:sp>
        <p:nvSpPr>
          <p:cNvPr id="360" name="Shape 360"/>
          <p:cNvSpPr>
            <a:spLocks noGrp="1"/>
          </p:cNvSpPr>
          <p:nvPr>
            <p:ph type="sldNum" sz="quarter" idx="2"/>
          </p:nvPr>
        </p:nvSpPr>
        <p:spPr>
          <a:xfrm>
            <a:off x="9131300" y="6416992"/>
            <a:ext cx="2743200" cy="2184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>
              <a:defRPr sz="800" b="1">
                <a:solidFill>
                  <a:srgbClr val="B5DCDB"/>
                </a:solidFill>
                <a:uFill>
                  <a:solidFill>
                    <a:srgbClr val="B5DCDB"/>
                  </a:solidFill>
                </a:u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  <a:uFillTx/>
              </a:defRPr>
            </a:pPr>
            <a:fld id="{86CB4B4D-7CA3-9044-876B-883B54F8677D}" type="slidenum">
              <a:rPr sz="800" b="1">
                <a:solidFill>
                  <a:srgbClr val="B5DCDB"/>
                </a:solidFill>
                <a:uFill>
                  <a:solidFill>
                    <a:srgbClr val="B5DCDB"/>
                  </a:solidFill>
                </a:uFill>
              </a:rPr>
              <a:t>10</a:t>
            </a:fld>
            <a:endParaRPr sz="800" b="1">
              <a:solidFill>
                <a:srgbClr val="B5DCDB"/>
              </a:solidFill>
              <a:uFill>
                <a:solidFill>
                  <a:srgbClr val="B5DCDB"/>
                </a:solidFill>
              </a:uFill>
            </a:endParaRPr>
          </a:p>
        </p:txBody>
      </p:sp>
      <p:sp>
        <p:nvSpPr>
          <p:cNvPr id="361" name="Shape 361"/>
          <p:cNvSpPr/>
          <p:nvPr/>
        </p:nvSpPr>
        <p:spPr>
          <a:xfrm>
            <a:off x="3088639" y="2275839"/>
            <a:ext cx="5318761" cy="3175238"/>
          </a:xfrm>
          <a:prstGeom prst="roundRect">
            <a:avLst>
              <a:gd name="adj" fmla="val 5773"/>
            </a:avLst>
          </a:prstGeom>
          <a:gradFill>
            <a:gsLst>
              <a:gs pos="0">
                <a:srgbClr val="FFFFFF"/>
              </a:gs>
              <a:gs pos="100000">
                <a:srgbClr val="497D7E"/>
              </a:gs>
            </a:gsLst>
            <a:path>
              <a:fillToRect l="50000" t="50000" r="50000" b="50000"/>
            </a:path>
          </a:gradFill>
          <a:ln>
            <a:round/>
          </a:ln>
          <a:effectLst>
            <a:outerShdw blurRad="63500" dist="101600" dir="2700000" rotWithShape="0">
              <a:srgbClr val="000000">
                <a:alpha val="74998"/>
              </a:srgbClr>
            </a:outerShdw>
          </a:effectLst>
        </p:spPr>
        <p:txBody>
          <a:bodyPr lIns="0" tIns="0" rIns="0" bIns="0"/>
          <a:lstStyle/>
          <a:p>
            <a:pPr lvl="0"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362" name="Shape 362"/>
          <p:cNvSpPr/>
          <p:nvPr/>
        </p:nvSpPr>
        <p:spPr>
          <a:xfrm>
            <a:off x="1460103" y="1162461"/>
            <a:ext cx="9335294" cy="444501"/>
          </a:xfrm>
          <a:prstGeom prst="rect">
            <a:avLst/>
          </a:prstGeom>
          <a:ln w="12700"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8100" tIns="38100" rIns="38100" bIns="38100">
            <a:spAutoFit/>
          </a:bodyPr>
          <a:lstStyle>
            <a:lvl1pPr>
              <a:buClr>
                <a:srgbClr val="000000"/>
              </a:buClr>
              <a:buFont typeface="Verdana"/>
              <a:defRPr sz="2400">
                <a:uFill>
                  <a:solidFill/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>
                <a:uFillTx/>
              </a:defRPr>
            </a:pPr>
            <a:r>
              <a:rPr sz="2400">
                <a:uFill>
                  <a:solidFill/>
                </a:uFill>
              </a:rPr>
              <a:t>Non-Uniform Access Shared Memory with Cache Coherence </a:t>
            </a:r>
          </a:p>
        </p:txBody>
      </p:sp>
      <p:sp>
        <p:nvSpPr>
          <p:cNvPr id="363" name="Shape 363"/>
          <p:cNvSpPr/>
          <p:nvPr/>
        </p:nvSpPr>
        <p:spPr>
          <a:xfrm>
            <a:off x="3858953" y="2969499"/>
            <a:ext cx="1" cy="837640"/>
          </a:xfrm>
          <a:prstGeom prst="line">
            <a:avLst/>
          </a:prstGeom>
          <a:ln w="50800">
            <a:solidFill/>
            <a:round/>
          </a:ln>
          <a:effectLst>
            <a:outerShdw blurRad="63500" dist="38100" dir="2700000" rotWithShape="0">
              <a:srgbClr val="000000">
                <a:alpha val="57000"/>
              </a:srgbClr>
            </a:outerShdw>
          </a:effectLst>
        </p:spPr>
        <p:txBody>
          <a:bodyPr lIns="0" tIns="0" rIns="0" bIns="0"/>
          <a:lstStyle/>
          <a:p>
            <a:pPr lvl="0"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364" name="Shape 364"/>
          <p:cNvSpPr/>
          <p:nvPr/>
        </p:nvSpPr>
        <p:spPr>
          <a:xfrm>
            <a:off x="3858953" y="4196738"/>
            <a:ext cx="1" cy="701279"/>
          </a:xfrm>
          <a:prstGeom prst="line">
            <a:avLst/>
          </a:prstGeom>
          <a:ln w="12700">
            <a:solidFill/>
            <a:round/>
          </a:ln>
          <a:effectLst>
            <a:outerShdw blurRad="63500" dist="25400" dir="2700000" rotWithShape="0">
              <a:srgbClr val="000000">
                <a:alpha val="74998"/>
              </a:srgbClr>
            </a:outerShdw>
          </a:effectLst>
        </p:spPr>
        <p:txBody>
          <a:bodyPr lIns="0" tIns="0" rIns="0" bIns="0"/>
          <a:lstStyle/>
          <a:p>
            <a:pPr lvl="0"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grpSp>
        <p:nvGrpSpPr>
          <p:cNvPr id="367" name="Group 367"/>
          <p:cNvGrpSpPr/>
          <p:nvPr/>
        </p:nvGrpSpPr>
        <p:grpSpPr>
          <a:xfrm>
            <a:off x="3230879" y="3495458"/>
            <a:ext cx="1256146" cy="974000"/>
            <a:chOff x="0" y="0"/>
            <a:chExt cx="1256145" cy="973998"/>
          </a:xfrm>
        </p:grpSpPr>
        <p:sp>
          <p:nvSpPr>
            <p:cNvPr id="365" name="Shape 365"/>
            <p:cNvSpPr/>
            <p:nvPr/>
          </p:nvSpPr>
          <p:spPr>
            <a:xfrm>
              <a:off x="0" y="0"/>
              <a:ext cx="1256146" cy="973999"/>
            </a:xfrm>
            <a:prstGeom prst="roundRect">
              <a:avLst>
                <a:gd name="adj" fmla="val 10458"/>
              </a:avLst>
            </a:prstGeom>
            <a:solidFill>
              <a:srgbClr val="007FA6"/>
            </a:solidFill>
            <a:ln w="3175" cap="flat">
              <a:solidFill>
                <a:srgbClr val="000000"/>
              </a:solidFill>
              <a:prstDash val="solid"/>
              <a:round/>
            </a:ln>
            <a:effectLst>
              <a:outerShdw blurRad="50800" dist="38100" dir="2700000" rotWithShape="0">
                <a:srgbClr val="000000">
                  <a:alpha val="43000"/>
                </a:srgbClr>
              </a:outerShdw>
            </a:effectLst>
          </p:spPr>
          <p:txBody>
            <a:bodyPr wrap="square" lIns="38100" tIns="38100" rIns="38100" bIns="38100" numCol="1" anchor="ctr">
              <a:noAutofit/>
            </a:bodyPr>
            <a:lstStyle/>
            <a:p>
              <a:pPr lvl="0">
                <a:buClr>
                  <a:srgbClr val="000000"/>
                </a:buClr>
                <a:defRPr>
                  <a:uFill>
                    <a:solidFill/>
                  </a:u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66" name="Shape 366"/>
            <p:cNvSpPr/>
            <p:nvPr/>
          </p:nvSpPr>
          <p:spPr>
            <a:xfrm>
              <a:off x="181240" y="175909"/>
              <a:ext cx="868265" cy="62218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38100" tIns="38100" rIns="38100" bIns="38100" numCol="1" anchor="ctr">
              <a:spAutoFit/>
            </a:bodyPr>
            <a:lstStyle/>
            <a:p>
              <a:pPr lvl="0" algn="ctr">
                <a:lnSpc>
                  <a:spcPct val="70000"/>
                </a:lnSpc>
                <a:buClr>
                  <a:srgbClr val="FFFFFF"/>
                </a:buClr>
              </a:pPr>
              <a:r>
                <a:rPr sz="1600" b="1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  <a:uFill>
                    <a:solidFill>
                      <a:srgbClr val="FFFFFF"/>
                    </a:solidFill>
                  </a:uFill>
                  <a:latin typeface="Arial"/>
                  <a:ea typeface="Arial"/>
                  <a:cs typeface="Arial"/>
                  <a:sym typeface="Arial"/>
                </a:rPr>
                <a:t>Caches</a:t>
              </a:r>
              <a:endParaRPr sz="1600">
                <a:uFill>
                  <a:solidFill/>
                </a:uFill>
                <a:latin typeface="Arial"/>
                <a:ea typeface="Arial"/>
                <a:cs typeface="Arial"/>
                <a:sym typeface="Arial"/>
              </a:endParaRPr>
            </a:p>
            <a:p>
              <a:pPr lvl="0" algn="ctr">
                <a:lnSpc>
                  <a:spcPct val="70000"/>
                </a:lnSpc>
                <a:buClr>
                  <a:srgbClr val="FFFFFF"/>
                </a:buClr>
              </a:pPr>
              <a:endParaRPr sz="1600" b="1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uFill>
                  <a:solidFill>
                    <a:srgbClr val="FFFFFF"/>
                  </a:solidFill>
                </a:uFill>
                <a:latin typeface="Arial"/>
                <a:ea typeface="Arial"/>
                <a:cs typeface="Arial"/>
                <a:sym typeface="Arial"/>
              </a:endParaRPr>
            </a:p>
            <a:p>
              <a:pPr lvl="0" algn="ctr">
                <a:lnSpc>
                  <a:spcPct val="70000"/>
                </a:lnSpc>
                <a:buClr>
                  <a:srgbClr val="FFFFFF"/>
                </a:buClr>
              </a:pPr>
              <a:r>
                <a:rPr sz="1600" b="1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  <a:uFill>
                    <a:solidFill>
                      <a:srgbClr val="FFFFFF"/>
                    </a:solidFill>
                  </a:uFill>
                  <a:latin typeface="Arial"/>
                  <a:ea typeface="Arial"/>
                  <a:cs typeface="Arial"/>
                  <a:sym typeface="Arial"/>
                </a:rPr>
                <a:t>CPUs</a:t>
              </a:r>
            </a:p>
          </p:txBody>
        </p:sp>
      </p:grpSp>
      <p:grpSp>
        <p:nvGrpSpPr>
          <p:cNvPr id="370" name="Group 370"/>
          <p:cNvGrpSpPr/>
          <p:nvPr/>
        </p:nvGrpSpPr>
        <p:grpSpPr>
          <a:xfrm>
            <a:off x="3277061" y="4644778"/>
            <a:ext cx="1163784" cy="681800"/>
            <a:chOff x="0" y="0"/>
            <a:chExt cx="1163782" cy="681799"/>
          </a:xfrm>
        </p:grpSpPr>
        <p:sp>
          <p:nvSpPr>
            <p:cNvPr id="368" name="Shape 368"/>
            <p:cNvSpPr/>
            <p:nvPr/>
          </p:nvSpPr>
          <p:spPr>
            <a:xfrm>
              <a:off x="0" y="0"/>
              <a:ext cx="1163783" cy="681800"/>
            </a:xfrm>
            <a:prstGeom prst="roundRect">
              <a:avLst>
                <a:gd name="adj" fmla="val 10458"/>
              </a:avLst>
            </a:prstGeom>
            <a:solidFill>
              <a:srgbClr val="2A60A1"/>
            </a:solidFill>
            <a:ln w="3175" cap="flat">
              <a:solidFill>
                <a:srgbClr val="000000"/>
              </a:solidFill>
              <a:prstDash val="solid"/>
              <a:round/>
            </a:ln>
            <a:effectLst>
              <a:outerShdw blurRad="50800" dist="38100" dir="2700000" rotWithShape="0">
                <a:srgbClr val="000000">
                  <a:alpha val="43000"/>
                </a:srgbClr>
              </a:outerShdw>
            </a:effectLst>
          </p:spPr>
          <p:txBody>
            <a:bodyPr wrap="square" lIns="38100" tIns="38100" rIns="38100" bIns="38100" numCol="1" anchor="ctr">
              <a:noAutofit/>
            </a:bodyPr>
            <a:lstStyle/>
            <a:p>
              <a:pPr lvl="0">
                <a:buClr>
                  <a:srgbClr val="000000"/>
                </a:buClr>
                <a:defRPr>
                  <a:uFill>
                    <a:solidFill/>
                  </a:u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69" name="Shape 369"/>
            <p:cNvSpPr/>
            <p:nvPr/>
          </p:nvSpPr>
          <p:spPr>
            <a:xfrm>
              <a:off x="401957" y="191823"/>
              <a:ext cx="359868" cy="29815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38100" tIns="38100" rIns="38100" bIns="38100" numCol="1" anchor="ctr">
              <a:spAutoFit/>
            </a:bodyPr>
            <a:lstStyle>
              <a:lvl1pPr algn="ctr">
                <a:lnSpc>
                  <a:spcPct val="70000"/>
                </a:lnSpc>
                <a:buClr>
                  <a:srgbClr val="FFFFFF"/>
                </a:buClr>
                <a:defRPr sz="1600" b="1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  <a:uFill>
                    <a:solidFill>
                      <a:srgbClr val="FFFFFF"/>
                    </a:solidFill>
                  </a:u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  <a:effectLst/>
                  <a:uFillTx/>
                </a:defRPr>
              </a:pPr>
              <a:r>
                <a:rPr sz="1600" b="1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  <a:uFill>
                    <a:solidFill>
                      <a:srgbClr val="FFFFFF"/>
                    </a:solidFill>
                  </a:uFill>
                </a:rPr>
                <a:t>I/O</a:t>
              </a:r>
            </a:p>
          </p:txBody>
        </p:sp>
      </p:grpSp>
      <p:grpSp>
        <p:nvGrpSpPr>
          <p:cNvPr id="375" name="Group 375"/>
          <p:cNvGrpSpPr/>
          <p:nvPr/>
        </p:nvGrpSpPr>
        <p:grpSpPr>
          <a:xfrm>
            <a:off x="3498735" y="5336316"/>
            <a:ext cx="720437" cy="233762"/>
            <a:chOff x="0" y="0"/>
            <a:chExt cx="720436" cy="233760"/>
          </a:xfrm>
        </p:grpSpPr>
        <p:sp>
          <p:nvSpPr>
            <p:cNvPr id="371" name="Shape 371"/>
            <p:cNvSpPr/>
            <p:nvPr/>
          </p:nvSpPr>
          <p:spPr>
            <a:xfrm flipH="1">
              <a:off x="-1" y="0"/>
              <a:ext cx="2" cy="233761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round/>
            </a:ln>
            <a:effectLst>
              <a:outerShdw blurRad="63500" dist="25400" dir="2700000" rotWithShape="0">
                <a:srgbClr val="DDE1E7">
                  <a:alpha val="74998"/>
                </a:srgbClr>
              </a:outerShdw>
            </a:effectLst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372" name="Shape 372"/>
            <p:cNvSpPr/>
            <p:nvPr/>
          </p:nvSpPr>
          <p:spPr>
            <a:xfrm flipH="1">
              <a:off x="240145" y="0"/>
              <a:ext cx="1" cy="233761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round/>
            </a:ln>
            <a:effectLst>
              <a:outerShdw blurRad="63500" dist="25400" dir="2700000" rotWithShape="0">
                <a:srgbClr val="DDE1E7">
                  <a:alpha val="74998"/>
                </a:srgbClr>
              </a:outerShdw>
            </a:effectLst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373" name="Shape 373"/>
            <p:cNvSpPr/>
            <p:nvPr/>
          </p:nvSpPr>
          <p:spPr>
            <a:xfrm>
              <a:off x="480290" y="0"/>
              <a:ext cx="1" cy="233761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round/>
            </a:ln>
            <a:effectLst>
              <a:outerShdw blurRad="63500" dist="25400" dir="2700000" rotWithShape="0">
                <a:srgbClr val="DDE1E7">
                  <a:alpha val="74998"/>
                </a:srgbClr>
              </a:outerShdw>
            </a:effectLst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374" name="Shape 374"/>
            <p:cNvSpPr/>
            <p:nvPr/>
          </p:nvSpPr>
          <p:spPr>
            <a:xfrm>
              <a:off x="720436" y="0"/>
              <a:ext cx="1" cy="233761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round/>
            </a:ln>
            <a:effectLst>
              <a:outerShdw blurRad="63500" dist="25400" dir="2700000" rotWithShape="0">
                <a:srgbClr val="DDE1E7">
                  <a:alpha val="74998"/>
                </a:srgbClr>
              </a:outerShdw>
            </a:effectLst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</p:grpSp>
      <p:grpSp>
        <p:nvGrpSpPr>
          <p:cNvPr id="378" name="Group 378"/>
          <p:cNvGrpSpPr/>
          <p:nvPr/>
        </p:nvGrpSpPr>
        <p:grpSpPr>
          <a:xfrm>
            <a:off x="3230879" y="2385099"/>
            <a:ext cx="1256146" cy="896080"/>
            <a:chOff x="0" y="0"/>
            <a:chExt cx="1256145" cy="896079"/>
          </a:xfrm>
        </p:grpSpPr>
        <p:sp>
          <p:nvSpPr>
            <p:cNvPr id="376" name="Shape 376"/>
            <p:cNvSpPr/>
            <p:nvPr/>
          </p:nvSpPr>
          <p:spPr>
            <a:xfrm>
              <a:off x="0" y="0"/>
              <a:ext cx="1256146" cy="896080"/>
            </a:xfrm>
            <a:prstGeom prst="roundRect">
              <a:avLst>
                <a:gd name="adj" fmla="val 10458"/>
              </a:avLst>
            </a:prstGeom>
            <a:solidFill>
              <a:srgbClr val="008F00"/>
            </a:solidFill>
            <a:ln w="3175" cap="flat">
              <a:solidFill>
                <a:srgbClr val="000000"/>
              </a:solidFill>
              <a:prstDash val="solid"/>
              <a:round/>
            </a:ln>
            <a:effectLst>
              <a:outerShdw blurRad="50800" dist="38100" dir="2700000" rotWithShape="0">
                <a:srgbClr val="000000">
                  <a:alpha val="43000"/>
                </a:srgbClr>
              </a:outerShdw>
            </a:effectLst>
          </p:spPr>
          <p:txBody>
            <a:bodyPr wrap="square" lIns="38100" tIns="38100" rIns="38100" bIns="38100" numCol="1" anchor="ctr">
              <a:noAutofit/>
            </a:bodyPr>
            <a:lstStyle/>
            <a:p>
              <a:pPr lvl="0">
                <a:buClr>
                  <a:srgbClr val="000000"/>
                </a:buClr>
                <a:defRPr>
                  <a:uFill>
                    <a:solidFill/>
                  </a:u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77" name="Shape 377"/>
            <p:cNvSpPr/>
            <p:nvPr/>
          </p:nvSpPr>
          <p:spPr>
            <a:xfrm>
              <a:off x="194040" y="298963"/>
              <a:ext cx="868065" cy="29815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38100" tIns="38100" rIns="38100" bIns="38100" numCol="1" anchor="ctr">
              <a:spAutoFit/>
            </a:bodyPr>
            <a:lstStyle>
              <a:lvl1pPr algn="ctr">
                <a:lnSpc>
                  <a:spcPct val="70000"/>
                </a:lnSpc>
                <a:buClr>
                  <a:srgbClr val="FFFFFF"/>
                </a:buClr>
                <a:defRPr sz="1600" b="1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  <a:uFill>
                    <a:solidFill>
                      <a:srgbClr val="FFFFFF"/>
                    </a:solidFill>
                  </a:u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  <a:effectLst/>
                  <a:uFillTx/>
                </a:defRPr>
              </a:pPr>
              <a:r>
                <a:rPr sz="1600" b="1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  <a:uFill>
                    <a:solidFill>
                      <a:srgbClr val="FFFFFF"/>
                    </a:solidFill>
                  </a:uFill>
                </a:rPr>
                <a:t>Memory</a:t>
              </a:r>
            </a:p>
          </p:txBody>
        </p:sp>
      </p:grpSp>
      <p:sp>
        <p:nvSpPr>
          <p:cNvPr id="379" name="Shape 379"/>
          <p:cNvSpPr/>
          <p:nvPr/>
        </p:nvSpPr>
        <p:spPr>
          <a:xfrm>
            <a:off x="5743171" y="2969499"/>
            <a:ext cx="1" cy="837640"/>
          </a:xfrm>
          <a:prstGeom prst="line">
            <a:avLst/>
          </a:prstGeom>
          <a:ln w="50800">
            <a:solidFill/>
            <a:round/>
          </a:ln>
          <a:effectLst>
            <a:outerShdw blurRad="63500" dist="38100" dir="2700000" rotWithShape="0">
              <a:srgbClr val="000000">
                <a:alpha val="57000"/>
              </a:srgbClr>
            </a:outerShdw>
          </a:effectLst>
        </p:spPr>
        <p:txBody>
          <a:bodyPr lIns="0" tIns="0" rIns="0" bIns="0"/>
          <a:lstStyle/>
          <a:p>
            <a:pPr lvl="0"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grpSp>
        <p:nvGrpSpPr>
          <p:cNvPr id="382" name="Group 382"/>
          <p:cNvGrpSpPr/>
          <p:nvPr/>
        </p:nvGrpSpPr>
        <p:grpSpPr>
          <a:xfrm>
            <a:off x="5115097" y="3495458"/>
            <a:ext cx="1256146" cy="974000"/>
            <a:chOff x="0" y="0"/>
            <a:chExt cx="1256145" cy="973998"/>
          </a:xfrm>
        </p:grpSpPr>
        <p:sp>
          <p:nvSpPr>
            <p:cNvPr id="380" name="Shape 380"/>
            <p:cNvSpPr/>
            <p:nvPr/>
          </p:nvSpPr>
          <p:spPr>
            <a:xfrm>
              <a:off x="0" y="0"/>
              <a:ext cx="1256146" cy="973999"/>
            </a:xfrm>
            <a:prstGeom prst="roundRect">
              <a:avLst>
                <a:gd name="adj" fmla="val 10458"/>
              </a:avLst>
            </a:prstGeom>
            <a:solidFill>
              <a:srgbClr val="007FA6"/>
            </a:solidFill>
            <a:ln w="3175" cap="flat">
              <a:solidFill>
                <a:srgbClr val="000000"/>
              </a:solidFill>
              <a:prstDash val="solid"/>
              <a:round/>
            </a:ln>
            <a:effectLst>
              <a:outerShdw blurRad="50800" dist="38100" dir="2700000" rotWithShape="0">
                <a:srgbClr val="000000">
                  <a:alpha val="43000"/>
                </a:srgbClr>
              </a:outerShdw>
            </a:effectLst>
          </p:spPr>
          <p:txBody>
            <a:bodyPr wrap="square" lIns="38100" tIns="38100" rIns="38100" bIns="38100" numCol="1" anchor="ctr">
              <a:noAutofit/>
            </a:bodyPr>
            <a:lstStyle/>
            <a:p>
              <a:pPr lvl="0">
                <a:buClr>
                  <a:srgbClr val="000000"/>
                </a:buClr>
                <a:defRPr>
                  <a:uFill>
                    <a:solidFill/>
                  </a:u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81" name="Shape 381"/>
            <p:cNvSpPr/>
            <p:nvPr/>
          </p:nvSpPr>
          <p:spPr>
            <a:xfrm>
              <a:off x="193940" y="175909"/>
              <a:ext cx="868265" cy="62218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38100" tIns="38100" rIns="38100" bIns="38100" numCol="1" anchor="ctr">
              <a:spAutoFit/>
            </a:bodyPr>
            <a:lstStyle/>
            <a:p>
              <a:pPr lvl="0" algn="ctr">
                <a:lnSpc>
                  <a:spcPct val="70000"/>
                </a:lnSpc>
                <a:buClr>
                  <a:srgbClr val="FFFFFF"/>
                </a:buClr>
              </a:pPr>
              <a:r>
                <a:rPr sz="1600" b="1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  <a:uFill>
                    <a:solidFill>
                      <a:srgbClr val="FFFFFF"/>
                    </a:solidFill>
                  </a:uFill>
                  <a:latin typeface="Arial"/>
                  <a:ea typeface="Arial"/>
                  <a:cs typeface="Arial"/>
                  <a:sym typeface="Arial"/>
                </a:rPr>
                <a:t>Caches</a:t>
              </a:r>
              <a:endParaRPr sz="1600">
                <a:uFill>
                  <a:solidFill/>
                </a:uFill>
                <a:latin typeface="Arial"/>
                <a:ea typeface="Arial"/>
                <a:cs typeface="Arial"/>
                <a:sym typeface="Arial"/>
              </a:endParaRPr>
            </a:p>
            <a:p>
              <a:pPr lvl="0" algn="ctr">
                <a:lnSpc>
                  <a:spcPct val="70000"/>
                </a:lnSpc>
                <a:buClr>
                  <a:srgbClr val="FFFFFF"/>
                </a:buClr>
              </a:pPr>
              <a:endParaRPr sz="1600" b="1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uFill>
                  <a:solidFill>
                    <a:srgbClr val="FFFFFF"/>
                  </a:solidFill>
                </a:uFill>
                <a:latin typeface="Arial"/>
                <a:ea typeface="Arial"/>
                <a:cs typeface="Arial"/>
                <a:sym typeface="Arial"/>
              </a:endParaRPr>
            </a:p>
            <a:p>
              <a:pPr lvl="0" algn="ctr">
                <a:lnSpc>
                  <a:spcPct val="70000"/>
                </a:lnSpc>
                <a:buClr>
                  <a:srgbClr val="FFFFFF"/>
                </a:buClr>
              </a:pPr>
              <a:r>
                <a:rPr sz="1600" b="1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  <a:uFill>
                    <a:solidFill>
                      <a:srgbClr val="FFFFFF"/>
                    </a:solidFill>
                  </a:uFill>
                  <a:latin typeface="Arial"/>
                  <a:ea typeface="Arial"/>
                  <a:cs typeface="Arial"/>
                  <a:sym typeface="Arial"/>
                </a:rPr>
                <a:t>CPUs</a:t>
              </a:r>
            </a:p>
          </p:txBody>
        </p:sp>
      </p:grpSp>
      <p:grpSp>
        <p:nvGrpSpPr>
          <p:cNvPr id="385" name="Group 385"/>
          <p:cNvGrpSpPr/>
          <p:nvPr/>
        </p:nvGrpSpPr>
        <p:grpSpPr>
          <a:xfrm>
            <a:off x="5115097" y="2385099"/>
            <a:ext cx="1256146" cy="896080"/>
            <a:chOff x="0" y="0"/>
            <a:chExt cx="1256145" cy="896079"/>
          </a:xfrm>
        </p:grpSpPr>
        <p:sp>
          <p:nvSpPr>
            <p:cNvPr id="383" name="Shape 383"/>
            <p:cNvSpPr/>
            <p:nvPr/>
          </p:nvSpPr>
          <p:spPr>
            <a:xfrm>
              <a:off x="0" y="0"/>
              <a:ext cx="1256146" cy="896080"/>
            </a:xfrm>
            <a:prstGeom prst="roundRect">
              <a:avLst>
                <a:gd name="adj" fmla="val 10458"/>
              </a:avLst>
            </a:prstGeom>
            <a:solidFill>
              <a:srgbClr val="008F00"/>
            </a:solidFill>
            <a:ln w="3175" cap="flat">
              <a:solidFill>
                <a:srgbClr val="000000"/>
              </a:solidFill>
              <a:prstDash val="solid"/>
              <a:round/>
            </a:ln>
            <a:effectLst>
              <a:outerShdw blurRad="50800" dist="38100" dir="2700000" rotWithShape="0">
                <a:srgbClr val="000000">
                  <a:alpha val="43000"/>
                </a:srgbClr>
              </a:outerShdw>
            </a:effectLst>
          </p:spPr>
          <p:txBody>
            <a:bodyPr wrap="square" lIns="38100" tIns="38100" rIns="38100" bIns="38100" numCol="1" anchor="ctr">
              <a:noAutofit/>
            </a:bodyPr>
            <a:lstStyle/>
            <a:p>
              <a:pPr lvl="0">
                <a:buClr>
                  <a:srgbClr val="000000"/>
                </a:buClr>
                <a:defRPr>
                  <a:uFill>
                    <a:solidFill/>
                  </a:u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84" name="Shape 384"/>
            <p:cNvSpPr/>
            <p:nvPr/>
          </p:nvSpPr>
          <p:spPr>
            <a:xfrm>
              <a:off x="194040" y="298963"/>
              <a:ext cx="868065" cy="29815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38100" tIns="38100" rIns="38100" bIns="38100" numCol="1" anchor="ctr">
              <a:spAutoFit/>
            </a:bodyPr>
            <a:lstStyle>
              <a:lvl1pPr algn="ctr">
                <a:lnSpc>
                  <a:spcPct val="70000"/>
                </a:lnSpc>
                <a:buClr>
                  <a:srgbClr val="FFFFFF"/>
                </a:buClr>
                <a:defRPr sz="1600" b="1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  <a:uFill>
                    <a:solidFill>
                      <a:srgbClr val="FFFFFF"/>
                    </a:solidFill>
                  </a:u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  <a:effectLst/>
                  <a:uFillTx/>
                </a:defRPr>
              </a:pPr>
              <a:r>
                <a:rPr sz="1600" b="1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  <a:uFill>
                    <a:solidFill>
                      <a:srgbClr val="FFFFFF"/>
                    </a:solidFill>
                  </a:uFill>
                </a:rPr>
                <a:t>Memory</a:t>
              </a:r>
            </a:p>
          </p:txBody>
        </p:sp>
      </p:grpSp>
      <p:sp>
        <p:nvSpPr>
          <p:cNvPr id="386" name="Shape 386"/>
          <p:cNvSpPr/>
          <p:nvPr/>
        </p:nvSpPr>
        <p:spPr>
          <a:xfrm>
            <a:off x="7627388" y="2969499"/>
            <a:ext cx="1" cy="837640"/>
          </a:xfrm>
          <a:prstGeom prst="line">
            <a:avLst/>
          </a:prstGeom>
          <a:ln w="50800">
            <a:solidFill/>
            <a:round/>
          </a:ln>
          <a:effectLst>
            <a:outerShdw blurRad="63500" dist="38100" dir="2700000" rotWithShape="0">
              <a:srgbClr val="000000">
                <a:alpha val="57000"/>
              </a:srgbClr>
            </a:outerShdw>
          </a:effectLst>
        </p:spPr>
        <p:txBody>
          <a:bodyPr lIns="0" tIns="0" rIns="0" bIns="0"/>
          <a:lstStyle/>
          <a:p>
            <a:pPr lvl="0"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grpSp>
        <p:nvGrpSpPr>
          <p:cNvPr id="389" name="Group 389"/>
          <p:cNvGrpSpPr/>
          <p:nvPr/>
        </p:nvGrpSpPr>
        <p:grpSpPr>
          <a:xfrm>
            <a:off x="6999316" y="3495458"/>
            <a:ext cx="1256146" cy="974000"/>
            <a:chOff x="0" y="0"/>
            <a:chExt cx="1256145" cy="973998"/>
          </a:xfrm>
        </p:grpSpPr>
        <p:sp>
          <p:nvSpPr>
            <p:cNvPr id="387" name="Shape 387"/>
            <p:cNvSpPr/>
            <p:nvPr/>
          </p:nvSpPr>
          <p:spPr>
            <a:xfrm>
              <a:off x="0" y="0"/>
              <a:ext cx="1256146" cy="973999"/>
            </a:xfrm>
            <a:prstGeom prst="roundRect">
              <a:avLst>
                <a:gd name="adj" fmla="val 10458"/>
              </a:avLst>
            </a:prstGeom>
            <a:solidFill>
              <a:srgbClr val="007FA6"/>
            </a:solidFill>
            <a:ln w="3175" cap="flat">
              <a:solidFill>
                <a:srgbClr val="000000"/>
              </a:solidFill>
              <a:prstDash val="solid"/>
              <a:round/>
            </a:ln>
            <a:effectLst>
              <a:outerShdw blurRad="50800" dist="38100" dir="2700000" rotWithShape="0">
                <a:srgbClr val="000000">
                  <a:alpha val="43000"/>
                </a:srgbClr>
              </a:outerShdw>
            </a:effectLst>
          </p:spPr>
          <p:txBody>
            <a:bodyPr wrap="square" lIns="38100" tIns="38100" rIns="38100" bIns="38100" numCol="1" anchor="ctr">
              <a:noAutofit/>
            </a:bodyPr>
            <a:lstStyle/>
            <a:p>
              <a:pPr lvl="0">
                <a:buClr>
                  <a:srgbClr val="000000"/>
                </a:buClr>
                <a:defRPr>
                  <a:uFill>
                    <a:solidFill/>
                  </a:u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88" name="Shape 388"/>
            <p:cNvSpPr/>
            <p:nvPr/>
          </p:nvSpPr>
          <p:spPr>
            <a:xfrm>
              <a:off x="193940" y="175909"/>
              <a:ext cx="868265" cy="62218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38100" tIns="38100" rIns="38100" bIns="38100" numCol="1" anchor="ctr">
              <a:spAutoFit/>
            </a:bodyPr>
            <a:lstStyle/>
            <a:p>
              <a:pPr lvl="0" algn="ctr">
                <a:lnSpc>
                  <a:spcPct val="70000"/>
                </a:lnSpc>
                <a:buClr>
                  <a:srgbClr val="FFFFFF"/>
                </a:buClr>
              </a:pPr>
              <a:r>
                <a:rPr sz="1600" b="1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  <a:uFill>
                    <a:solidFill>
                      <a:srgbClr val="FFFFFF"/>
                    </a:solidFill>
                  </a:uFill>
                  <a:latin typeface="Arial"/>
                  <a:ea typeface="Arial"/>
                  <a:cs typeface="Arial"/>
                  <a:sym typeface="Arial"/>
                </a:rPr>
                <a:t>Caches</a:t>
              </a:r>
              <a:endParaRPr sz="1600">
                <a:uFill>
                  <a:solidFill/>
                </a:uFill>
                <a:latin typeface="Arial"/>
                <a:ea typeface="Arial"/>
                <a:cs typeface="Arial"/>
                <a:sym typeface="Arial"/>
              </a:endParaRPr>
            </a:p>
            <a:p>
              <a:pPr lvl="0" algn="ctr">
                <a:lnSpc>
                  <a:spcPct val="70000"/>
                </a:lnSpc>
                <a:buClr>
                  <a:srgbClr val="FFFFFF"/>
                </a:buClr>
              </a:pPr>
              <a:endParaRPr sz="1600" b="1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uFill>
                  <a:solidFill>
                    <a:srgbClr val="FFFFFF"/>
                  </a:solidFill>
                </a:uFill>
                <a:latin typeface="Arial"/>
                <a:ea typeface="Arial"/>
                <a:cs typeface="Arial"/>
                <a:sym typeface="Arial"/>
              </a:endParaRPr>
            </a:p>
            <a:p>
              <a:pPr lvl="0" algn="ctr">
                <a:lnSpc>
                  <a:spcPct val="70000"/>
                </a:lnSpc>
                <a:buClr>
                  <a:srgbClr val="FFFFFF"/>
                </a:buClr>
              </a:pPr>
              <a:r>
                <a:rPr sz="1600" b="1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  <a:uFill>
                    <a:solidFill>
                      <a:srgbClr val="FFFFFF"/>
                    </a:solidFill>
                  </a:uFill>
                  <a:latin typeface="Arial"/>
                  <a:ea typeface="Arial"/>
                  <a:cs typeface="Arial"/>
                  <a:sym typeface="Arial"/>
                </a:rPr>
                <a:t>CPUs</a:t>
              </a:r>
            </a:p>
          </p:txBody>
        </p:sp>
      </p:grpSp>
      <p:grpSp>
        <p:nvGrpSpPr>
          <p:cNvPr id="392" name="Group 392"/>
          <p:cNvGrpSpPr/>
          <p:nvPr/>
        </p:nvGrpSpPr>
        <p:grpSpPr>
          <a:xfrm>
            <a:off x="6999316" y="2385099"/>
            <a:ext cx="1256146" cy="896080"/>
            <a:chOff x="0" y="0"/>
            <a:chExt cx="1256145" cy="896079"/>
          </a:xfrm>
        </p:grpSpPr>
        <p:sp>
          <p:nvSpPr>
            <p:cNvPr id="390" name="Shape 390"/>
            <p:cNvSpPr/>
            <p:nvPr/>
          </p:nvSpPr>
          <p:spPr>
            <a:xfrm>
              <a:off x="0" y="0"/>
              <a:ext cx="1256146" cy="896080"/>
            </a:xfrm>
            <a:prstGeom prst="roundRect">
              <a:avLst>
                <a:gd name="adj" fmla="val 10458"/>
              </a:avLst>
            </a:prstGeom>
            <a:solidFill>
              <a:srgbClr val="008F00"/>
            </a:solidFill>
            <a:ln w="3175" cap="flat">
              <a:solidFill>
                <a:srgbClr val="000000"/>
              </a:solidFill>
              <a:prstDash val="solid"/>
              <a:round/>
            </a:ln>
            <a:effectLst>
              <a:outerShdw blurRad="50800" dist="38100" dir="2700000" rotWithShape="0">
                <a:srgbClr val="000000">
                  <a:alpha val="43000"/>
                </a:srgbClr>
              </a:outerShdw>
            </a:effectLst>
          </p:spPr>
          <p:txBody>
            <a:bodyPr wrap="square" lIns="38100" tIns="38100" rIns="38100" bIns="38100" numCol="1" anchor="ctr">
              <a:noAutofit/>
            </a:bodyPr>
            <a:lstStyle/>
            <a:p>
              <a:pPr lvl="0">
                <a:buClr>
                  <a:srgbClr val="000000"/>
                </a:buClr>
                <a:defRPr>
                  <a:uFill>
                    <a:solidFill/>
                  </a:u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91" name="Shape 391"/>
            <p:cNvSpPr/>
            <p:nvPr/>
          </p:nvSpPr>
          <p:spPr>
            <a:xfrm>
              <a:off x="194040" y="298963"/>
              <a:ext cx="868065" cy="29815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38100" tIns="38100" rIns="38100" bIns="38100" numCol="1" anchor="ctr">
              <a:spAutoFit/>
            </a:bodyPr>
            <a:lstStyle>
              <a:lvl1pPr algn="ctr">
                <a:lnSpc>
                  <a:spcPct val="70000"/>
                </a:lnSpc>
                <a:buClr>
                  <a:srgbClr val="FFFFFF"/>
                </a:buClr>
                <a:defRPr sz="1600" b="1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  <a:uFill>
                    <a:solidFill>
                      <a:srgbClr val="FFFFFF"/>
                    </a:solidFill>
                  </a:u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  <a:effectLst/>
                  <a:uFillTx/>
                </a:defRPr>
              </a:pPr>
              <a:r>
                <a:rPr sz="1600" b="1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  <a:uFill>
                    <a:solidFill>
                      <a:srgbClr val="FFFFFF"/>
                    </a:solidFill>
                  </a:uFill>
                </a:rPr>
                <a:t>Memory</a:t>
              </a:r>
            </a:p>
          </p:txBody>
        </p:sp>
      </p:grpSp>
      <p:grpSp>
        <p:nvGrpSpPr>
          <p:cNvPr id="395" name="Group 395"/>
          <p:cNvGrpSpPr/>
          <p:nvPr/>
        </p:nvGrpSpPr>
        <p:grpSpPr>
          <a:xfrm>
            <a:off x="2983148" y="3495458"/>
            <a:ext cx="1503877" cy="506480"/>
            <a:chOff x="0" y="0"/>
            <a:chExt cx="1503876" cy="506479"/>
          </a:xfrm>
        </p:grpSpPr>
        <p:sp>
          <p:nvSpPr>
            <p:cNvPr id="393" name="Shape 393"/>
            <p:cNvSpPr/>
            <p:nvPr/>
          </p:nvSpPr>
          <p:spPr>
            <a:xfrm>
              <a:off x="247731" y="0"/>
              <a:ext cx="1256146" cy="506480"/>
            </a:xfrm>
            <a:prstGeom prst="roundRect">
              <a:avLst>
                <a:gd name="adj" fmla="val 10458"/>
              </a:avLst>
            </a:prstGeom>
            <a:solidFill>
              <a:srgbClr val="008F00"/>
            </a:solidFill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lvl="0">
                <a:buClr>
                  <a:srgbClr val="000000"/>
                </a:buClr>
                <a:defRPr>
                  <a:uFill>
                    <a:solidFill/>
                  </a:u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94" name="Shape 394"/>
            <p:cNvSpPr/>
            <p:nvPr/>
          </p:nvSpPr>
          <p:spPr>
            <a:xfrm>
              <a:off x="0" y="104163"/>
              <a:ext cx="1269008" cy="29815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38100" tIns="38100" rIns="38100" bIns="38100" numCol="1" anchor="ctr">
              <a:spAutoFit/>
            </a:bodyPr>
            <a:lstStyle/>
            <a:p>
              <a:pPr marL="457200" lvl="1" indent="0">
                <a:lnSpc>
                  <a:spcPct val="70000"/>
                </a:lnSpc>
                <a:buClr>
                  <a:srgbClr val="FFFFFF"/>
                </a:buClr>
              </a:pPr>
              <a:r>
                <a:rPr sz="1600" b="1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  <a:uFill>
                    <a:solidFill>
                      <a:srgbClr val="FFFFFF"/>
                    </a:solidFill>
                  </a:uFill>
                  <a:latin typeface="Arial"/>
                  <a:ea typeface="Arial"/>
                  <a:cs typeface="Arial"/>
                  <a:sym typeface="Arial"/>
                </a:rPr>
                <a:t>Caches</a:t>
              </a:r>
            </a:p>
          </p:txBody>
        </p:sp>
      </p:grpSp>
      <p:grpSp>
        <p:nvGrpSpPr>
          <p:cNvPr id="398" name="Group 398"/>
          <p:cNvGrpSpPr/>
          <p:nvPr/>
        </p:nvGrpSpPr>
        <p:grpSpPr>
          <a:xfrm>
            <a:off x="5115097" y="3495458"/>
            <a:ext cx="1256146" cy="506480"/>
            <a:chOff x="0" y="0"/>
            <a:chExt cx="1256145" cy="506479"/>
          </a:xfrm>
        </p:grpSpPr>
        <p:sp>
          <p:nvSpPr>
            <p:cNvPr id="396" name="Shape 396"/>
            <p:cNvSpPr/>
            <p:nvPr/>
          </p:nvSpPr>
          <p:spPr>
            <a:xfrm>
              <a:off x="0" y="0"/>
              <a:ext cx="1256146" cy="506480"/>
            </a:xfrm>
            <a:prstGeom prst="roundRect">
              <a:avLst>
                <a:gd name="adj" fmla="val 10458"/>
              </a:avLst>
            </a:prstGeom>
            <a:solidFill>
              <a:srgbClr val="008F00"/>
            </a:solidFill>
            <a:ln w="3175" cap="flat">
              <a:solidFill>
                <a:srgbClr val="000000"/>
              </a:solidFill>
              <a:prstDash val="solid"/>
              <a:round/>
            </a:ln>
            <a:effectLst>
              <a:outerShdw blurRad="50800" dist="38100" dir="2700000" rotWithShape="0">
                <a:srgbClr val="000000">
                  <a:alpha val="43000"/>
                </a:srgbClr>
              </a:outerShdw>
            </a:effectLst>
          </p:spPr>
          <p:txBody>
            <a:bodyPr wrap="square" lIns="38100" tIns="38100" rIns="38100" bIns="38100" numCol="1" anchor="ctr">
              <a:noAutofit/>
            </a:bodyPr>
            <a:lstStyle/>
            <a:p>
              <a:pPr lvl="0">
                <a:buClr>
                  <a:srgbClr val="000000"/>
                </a:buClr>
                <a:defRPr>
                  <a:uFill>
                    <a:solidFill/>
                  </a:u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97" name="Shape 397"/>
            <p:cNvSpPr/>
            <p:nvPr/>
          </p:nvSpPr>
          <p:spPr>
            <a:xfrm>
              <a:off x="222168" y="104163"/>
              <a:ext cx="811809" cy="29815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38100" tIns="38100" rIns="38100" bIns="38100" numCol="1" anchor="ctr">
              <a:spAutoFit/>
            </a:bodyPr>
            <a:lstStyle>
              <a:lvl1pPr algn="ctr">
                <a:lnSpc>
                  <a:spcPct val="70000"/>
                </a:lnSpc>
                <a:buClr>
                  <a:srgbClr val="FFFFFF"/>
                </a:buClr>
                <a:defRPr sz="1600" b="1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  <a:uFill>
                    <a:solidFill>
                      <a:srgbClr val="FFFFFF"/>
                    </a:solidFill>
                  </a:u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  <a:effectLst/>
                  <a:uFillTx/>
                </a:defRPr>
              </a:pPr>
              <a:r>
                <a:rPr sz="1600" b="1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  <a:uFill>
                    <a:solidFill>
                      <a:srgbClr val="FFFFFF"/>
                    </a:solidFill>
                  </a:uFill>
                </a:rPr>
                <a:t>Caches</a:t>
              </a:r>
            </a:p>
          </p:txBody>
        </p:sp>
      </p:grpSp>
      <p:grpSp>
        <p:nvGrpSpPr>
          <p:cNvPr id="401" name="Group 401"/>
          <p:cNvGrpSpPr/>
          <p:nvPr/>
        </p:nvGrpSpPr>
        <p:grpSpPr>
          <a:xfrm>
            <a:off x="6999316" y="3495458"/>
            <a:ext cx="1256146" cy="506480"/>
            <a:chOff x="0" y="0"/>
            <a:chExt cx="1256145" cy="506479"/>
          </a:xfrm>
        </p:grpSpPr>
        <p:sp>
          <p:nvSpPr>
            <p:cNvPr id="399" name="Shape 399"/>
            <p:cNvSpPr/>
            <p:nvPr/>
          </p:nvSpPr>
          <p:spPr>
            <a:xfrm>
              <a:off x="0" y="0"/>
              <a:ext cx="1256146" cy="506480"/>
            </a:xfrm>
            <a:prstGeom prst="roundRect">
              <a:avLst>
                <a:gd name="adj" fmla="val 10458"/>
              </a:avLst>
            </a:prstGeom>
            <a:solidFill>
              <a:srgbClr val="008F00"/>
            </a:solidFill>
            <a:ln w="3175" cap="flat">
              <a:solidFill>
                <a:srgbClr val="000000"/>
              </a:solidFill>
              <a:prstDash val="solid"/>
              <a:round/>
            </a:ln>
            <a:effectLst>
              <a:outerShdw blurRad="50800" dist="38100" dir="2700000" rotWithShape="0">
                <a:srgbClr val="000000">
                  <a:alpha val="43000"/>
                </a:srgbClr>
              </a:outerShdw>
            </a:effectLst>
          </p:spPr>
          <p:txBody>
            <a:bodyPr wrap="square" lIns="38100" tIns="38100" rIns="38100" bIns="38100" numCol="1" anchor="ctr">
              <a:noAutofit/>
            </a:bodyPr>
            <a:lstStyle/>
            <a:p>
              <a:pPr lvl="0">
                <a:buClr>
                  <a:srgbClr val="000000"/>
                </a:buClr>
                <a:defRPr>
                  <a:uFill>
                    <a:solidFill/>
                  </a:u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400" name="Shape 400"/>
            <p:cNvSpPr/>
            <p:nvPr/>
          </p:nvSpPr>
          <p:spPr>
            <a:xfrm>
              <a:off x="222168" y="104163"/>
              <a:ext cx="811809" cy="29815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38100" tIns="38100" rIns="38100" bIns="38100" numCol="1" anchor="ctr">
              <a:spAutoFit/>
            </a:bodyPr>
            <a:lstStyle>
              <a:lvl1pPr algn="ctr">
                <a:lnSpc>
                  <a:spcPct val="70000"/>
                </a:lnSpc>
                <a:buClr>
                  <a:srgbClr val="FFFFFF"/>
                </a:buClr>
                <a:defRPr sz="1600" b="1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  <a:uFill>
                    <a:solidFill>
                      <a:srgbClr val="FFFFFF"/>
                    </a:solidFill>
                  </a:u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  <a:effectLst/>
                  <a:uFillTx/>
                </a:defRPr>
              </a:pPr>
              <a:r>
                <a:rPr sz="1600" b="1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  <a:uFill>
                    <a:solidFill>
                      <a:srgbClr val="FFFFFF"/>
                    </a:solidFill>
                  </a:uFill>
                </a:rPr>
                <a:t>Caches</a:t>
              </a:r>
            </a:p>
          </p:txBody>
        </p:sp>
      </p:grpSp>
      <p:sp>
        <p:nvSpPr>
          <p:cNvPr id="423" name="Shape 423"/>
          <p:cNvSpPr/>
          <p:nvPr/>
        </p:nvSpPr>
        <p:spPr>
          <a:xfrm>
            <a:off x="4488495" y="3748698"/>
            <a:ext cx="625016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cubicBezTo>
                  <a:pt x="7200" y="0"/>
                  <a:pt x="14400" y="0"/>
                  <a:pt x="21600" y="0"/>
                </a:cubicBezTo>
              </a:path>
            </a:pathLst>
          </a:custGeom>
          <a:ln w="38100">
            <a:solidFill/>
            <a:round/>
            <a:headEnd type="triangle"/>
            <a:tailEnd type="triangle"/>
          </a:ln>
          <a:effectLst>
            <a:outerShdw blurRad="38100" dist="12700" dir="5400000" rotWithShape="0">
              <a:srgbClr val="000000">
                <a:alpha val="35000"/>
              </a:srgbClr>
            </a:outerShdw>
          </a:effectLst>
        </p:spPr>
        <p:txBody>
          <a:bodyPr/>
          <a:lstStyle/>
          <a:p>
            <a:pPr lvl="0"/>
            <a:endParaRPr/>
          </a:p>
        </p:txBody>
      </p:sp>
      <p:sp>
        <p:nvSpPr>
          <p:cNvPr id="403" name="Shape 403"/>
          <p:cNvSpPr/>
          <p:nvPr/>
        </p:nvSpPr>
        <p:spPr>
          <a:xfrm>
            <a:off x="6378633" y="3779866"/>
            <a:ext cx="628074" cy="1"/>
          </a:xfrm>
          <a:prstGeom prst="line">
            <a:avLst/>
          </a:prstGeom>
          <a:ln w="38100">
            <a:solidFill/>
            <a:round/>
            <a:headEnd type="triangle"/>
            <a:tailEnd type="triangle"/>
          </a:ln>
          <a:effectLst>
            <a:outerShdw blurRad="38100" dist="127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/>
          <a:lstStyle/>
          <a:p>
            <a:pPr lvl="0"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404" name="Shape 404"/>
          <p:cNvSpPr/>
          <p:nvPr/>
        </p:nvSpPr>
        <p:spPr>
          <a:xfrm>
            <a:off x="3985259" y="2966720"/>
            <a:ext cx="533215" cy="355601"/>
          </a:xfrm>
          <a:prstGeom prst="rect">
            <a:avLst/>
          </a:prstGeom>
          <a:ln w="12700">
            <a:solidFill>
              <a:srgbClr val="F7BB83"/>
            </a:solidFill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>
              <a:lnSpc>
                <a:spcPct val="70000"/>
              </a:lnSpc>
              <a:buClr>
                <a:srgbClr val="FAD2AF"/>
              </a:buClr>
              <a:defRPr b="1">
                <a:solidFill>
                  <a:srgbClr val="FAD2AF"/>
                </a:solidFill>
                <a:uFill>
                  <a:solidFill>
                    <a:srgbClr val="FAD2AF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b="0">
                <a:solidFill>
                  <a:srgbClr val="000000"/>
                </a:solidFill>
                <a:uFillTx/>
              </a:defRPr>
            </a:pPr>
            <a:r>
              <a:rPr b="1">
                <a:solidFill>
                  <a:srgbClr val="FAD2AF"/>
                </a:solidFill>
                <a:uFill>
                  <a:solidFill>
                    <a:srgbClr val="FAD2AF"/>
                  </a:solidFill>
                </a:uFill>
              </a:rPr>
              <a:t>Foo</a:t>
            </a:r>
          </a:p>
        </p:txBody>
      </p:sp>
      <p:sp>
        <p:nvSpPr>
          <p:cNvPr id="405" name="Shape 405"/>
          <p:cNvSpPr/>
          <p:nvPr/>
        </p:nvSpPr>
        <p:spPr>
          <a:xfrm>
            <a:off x="3985259" y="3723639"/>
            <a:ext cx="596728" cy="355601"/>
          </a:xfrm>
          <a:prstGeom prst="rect">
            <a:avLst/>
          </a:prstGeom>
          <a:ln w="12700">
            <a:solidFill>
              <a:srgbClr val="F7BB83"/>
            </a:solidFill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>
              <a:lnSpc>
                <a:spcPct val="70000"/>
              </a:lnSpc>
              <a:buClr>
                <a:srgbClr val="FAD2AF"/>
              </a:buClr>
              <a:defRPr b="1">
                <a:solidFill>
                  <a:srgbClr val="FAD2AF"/>
                </a:solidFill>
                <a:uFill>
                  <a:solidFill>
                    <a:srgbClr val="FAD2AF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b="0">
                <a:solidFill>
                  <a:srgbClr val="000000"/>
                </a:solidFill>
                <a:uFillTx/>
              </a:defRPr>
            </a:pPr>
            <a:r>
              <a:rPr b="1">
                <a:solidFill>
                  <a:srgbClr val="FAD2AF"/>
                </a:solidFill>
                <a:uFill>
                  <a:solidFill>
                    <a:srgbClr val="FAD2AF"/>
                  </a:solidFill>
                </a:uFill>
              </a:rPr>
              <a:t>Fool</a:t>
            </a:r>
          </a:p>
        </p:txBody>
      </p:sp>
      <p:sp>
        <p:nvSpPr>
          <p:cNvPr id="406" name="Shape 406"/>
          <p:cNvSpPr/>
          <p:nvPr/>
        </p:nvSpPr>
        <p:spPr>
          <a:xfrm>
            <a:off x="3975100" y="4160519"/>
            <a:ext cx="596727" cy="355601"/>
          </a:xfrm>
          <a:prstGeom prst="rect">
            <a:avLst/>
          </a:prstGeom>
          <a:ln w="12700">
            <a:solidFill>
              <a:srgbClr val="F7BB83"/>
            </a:solidFill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>
              <a:lnSpc>
                <a:spcPct val="70000"/>
              </a:lnSpc>
              <a:buClr>
                <a:srgbClr val="FAD2AF"/>
              </a:buClr>
              <a:defRPr b="1">
                <a:solidFill>
                  <a:srgbClr val="FAD2AF"/>
                </a:solidFill>
                <a:uFill>
                  <a:solidFill>
                    <a:srgbClr val="FAD2AF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b="0">
                <a:solidFill>
                  <a:srgbClr val="000000"/>
                </a:solidFill>
                <a:uFillTx/>
              </a:defRPr>
            </a:pPr>
            <a:r>
              <a:rPr b="1">
                <a:solidFill>
                  <a:srgbClr val="FAD2AF"/>
                </a:solidFill>
                <a:uFill>
                  <a:solidFill>
                    <a:srgbClr val="FAD2AF"/>
                  </a:solidFill>
                </a:uFill>
              </a:rPr>
              <a:t>Fool</a:t>
            </a:r>
          </a:p>
        </p:txBody>
      </p:sp>
      <p:sp>
        <p:nvSpPr>
          <p:cNvPr id="407" name="Shape 407"/>
          <p:cNvSpPr/>
          <p:nvPr/>
        </p:nvSpPr>
        <p:spPr>
          <a:xfrm flipH="1" flipV="1">
            <a:off x="4321175" y="4042409"/>
            <a:ext cx="1271" cy="158116"/>
          </a:xfrm>
          <a:prstGeom prst="line">
            <a:avLst/>
          </a:prstGeom>
          <a:ln w="38100">
            <a:solidFill>
              <a:srgbClr val="F08A15"/>
            </a:solidFill>
            <a:round/>
            <a:tailEnd type="triangle"/>
          </a:ln>
          <a:effectLst>
            <a:outerShdw blurRad="38100" dist="127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/>
          <a:lstStyle/>
          <a:p>
            <a:pPr lvl="0"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408" name="Shape 408"/>
          <p:cNvSpPr/>
          <p:nvPr/>
        </p:nvSpPr>
        <p:spPr>
          <a:xfrm>
            <a:off x="5829300" y="3708400"/>
            <a:ext cx="533214" cy="355600"/>
          </a:xfrm>
          <a:prstGeom prst="rect">
            <a:avLst/>
          </a:prstGeom>
          <a:ln w="12700">
            <a:solidFill>
              <a:srgbClr val="F7BB83"/>
            </a:solidFill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>
              <a:lnSpc>
                <a:spcPct val="70000"/>
              </a:lnSpc>
              <a:buClr>
                <a:srgbClr val="FAD2AF"/>
              </a:buClr>
              <a:defRPr b="1">
                <a:solidFill>
                  <a:srgbClr val="FAD2AF"/>
                </a:solidFill>
                <a:uFill>
                  <a:solidFill>
                    <a:srgbClr val="FAD2AF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b="0">
                <a:solidFill>
                  <a:srgbClr val="000000"/>
                </a:solidFill>
                <a:uFillTx/>
              </a:defRPr>
            </a:pPr>
            <a:r>
              <a:rPr b="1">
                <a:solidFill>
                  <a:srgbClr val="FAD2AF"/>
                </a:solidFill>
                <a:uFill>
                  <a:solidFill>
                    <a:srgbClr val="FAD2AF"/>
                  </a:solidFill>
                </a:uFill>
              </a:rPr>
              <a:t>Foo</a:t>
            </a:r>
          </a:p>
        </p:txBody>
      </p:sp>
      <p:grpSp>
        <p:nvGrpSpPr>
          <p:cNvPr id="411" name="Group 411"/>
          <p:cNvGrpSpPr/>
          <p:nvPr/>
        </p:nvGrpSpPr>
        <p:grpSpPr>
          <a:xfrm>
            <a:off x="4051300" y="2984500"/>
            <a:ext cx="469900" cy="292100"/>
            <a:chOff x="0" y="0"/>
            <a:chExt cx="469900" cy="292100"/>
          </a:xfrm>
        </p:grpSpPr>
        <p:sp>
          <p:nvSpPr>
            <p:cNvPr id="409" name="Shape 409"/>
            <p:cNvSpPr/>
            <p:nvPr/>
          </p:nvSpPr>
          <p:spPr>
            <a:xfrm>
              <a:off x="0" y="0"/>
              <a:ext cx="444500" cy="292100"/>
            </a:xfrm>
            <a:prstGeom prst="line">
              <a:avLst/>
            </a:prstGeom>
            <a:noFill/>
            <a:ln w="38100" cap="flat">
              <a:solidFill>
                <a:srgbClr val="F08A15"/>
              </a:solidFill>
              <a:prstDash val="solid"/>
              <a:round/>
            </a:ln>
            <a:effectLst>
              <a:outerShdw blurRad="38100" dist="127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410" name="Shape 410"/>
            <p:cNvSpPr/>
            <p:nvPr/>
          </p:nvSpPr>
          <p:spPr>
            <a:xfrm flipV="1">
              <a:off x="25400" y="0"/>
              <a:ext cx="444500" cy="292100"/>
            </a:xfrm>
            <a:prstGeom prst="line">
              <a:avLst/>
            </a:prstGeom>
            <a:noFill/>
            <a:ln w="38100" cap="flat">
              <a:solidFill>
                <a:srgbClr val="F08A15"/>
              </a:solidFill>
              <a:prstDash val="solid"/>
              <a:round/>
            </a:ln>
            <a:effectLst>
              <a:outerShdw blurRad="38100" dist="127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</p:grpSp>
      <p:grpSp>
        <p:nvGrpSpPr>
          <p:cNvPr id="414" name="Group 414"/>
          <p:cNvGrpSpPr/>
          <p:nvPr/>
        </p:nvGrpSpPr>
        <p:grpSpPr>
          <a:xfrm>
            <a:off x="5918200" y="3746500"/>
            <a:ext cx="469900" cy="292100"/>
            <a:chOff x="0" y="0"/>
            <a:chExt cx="469900" cy="292100"/>
          </a:xfrm>
        </p:grpSpPr>
        <p:sp>
          <p:nvSpPr>
            <p:cNvPr id="412" name="Shape 412"/>
            <p:cNvSpPr/>
            <p:nvPr/>
          </p:nvSpPr>
          <p:spPr>
            <a:xfrm>
              <a:off x="0" y="0"/>
              <a:ext cx="444500" cy="292100"/>
            </a:xfrm>
            <a:prstGeom prst="line">
              <a:avLst/>
            </a:prstGeom>
            <a:noFill/>
            <a:ln w="38100" cap="flat">
              <a:solidFill>
                <a:srgbClr val="F08A15"/>
              </a:solidFill>
              <a:prstDash val="solid"/>
              <a:round/>
            </a:ln>
            <a:effectLst>
              <a:outerShdw blurRad="38100" dist="127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413" name="Shape 413"/>
            <p:cNvSpPr/>
            <p:nvPr/>
          </p:nvSpPr>
          <p:spPr>
            <a:xfrm flipV="1">
              <a:off x="25400" y="0"/>
              <a:ext cx="444500" cy="292100"/>
            </a:xfrm>
            <a:prstGeom prst="line">
              <a:avLst/>
            </a:prstGeom>
            <a:noFill/>
            <a:ln w="38100" cap="flat">
              <a:solidFill>
                <a:srgbClr val="F08A15"/>
              </a:solidFill>
              <a:prstDash val="solid"/>
              <a:round/>
            </a:ln>
            <a:effectLst>
              <a:outerShdw blurRad="38100" dist="127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</p:grpSp>
      <p:pic>
        <p:nvPicPr>
          <p:cNvPr id="415" name="image6.png"/>
          <p:cNvPicPr/>
          <p:nvPr/>
        </p:nvPicPr>
        <p:blipFill>
          <a:blip r:embed="rId2">
            <a:extLst/>
          </a:blip>
          <a:srcRect l="49575" t="2430" r="2123"/>
          <a:stretch>
            <a:fillRect/>
          </a:stretch>
        </p:blipFill>
        <p:spPr>
          <a:xfrm>
            <a:off x="8413029" y="4635500"/>
            <a:ext cx="702065" cy="1734795"/>
          </a:xfrm>
          <a:prstGeom prst="rect">
            <a:avLst/>
          </a:prstGeom>
          <a:ln w="12700">
            <a:round/>
          </a:ln>
        </p:spPr>
      </p:pic>
      <p:grpSp>
        <p:nvGrpSpPr>
          <p:cNvPr id="422" name="Group 422"/>
          <p:cNvGrpSpPr/>
          <p:nvPr/>
        </p:nvGrpSpPr>
        <p:grpSpPr>
          <a:xfrm>
            <a:off x="8621910" y="3651440"/>
            <a:ext cx="1649699" cy="1102074"/>
            <a:chOff x="0" y="0"/>
            <a:chExt cx="1649698" cy="1102073"/>
          </a:xfrm>
        </p:grpSpPr>
        <p:sp>
          <p:nvSpPr>
            <p:cNvPr id="416" name="Shape 416"/>
            <p:cNvSpPr/>
            <p:nvPr/>
          </p:nvSpPr>
          <p:spPr>
            <a:xfrm>
              <a:off x="0" y="0"/>
              <a:ext cx="1649699" cy="9843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9" h="20683" extrusionOk="0">
                  <a:moveTo>
                    <a:pt x="1901" y="6809"/>
                  </a:moveTo>
                  <a:cubicBezTo>
                    <a:pt x="1658" y="4403"/>
                    <a:pt x="2907" y="2186"/>
                    <a:pt x="4691" y="1859"/>
                  </a:cubicBezTo>
                  <a:cubicBezTo>
                    <a:pt x="5414" y="1726"/>
                    <a:pt x="6149" y="1925"/>
                    <a:pt x="6778" y="2422"/>
                  </a:cubicBezTo>
                  <a:cubicBezTo>
                    <a:pt x="7445" y="726"/>
                    <a:pt x="9003" y="81"/>
                    <a:pt x="10259" y="982"/>
                  </a:cubicBezTo>
                  <a:cubicBezTo>
                    <a:pt x="10478" y="1140"/>
                    <a:pt x="10680" y="1340"/>
                    <a:pt x="10857" y="1575"/>
                  </a:cubicBezTo>
                  <a:cubicBezTo>
                    <a:pt x="11377" y="169"/>
                    <a:pt x="12642" y="-402"/>
                    <a:pt x="13683" y="299"/>
                  </a:cubicBezTo>
                  <a:cubicBezTo>
                    <a:pt x="13971" y="493"/>
                    <a:pt x="14222" y="774"/>
                    <a:pt x="14418" y="1120"/>
                  </a:cubicBezTo>
                  <a:cubicBezTo>
                    <a:pt x="15255" y="-210"/>
                    <a:pt x="16734" y="-374"/>
                    <a:pt x="17722" y="753"/>
                  </a:cubicBezTo>
                  <a:cubicBezTo>
                    <a:pt x="18137" y="1227"/>
                    <a:pt x="18417" y="1880"/>
                    <a:pt x="18513" y="2601"/>
                  </a:cubicBezTo>
                  <a:cubicBezTo>
                    <a:pt x="19885" y="3106"/>
                    <a:pt x="20694" y="5019"/>
                    <a:pt x="20321" y="6874"/>
                  </a:cubicBezTo>
                  <a:cubicBezTo>
                    <a:pt x="20289" y="7030"/>
                    <a:pt x="20250" y="7182"/>
                    <a:pt x="20203" y="7331"/>
                  </a:cubicBezTo>
                  <a:cubicBezTo>
                    <a:pt x="21303" y="9264"/>
                    <a:pt x="21034" y="12033"/>
                    <a:pt x="19601" y="13518"/>
                  </a:cubicBezTo>
                  <a:cubicBezTo>
                    <a:pt x="19155" y="13980"/>
                    <a:pt x="18629" y="14279"/>
                    <a:pt x="18072" y="14386"/>
                  </a:cubicBezTo>
                  <a:cubicBezTo>
                    <a:pt x="18060" y="16465"/>
                    <a:pt x="16800" y="18137"/>
                    <a:pt x="15258" y="18121"/>
                  </a:cubicBezTo>
                  <a:cubicBezTo>
                    <a:pt x="14743" y="18115"/>
                    <a:pt x="14238" y="17917"/>
                    <a:pt x="13801" y="17550"/>
                  </a:cubicBezTo>
                  <a:cubicBezTo>
                    <a:pt x="13280" y="19881"/>
                    <a:pt x="11460" y="21198"/>
                    <a:pt x="9738" y="20492"/>
                  </a:cubicBezTo>
                  <a:cubicBezTo>
                    <a:pt x="9016" y="20196"/>
                    <a:pt x="8392" y="19571"/>
                    <a:pt x="7973" y="18722"/>
                  </a:cubicBezTo>
                  <a:cubicBezTo>
                    <a:pt x="6209" y="20158"/>
                    <a:pt x="3920" y="19386"/>
                    <a:pt x="2859" y="16998"/>
                  </a:cubicBezTo>
                  <a:cubicBezTo>
                    <a:pt x="2846" y="16968"/>
                    <a:pt x="2833" y="16937"/>
                    <a:pt x="2820" y="16907"/>
                  </a:cubicBezTo>
                  <a:cubicBezTo>
                    <a:pt x="1666" y="17089"/>
                    <a:pt x="620" y="15978"/>
                    <a:pt x="485" y="14424"/>
                  </a:cubicBezTo>
                  <a:cubicBezTo>
                    <a:pt x="412" y="13596"/>
                    <a:pt x="615" y="12767"/>
                    <a:pt x="1038" y="12159"/>
                  </a:cubicBezTo>
                  <a:cubicBezTo>
                    <a:pt x="39" y="11365"/>
                    <a:pt x="-297" y="9622"/>
                    <a:pt x="288" y="8266"/>
                  </a:cubicBezTo>
                  <a:cubicBezTo>
                    <a:pt x="626" y="7484"/>
                    <a:pt x="1218" y="6967"/>
                    <a:pt x="1883" y="6874"/>
                  </a:cubicBezTo>
                  <a:close/>
                </a:path>
              </a:pathLst>
            </a:custGeom>
            <a:solidFill>
              <a:srgbClr val="23A9A8">
                <a:alpha val="50000"/>
              </a:srgbClr>
            </a:solidFill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lvl="0">
                <a:buClr>
                  <a:srgbClr val="000000"/>
                </a:buClr>
                <a:defRPr>
                  <a:uFill>
                    <a:solidFill/>
                  </a:u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417" name="Shape 417"/>
            <p:cNvSpPr/>
            <p:nvPr/>
          </p:nvSpPr>
          <p:spPr>
            <a:xfrm>
              <a:off x="153130" y="847311"/>
              <a:ext cx="163979" cy="1639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0"/>
                  </a:move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lose/>
                </a:path>
              </a:pathLst>
            </a:custGeom>
            <a:solidFill>
              <a:srgbClr val="23A9A8">
                <a:alpha val="50000"/>
              </a:srgbClr>
            </a:solidFill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lvl="0">
                <a:buClr>
                  <a:srgbClr val="000000"/>
                </a:buClr>
                <a:defRPr>
                  <a:uFill>
                    <a:solidFill/>
                  </a:u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418" name="Shape 418"/>
            <p:cNvSpPr/>
            <p:nvPr/>
          </p:nvSpPr>
          <p:spPr>
            <a:xfrm>
              <a:off x="61159" y="963712"/>
              <a:ext cx="109321" cy="1093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0"/>
                  </a:move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lose/>
                </a:path>
              </a:pathLst>
            </a:custGeom>
            <a:solidFill>
              <a:srgbClr val="23A9A8">
                <a:alpha val="50000"/>
              </a:srgbClr>
            </a:solidFill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lvl="0">
                <a:buClr>
                  <a:srgbClr val="000000"/>
                </a:buClr>
                <a:defRPr>
                  <a:uFill>
                    <a:solidFill/>
                  </a:u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419" name="Shape 419"/>
            <p:cNvSpPr/>
            <p:nvPr/>
          </p:nvSpPr>
          <p:spPr>
            <a:xfrm>
              <a:off x="12990" y="1047413"/>
              <a:ext cx="54661" cy="546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0"/>
                  </a:move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lose/>
                </a:path>
              </a:pathLst>
            </a:custGeom>
            <a:solidFill>
              <a:srgbClr val="23A9A8">
                <a:alpha val="50000"/>
              </a:srgbClr>
            </a:solidFill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lvl="0">
                <a:buClr>
                  <a:srgbClr val="000000"/>
                </a:buClr>
                <a:defRPr>
                  <a:uFill>
                    <a:solidFill/>
                  </a:u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420" name="Shape 420"/>
            <p:cNvSpPr/>
            <p:nvPr/>
          </p:nvSpPr>
          <p:spPr>
            <a:xfrm>
              <a:off x="83761" y="50126"/>
              <a:ext cx="1511682" cy="8369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80" y="14010"/>
                  </a:moveTo>
                  <a:cubicBezTo>
                    <a:pt x="899" y="14066"/>
                    <a:pt x="417" y="13902"/>
                    <a:pt x="0" y="13542"/>
                  </a:cubicBezTo>
                  <a:moveTo>
                    <a:pt x="2598" y="19137"/>
                  </a:moveTo>
                  <a:cubicBezTo>
                    <a:pt x="2405" y="19250"/>
                    <a:pt x="2202" y="19325"/>
                    <a:pt x="1994" y="19361"/>
                  </a:cubicBezTo>
                  <a:moveTo>
                    <a:pt x="7802" y="21600"/>
                  </a:moveTo>
                  <a:cubicBezTo>
                    <a:pt x="7657" y="21279"/>
                    <a:pt x="7535" y="20936"/>
                    <a:pt x="7438" y="20577"/>
                  </a:cubicBezTo>
                  <a:moveTo>
                    <a:pt x="14532" y="19050"/>
                  </a:moveTo>
                  <a:cubicBezTo>
                    <a:pt x="14510" y="19430"/>
                    <a:pt x="14462" y="19806"/>
                    <a:pt x="14386" y="20172"/>
                  </a:cubicBezTo>
                  <a:moveTo>
                    <a:pt x="17421" y="12116"/>
                  </a:moveTo>
                  <a:cubicBezTo>
                    <a:pt x="18513" y="12896"/>
                    <a:pt x="19202" y="14528"/>
                    <a:pt x="19193" y="16310"/>
                  </a:cubicBezTo>
                  <a:moveTo>
                    <a:pt x="21600" y="7649"/>
                  </a:moveTo>
                  <a:cubicBezTo>
                    <a:pt x="21423" y="8256"/>
                    <a:pt x="21153" y="8794"/>
                    <a:pt x="20811" y="9222"/>
                  </a:cubicBezTo>
                  <a:moveTo>
                    <a:pt x="19707" y="1814"/>
                  </a:moveTo>
                  <a:cubicBezTo>
                    <a:pt x="19737" y="2059"/>
                    <a:pt x="19751" y="2307"/>
                    <a:pt x="19749" y="2556"/>
                  </a:cubicBezTo>
                  <a:moveTo>
                    <a:pt x="14668" y="947"/>
                  </a:moveTo>
                  <a:cubicBezTo>
                    <a:pt x="14771" y="605"/>
                    <a:pt x="14907" y="286"/>
                    <a:pt x="15073" y="0"/>
                  </a:cubicBezTo>
                  <a:moveTo>
                    <a:pt x="10888" y="1399"/>
                  </a:moveTo>
                  <a:cubicBezTo>
                    <a:pt x="10930" y="1115"/>
                    <a:pt x="10996" y="841"/>
                    <a:pt x="11084" y="582"/>
                  </a:cubicBezTo>
                  <a:moveTo>
                    <a:pt x="6452" y="1676"/>
                  </a:moveTo>
                  <a:cubicBezTo>
                    <a:pt x="6709" y="1897"/>
                    <a:pt x="6947" y="2163"/>
                    <a:pt x="7160" y="2469"/>
                  </a:cubicBezTo>
                  <a:moveTo>
                    <a:pt x="1072" y="7905"/>
                  </a:moveTo>
                  <a:cubicBezTo>
                    <a:pt x="1016" y="7632"/>
                    <a:pt x="974" y="7353"/>
                    <a:pt x="948" y="7071"/>
                  </a:cubicBezTo>
                </a:path>
              </a:pathLst>
            </a:custGeom>
            <a:noFill/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lvl="0">
                <a:buClr>
                  <a:srgbClr val="000000"/>
                </a:buClr>
                <a:defRPr>
                  <a:uFill>
                    <a:solidFill/>
                  </a:u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421" name="Shape 421"/>
            <p:cNvSpPr/>
            <p:nvPr/>
          </p:nvSpPr>
          <p:spPr>
            <a:xfrm>
              <a:off x="228458" y="164901"/>
              <a:ext cx="977851" cy="60212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38100" tIns="38100" rIns="38100" bIns="38100" numCol="1" anchor="ctr">
              <a:spAutoFit/>
            </a:bodyPr>
            <a:lstStyle/>
            <a:p>
              <a:pPr lvl="0">
                <a:buClr>
                  <a:srgbClr val="000000"/>
                </a:buClr>
              </a:pPr>
              <a:r>
                <a:rPr>
                  <a:uFill>
                    <a:solidFill/>
                  </a:uFill>
                  <a:latin typeface="Arial"/>
                  <a:ea typeface="Arial"/>
                  <a:cs typeface="Arial"/>
                  <a:sym typeface="Arial"/>
                </a:rPr>
                <a:t>Zzzzzzz</a:t>
              </a:r>
            </a:p>
            <a:p>
              <a:pPr lvl="0">
                <a:buClr>
                  <a:srgbClr val="000000"/>
                </a:buClr>
              </a:pPr>
              <a:r>
                <a:rPr>
                  <a:uFill>
                    <a:solidFill/>
                  </a:uFill>
                  <a:latin typeface="Arial"/>
                  <a:ea typeface="Arial"/>
                  <a:cs typeface="Arial"/>
                  <a:sym typeface="Arial"/>
                </a:rPr>
                <a:t>Zzzzzzz!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Shape 42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900">
                <a:solidFill>
                  <a:srgbClr val="FFFFFF"/>
                </a:solidFill>
              </a:rPr>
              <a:t>Numascale System Architecture</a:t>
            </a:r>
          </a:p>
        </p:txBody>
      </p:sp>
      <p:grpSp>
        <p:nvGrpSpPr>
          <p:cNvPr id="579" name="Group 579"/>
          <p:cNvGrpSpPr/>
          <p:nvPr/>
        </p:nvGrpSpPr>
        <p:grpSpPr>
          <a:xfrm>
            <a:off x="641683" y="1269997"/>
            <a:ext cx="10948739" cy="4892844"/>
            <a:chOff x="0" y="0"/>
            <a:chExt cx="10948737" cy="4892842"/>
          </a:xfrm>
        </p:grpSpPr>
        <p:grpSp>
          <p:nvGrpSpPr>
            <p:cNvPr id="430" name="Group 430"/>
            <p:cNvGrpSpPr/>
            <p:nvPr/>
          </p:nvGrpSpPr>
          <p:grpSpPr>
            <a:xfrm>
              <a:off x="132722" y="635582"/>
              <a:ext cx="10797323" cy="2502003"/>
              <a:chOff x="0" y="0"/>
              <a:chExt cx="10797321" cy="2502001"/>
            </a:xfrm>
          </p:grpSpPr>
          <p:sp>
            <p:nvSpPr>
              <p:cNvPr id="426" name="Shape 426"/>
              <p:cNvSpPr/>
              <p:nvPr/>
            </p:nvSpPr>
            <p:spPr>
              <a:xfrm>
                <a:off x="2770365" y="0"/>
                <a:ext cx="2482488" cy="2502002"/>
              </a:xfrm>
              <a:prstGeom prst="roundRect">
                <a:avLst>
                  <a:gd name="adj" fmla="val 5773"/>
                </a:avLst>
              </a:prstGeom>
              <a:gradFill flip="none" rotWithShape="1">
                <a:gsLst>
                  <a:gs pos="0">
                    <a:srgbClr val="FFFFFF"/>
                  </a:gs>
                  <a:gs pos="100000">
                    <a:srgbClr val="3A6B6B"/>
                  </a:gs>
                </a:gsLst>
                <a:path path="circle">
                  <a:fillToRect l="37721" t="-19636" r="62278" b="119636"/>
                </a:path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algn="ctr">
                  <a:defRPr sz="2400"/>
                </a:pPr>
                <a:endParaRPr/>
              </a:p>
            </p:txBody>
          </p:sp>
          <p:sp>
            <p:nvSpPr>
              <p:cNvPr id="427" name="Shape 427"/>
              <p:cNvSpPr/>
              <p:nvPr/>
            </p:nvSpPr>
            <p:spPr>
              <a:xfrm>
                <a:off x="-1" y="0"/>
                <a:ext cx="2482488" cy="2502002"/>
              </a:xfrm>
              <a:prstGeom prst="roundRect">
                <a:avLst>
                  <a:gd name="adj" fmla="val 5773"/>
                </a:avLst>
              </a:prstGeom>
              <a:gradFill flip="none" rotWithShape="1">
                <a:gsLst>
                  <a:gs pos="0">
                    <a:srgbClr val="FFFFFF"/>
                  </a:gs>
                  <a:gs pos="100000">
                    <a:srgbClr val="3A6B6B"/>
                  </a:gs>
                </a:gsLst>
                <a:path path="circle">
                  <a:fillToRect l="37721" t="-19636" r="62278" b="119636"/>
                </a:path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algn="ctr">
                  <a:defRPr sz="2400"/>
                </a:pPr>
                <a:endParaRPr/>
              </a:p>
            </p:txBody>
          </p:sp>
          <p:sp>
            <p:nvSpPr>
              <p:cNvPr id="428" name="Shape 428"/>
              <p:cNvSpPr/>
              <p:nvPr/>
            </p:nvSpPr>
            <p:spPr>
              <a:xfrm>
                <a:off x="5542600" y="0"/>
                <a:ext cx="2482487" cy="2502002"/>
              </a:xfrm>
              <a:prstGeom prst="roundRect">
                <a:avLst>
                  <a:gd name="adj" fmla="val 5773"/>
                </a:avLst>
              </a:prstGeom>
              <a:gradFill flip="none" rotWithShape="1">
                <a:gsLst>
                  <a:gs pos="0">
                    <a:srgbClr val="FFFFFF"/>
                  </a:gs>
                  <a:gs pos="100000">
                    <a:srgbClr val="3A6B6B"/>
                  </a:gs>
                </a:gsLst>
                <a:path path="circle">
                  <a:fillToRect l="37721" t="-19636" r="62278" b="119636"/>
                </a:path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algn="ctr">
                  <a:defRPr sz="2400"/>
                </a:pPr>
                <a:endParaRPr/>
              </a:p>
            </p:txBody>
          </p:sp>
          <p:sp>
            <p:nvSpPr>
              <p:cNvPr id="429" name="Shape 429"/>
              <p:cNvSpPr/>
              <p:nvPr/>
            </p:nvSpPr>
            <p:spPr>
              <a:xfrm>
                <a:off x="8314835" y="0"/>
                <a:ext cx="2482487" cy="2502002"/>
              </a:xfrm>
              <a:prstGeom prst="roundRect">
                <a:avLst>
                  <a:gd name="adj" fmla="val 5773"/>
                </a:avLst>
              </a:prstGeom>
              <a:gradFill flip="none" rotWithShape="1">
                <a:gsLst>
                  <a:gs pos="0">
                    <a:srgbClr val="FFFFFF"/>
                  </a:gs>
                  <a:gs pos="100000">
                    <a:srgbClr val="3A6B6B"/>
                  </a:gs>
                </a:gsLst>
                <a:path path="circle">
                  <a:fillToRect l="37721" t="-19636" r="62278" b="119636"/>
                </a:path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algn="ctr">
                  <a:defRPr sz="2400"/>
                </a:pPr>
                <a:endParaRPr/>
              </a:p>
            </p:txBody>
          </p:sp>
        </p:grpSp>
        <p:grpSp>
          <p:nvGrpSpPr>
            <p:cNvPr id="433" name="Group 433"/>
            <p:cNvGrpSpPr/>
            <p:nvPr/>
          </p:nvGrpSpPr>
          <p:grpSpPr>
            <a:xfrm>
              <a:off x="114029" y="-1"/>
              <a:ext cx="10834709" cy="3139506"/>
              <a:chOff x="0" y="0"/>
              <a:chExt cx="10834708" cy="3139504"/>
            </a:xfrm>
          </p:grpSpPr>
          <p:sp>
            <p:nvSpPr>
              <p:cNvPr id="431" name="Shape 431"/>
              <p:cNvSpPr/>
              <p:nvPr/>
            </p:nvSpPr>
            <p:spPr>
              <a:xfrm>
                <a:off x="0" y="0"/>
                <a:ext cx="10834709" cy="3139505"/>
              </a:xfrm>
              <a:prstGeom prst="roundRect">
                <a:avLst>
                  <a:gd name="adj" fmla="val 5773"/>
                </a:avLst>
              </a:prstGeom>
              <a:gradFill flip="none" rotWithShape="1">
                <a:gsLst>
                  <a:gs pos="0">
                    <a:srgbClr val="FFFFFF"/>
                  </a:gs>
                  <a:gs pos="100000">
                    <a:srgbClr val="3A6B6B"/>
                  </a:gs>
                </a:gsLst>
                <a:path path="circle">
                  <a:fillToRect l="37721" t="-19636" r="62278" b="119636"/>
                </a:path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algn="ctr">
                  <a:defRPr sz="2400"/>
                </a:pPr>
                <a:endParaRPr/>
              </a:p>
            </p:txBody>
          </p:sp>
          <p:sp>
            <p:nvSpPr>
              <p:cNvPr id="432" name="Shape 432"/>
              <p:cNvSpPr/>
              <p:nvPr/>
            </p:nvSpPr>
            <p:spPr>
              <a:xfrm>
                <a:off x="786437" y="53084"/>
                <a:ext cx="9261833" cy="5867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45719" tIns="45719" rIns="45719" bIns="45719" numCol="1" anchor="t">
                <a:spAutoFit/>
              </a:bodyPr>
              <a:lstStyle>
                <a:lvl1pPr algn="ctr">
                  <a:defRPr sz="3200">
                    <a:solidFill>
                      <a:srgbClr val="FFFFFF"/>
                    </a:solidFill>
                  </a:defRPr>
                </a:lvl1pPr>
              </a:lstStyle>
              <a:p>
                <a:pPr lvl="0">
                  <a:defRPr sz="1800">
                    <a:solidFill>
                      <a:srgbClr val="000000"/>
                    </a:solidFill>
                  </a:defRPr>
                </a:pPr>
                <a:r>
                  <a:rPr sz="3200">
                    <a:solidFill>
                      <a:srgbClr val="FFFFFF"/>
                    </a:solidFill>
                  </a:rPr>
                  <a:t>Shared Everything - One Single Operating System Image</a:t>
                </a:r>
              </a:p>
            </p:txBody>
          </p:sp>
        </p:grpSp>
        <p:grpSp>
          <p:nvGrpSpPr>
            <p:cNvPr id="458" name="Group 458"/>
            <p:cNvGrpSpPr/>
            <p:nvPr/>
          </p:nvGrpSpPr>
          <p:grpSpPr>
            <a:xfrm>
              <a:off x="180800" y="766665"/>
              <a:ext cx="2374182" cy="4126178"/>
              <a:chOff x="0" y="0"/>
              <a:chExt cx="2374181" cy="4126176"/>
            </a:xfrm>
          </p:grpSpPr>
          <p:grpSp>
            <p:nvGrpSpPr>
              <p:cNvPr id="436" name="Group 436"/>
              <p:cNvGrpSpPr/>
              <p:nvPr/>
            </p:nvGrpSpPr>
            <p:grpSpPr>
              <a:xfrm>
                <a:off x="0" y="2350308"/>
                <a:ext cx="2374182" cy="1775869"/>
                <a:chOff x="0" y="0"/>
                <a:chExt cx="2374181" cy="1775868"/>
              </a:xfrm>
            </p:grpSpPr>
            <p:pic>
              <p:nvPicPr>
                <p:cNvPr id="434" name="image7.png"/>
                <p:cNvPicPr/>
                <p:nvPr/>
              </p:nvPicPr>
              <p:blipFill>
                <a:blip r:embed="rId2">
                  <a:extLst/>
                </a:blip>
                <a:stretch>
                  <a:fillRect/>
                </a:stretch>
              </p:blipFill>
              <p:spPr>
                <a:xfrm>
                  <a:off x="0" y="1421596"/>
                  <a:ext cx="2374182" cy="354274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sp>
              <p:nvSpPr>
                <p:cNvPr id="435" name="Shape 435"/>
                <p:cNvSpPr/>
                <p:nvPr/>
              </p:nvSpPr>
              <p:spPr>
                <a:xfrm>
                  <a:off x="120163" y="0"/>
                  <a:ext cx="2245081" cy="152078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0"/>
                      </a:moveTo>
                      <a:lnTo>
                        <a:pt x="10557" y="2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CFDBDB"/>
                    </a:gs>
                    <a:gs pos="100000">
                      <a:srgbClr val="3A6B6B"/>
                    </a:gs>
                  </a:gsLst>
                  <a:lin ang="5400000" scaled="0"/>
                </a:gra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>
                    <a:defRPr sz="2000"/>
                  </a:pPr>
                  <a:endParaRPr/>
                </a:p>
              </p:txBody>
            </p:sp>
          </p:grpSp>
          <p:grpSp>
            <p:nvGrpSpPr>
              <p:cNvPr id="457" name="Group 457"/>
              <p:cNvGrpSpPr/>
              <p:nvPr/>
            </p:nvGrpSpPr>
            <p:grpSpPr>
              <a:xfrm>
                <a:off x="52866" y="-1"/>
                <a:ext cx="1016923" cy="2511604"/>
                <a:chOff x="0" y="0"/>
                <a:chExt cx="1016922" cy="2511602"/>
              </a:xfrm>
            </p:grpSpPr>
            <p:sp>
              <p:nvSpPr>
                <p:cNvPr id="437" name="Shape 437"/>
                <p:cNvSpPr/>
                <p:nvPr/>
              </p:nvSpPr>
              <p:spPr>
                <a:xfrm flipV="1">
                  <a:off x="532763" y="1632158"/>
                  <a:ext cx="1870" cy="203540"/>
                </a:xfrm>
                <a:prstGeom prst="line">
                  <a:avLst/>
                </a:prstGeom>
                <a:noFill/>
                <a:ln w="2857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 defTabSz="457200">
                    <a:defRPr sz="1200">
                      <a:latin typeface="+mj-lt"/>
                      <a:ea typeface="+mj-ea"/>
                      <a:cs typeface="+mj-cs"/>
                      <a:sym typeface="Helvetica"/>
                    </a:defRPr>
                  </a:pPr>
                  <a:endParaRPr/>
                </a:p>
              </p:txBody>
            </p:sp>
            <p:grpSp>
              <p:nvGrpSpPr>
                <p:cNvPr id="440" name="Group 440"/>
                <p:cNvGrpSpPr/>
                <p:nvPr/>
              </p:nvGrpSpPr>
              <p:grpSpPr>
                <a:xfrm>
                  <a:off x="0" y="875604"/>
                  <a:ext cx="1016923" cy="768076"/>
                  <a:chOff x="0" y="0"/>
                  <a:chExt cx="1016922" cy="768074"/>
                </a:xfrm>
              </p:grpSpPr>
              <p:sp>
                <p:nvSpPr>
                  <p:cNvPr id="438" name="Shape 438"/>
                  <p:cNvSpPr/>
                  <p:nvPr/>
                </p:nvSpPr>
                <p:spPr>
                  <a:xfrm>
                    <a:off x="0" y="0"/>
                    <a:ext cx="1016923" cy="768075"/>
                  </a:xfrm>
                  <a:prstGeom prst="roundRect">
                    <a:avLst>
                      <a:gd name="adj" fmla="val 10458"/>
                    </a:avLst>
                  </a:prstGeom>
                  <a:solidFill>
                    <a:srgbClr val="006B95"/>
                  </a:solidFill>
                  <a:ln w="9525" cap="flat">
                    <a:solidFill>
                      <a:srgbClr val="000000"/>
                    </a:solidFill>
                    <a:prstDash val="solid"/>
                    <a:round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lvl="0" algn="ctr">
                      <a:lnSpc>
                        <a:spcPct val="70000"/>
                      </a:lnSpc>
                    </a:pPr>
                    <a:endParaRPr/>
                  </a:p>
                </p:txBody>
              </p:sp>
              <p:sp>
                <p:nvSpPr>
                  <p:cNvPr id="439" name="Shape 439"/>
                  <p:cNvSpPr/>
                  <p:nvPr/>
                </p:nvSpPr>
                <p:spPr>
                  <a:xfrm>
                    <a:off x="104896" y="3037"/>
                    <a:ext cx="807130" cy="762001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none" lIns="0" tIns="0" rIns="0" bIns="0" numCol="1" anchor="ctr">
                    <a:spAutoFit/>
                  </a:bodyPr>
                  <a:lstStyle/>
                  <a:p>
                    <a:pPr lvl="0" algn="ctr">
                      <a:lnSpc>
                        <a:spcPct val="70000"/>
                      </a:lnSpc>
                    </a:pPr>
                    <a:r>
                      <a:rPr>
                        <a:solidFill>
                          <a:srgbClr val="FFFFFF"/>
                        </a:solidFill>
                      </a:rPr>
                      <a:t>Caches</a:t>
                    </a:r>
                  </a:p>
                  <a:p>
                    <a:pPr lvl="0" algn="ctr">
                      <a:lnSpc>
                        <a:spcPct val="70000"/>
                      </a:lnSpc>
                    </a:pPr>
                    <a:endParaRPr>
                      <a:solidFill>
                        <a:srgbClr val="FFFFFF"/>
                      </a:solidFill>
                    </a:endParaRPr>
                  </a:p>
                  <a:p>
                    <a:pPr lvl="0" algn="ctr">
                      <a:lnSpc>
                        <a:spcPct val="70000"/>
                      </a:lnSpc>
                    </a:pPr>
                    <a:r>
                      <a:rPr>
                        <a:solidFill>
                          <a:srgbClr val="FFFFFF"/>
                        </a:solidFill>
                      </a:rPr>
                      <a:t>CPUs</a:t>
                    </a:r>
                  </a:p>
                </p:txBody>
              </p:sp>
            </p:grpSp>
            <p:grpSp>
              <p:nvGrpSpPr>
                <p:cNvPr id="449" name="Group 449"/>
                <p:cNvGrpSpPr/>
                <p:nvPr/>
              </p:nvGrpSpPr>
              <p:grpSpPr>
                <a:xfrm>
                  <a:off x="44864" y="1781932"/>
                  <a:ext cx="942149" cy="729671"/>
                  <a:chOff x="0" y="0"/>
                  <a:chExt cx="942148" cy="729669"/>
                </a:xfrm>
              </p:grpSpPr>
              <p:grpSp>
                <p:nvGrpSpPr>
                  <p:cNvPr id="443" name="Group 443"/>
                  <p:cNvGrpSpPr/>
                  <p:nvPr/>
                </p:nvGrpSpPr>
                <p:grpSpPr>
                  <a:xfrm>
                    <a:off x="0" y="0"/>
                    <a:ext cx="942149" cy="537653"/>
                    <a:chOff x="0" y="0"/>
                    <a:chExt cx="942148" cy="537652"/>
                  </a:xfrm>
                </p:grpSpPr>
                <p:sp>
                  <p:nvSpPr>
                    <p:cNvPr id="441" name="Shape 441"/>
                    <p:cNvSpPr/>
                    <p:nvPr/>
                  </p:nvSpPr>
                  <p:spPr>
                    <a:xfrm>
                      <a:off x="0" y="0"/>
                      <a:ext cx="942149" cy="537653"/>
                    </a:xfrm>
                    <a:prstGeom prst="roundRect">
                      <a:avLst>
                        <a:gd name="adj" fmla="val 10458"/>
                      </a:avLst>
                    </a:prstGeom>
                    <a:solidFill>
                      <a:srgbClr val="339999"/>
                    </a:solidFill>
                    <a:ln w="9525" cap="flat">
                      <a:solidFill>
                        <a:srgbClr val="000000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0" tIns="0" rIns="0" bIns="0" numCol="1" anchor="ctr">
                      <a:noAutofit/>
                    </a:bodyPr>
                    <a:lstStyle/>
                    <a:p>
                      <a:pPr lvl="0" algn="ctr">
                        <a:lnSpc>
                          <a:spcPct val="70000"/>
                        </a:lnSpc>
                      </a:pPr>
                      <a:endParaRPr/>
                    </a:p>
                  </p:txBody>
                </p:sp>
                <p:sp>
                  <p:nvSpPr>
                    <p:cNvPr id="442" name="Shape 442"/>
                    <p:cNvSpPr/>
                    <p:nvPr/>
                  </p:nvSpPr>
                  <p:spPr>
                    <a:xfrm>
                      <a:off x="270380" y="83406"/>
                      <a:ext cx="401388" cy="370841"/>
                    </a:xfrm>
                    <a:prstGeom prst="rect">
                      <a:avLst/>
                    </a:prstGeom>
                    <a:noFill/>
                    <a:ln w="12700" cap="flat">
                      <a:noFill/>
                      <a:miter lim="400000"/>
                    </a:ln>
                    <a:effectLst/>
                    <a:extLst>
                      <a:ext uri="{C572A759-6A51-4108-AA02-DFA0A04FC94B}">
                        <ma14:wrappingTextBoxFlag xmlns:ma14="http://schemas.microsoft.com/office/mac/drawingml/2011/main" val="1"/>
                      </a:ext>
                    </a:extLst>
                  </p:spPr>
                  <p:txBody>
                    <a:bodyPr wrap="none" lIns="0" tIns="0" rIns="0" bIns="0" numCol="1" anchor="ctr">
                      <a:spAutoFit/>
                    </a:bodyPr>
                    <a:lstStyle>
                      <a:lvl1pPr algn="ctr">
                        <a:lnSpc>
                          <a:spcPct val="70000"/>
                        </a:lnSpc>
                        <a:defRPr>
                          <a:solidFill>
                            <a:srgbClr val="FFFFFF"/>
                          </a:solidFill>
                        </a:defRPr>
                      </a:lvl1pPr>
                    </a:lstStyle>
                    <a:p>
                      <a:pPr lvl="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solidFill>
                            <a:srgbClr val="FFFFFF"/>
                          </a:solidFill>
                        </a:rPr>
                        <a:t>I/O</a:t>
                      </a:r>
                    </a:p>
                  </p:txBody>
                </p:sp>
              </p:grpSp>
              <p:grpSp>
                <p:nvGrpSpPr>
                  <p:cNvPr id="448" name="Group 448"/>
                  <p:cNvGrpSpPr/>
                  <p:nvPr/>
                </p:nvGrpSpPr>
                <p:grpSpPr>
                  <a:xfrm>
                    <a:off x="179456" y="545332"/>
                    <a:ext cx="583236" cy="184338"/>
                    <a:chOff x="0" y="0"/>
                    <a:chExt cx="583234" cy="184336"/>
                  </a:xfrm>
                </p:grpSpPr>
                <p:sp>
                  <p:nvSpPr>
                    <p:cNvPr id="444" name="Shape 444"/>
                    <p:cNvSpPr/>
                    <p:nvPr/>
                  </p:nvSpPr>
                  <p:spPr>
                    <a:xfrm flipH="1">
                      <a:off x="-1" y="0"/>
                      <a:ext cx="1" cy="184337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rgbClr val="000000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0" tIns="0" rIns="0" bIns="0" numCol="1" anchor="t">
                      <a:noAutofit/>
                    </a:bodyPr>
                    <a:lstStyle/>
                    <a:p>
                      <a:pPr lvl="0" defTabSz="457200">
                        <a:defRPr sz="1200">
                          <a:latin typeface="+mj-lt"/>
                          <a:ea typeface="+mj-ea"/>
                          <a:cs typeface="+mj-cs"/>
                          <a:sym typeface="Helvetica"/>
                        </a:defRPr>
                      </a:pPr>
                      <a:endParaRPr/>
                    </a:p>
                  </p:txBody>
                </p:sp>
                <p:sp>
                  <p:nvSpPr>
                    <p:cNvPr id="445" name="Shape 445"/>
                    <p:cNvSpPr/>
                    <p:nvPr/>
                  </p:nvSpPr>
                  <p:spPr>
                    <a:xfrm flipH="1">
                      <a:off x="194411" y="0"/>
                      <a:ext cx="1" cy="184337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rgbClr val="000000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0" tIns="0" rIns="0" bIns="0" numCol="1" anchor="t">
                      <a:noAutofit/>
                    </a:bodyPr>
                    <a:lstStyle/>
                    <a:p>
                      <a:pPr lvl="0" defTabSz="457200">
                        <a:defRPr sz="1200">
                          <a:latin typeface="+mj-lt"/>
                          <a:ea typeface="+mj-ea"/>
                          <a:cs typeface="+mj-cs"/>
                          <a:sym typeface="Helvetica"/>
                        </a:defRPr>
                      </a:pPr>
                      <a:endParaRPr/>
                    </a:p>
                  </p:txBody>
                </p:sp>
                <p:sp>
                  <p:nvSpPr>
                    <p:cNvPr id="446" name="Shape 446"/>
                    <p:cNvSpPr/>
                    <p:nvPr/>
                  </p:nvSpPr>
                  <p:spPr>
                    <a:xfrm flipH="1">
                      <a:off x="388823" y="0"/>
                      <a:ext cx="1" cy="184337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rgbClr val="000000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0" tIns="0" rIns="0" bIns="0" numCol="1" anchor="t">
                      <a:noAutofit/>
                    </a:bodyPr>
                    <a:lstStyle/>
                    <a:p>
                      <a:pPr lvl="0" defTabSz="457200">
                        <a:defRPr sz="1200">
                          <a:latin typeface="+mj-lt"/>
                          <a:ea typeface="+mj-ea"/>
                          <a:cs typeface="+mj-cs"/>
                          <a:sym typeface="Helvetica"/>
                        </a:defRPr>
                      </a:pPr>
                      <a:endParaRPr/>
                    </a:p>
                  </p:txBody>
                </p:sp>
                <p:sp>
                  <p:nvSpPr>
                    <p:cNvPr id="447" name="Shape 447"/>
                    <p:cNvSpPr/>
                    <p:nvPr/>
                  </p:nvSpPr>
                  <p:spPr>
                    <a:xfrm>
                      <a:off x="583234" y="0"/>
                      <a:ext cx="1" cy="184337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rgbClr val="000000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0" tIns="0" rIns="0" bIns="0" numCol="1" anchor="t">
                      <a:noAutofit/>
                    </a:bodyPr>
                    <a:lstStyle/>
                    <a:p>
                      <a:pPr lvl="0" defTabSz="457200">
                        <a:defRPr sz="1200">
                          <a:latin typeface="+mj-lt"/>
                          <a:ea typeface="+mj-ea"/>
                          <a:cs typeface="+mj-cs"/>
                          <a:sym typeface="Helvetica"/>
                        </a:defRPr>
                      </a:pPr>
                      <a:endParaRPr/>
                    </a:p>
                  </p:txBody>
                </p:sp>
              </p:grpSp>
            </p:grpSp>
            <p:sp>
              <p:nvSpPr>
                <p:cNvPr id="450" name="Shape 450"/>
                <p:cNvSpPr/>
                <p:nvPr/>
              </p:nvSpPr>
              <p:spPr>
                <a:xfrm flipV="1">
                  <a:off x="523415" y="445484"/>
                  <a:ext cx="14955" cy="691267"/>
                </a:xfrm>
                <a:prstGeom prst="line">
                  <a:avLst/>
                </a:prstGeom>
                <a:noFill/>
                <a:ln w="5715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 defTabSz="457200">
                    <a:defRPr sz="1200">
                      <a:latin typeface="+mj-lt"/>
                      <a:ea typeface="+mj-ea"/>
                      <a:cs typeface="+mj-cs"/>
                      <a:sym typeface="Helvetica"/>
                    </a:defRPr>
                  </a:pPr>
                  <a:endParaRPr/>
                </a:p>
              </p:txBody>
            </p:sp>
            <p:grpSp>
              <p:nvGrpSpPr>
                <p:cNvPr id="453" name="Group 453"/>
                <p:cNvGrpSpPr/>
                <p:nvPr/>
              </p:nvGrpSpPr>
              <p:grpSpPr>
                <a:xfrm>
                  <a:off x="0" y="-1"/>
                  <a:ext cx="1016923" cy="706630"/>
                  <a:chOff x="0" y="0"/>
                  <a:chExt cx="1016922" cy="706628"/>
                </a:xfrm>
              </p:grpSpPr>
              <p:sp>
                <p:nvSpPr>
                  <p:cNvPr id="451" name="Shape 451"/>
                  <p:cNvSpPr/>
                  <p:nvPr/>
                </p:nvSpPr>
                <p:spPr>
                  <a:xfrm>
                    <a:off x="0" y="0"/>
                    <a:ext cx="1016923" cy="706629"/>
                  </a:xfrm>
                  <a:prstGeom prst="roundRect">
                    <a:avLst>
                      <a:gd name="adj" fmla="val 10458"/>
                    </a:avLst>
                  </a:prstGeom>
                  <a:solidFill>
                    <a:srgbClr val="008000"/>
                  </a:solidFill>
                  <a:ln w="9525" cap="flat">
                    <a:solidFill>
                      <a:srgbClr val="000000"/>
                    </a:solidFill>
                    <a:prstDash val="solid"/>
                    <a:round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lvl="0" algn="ctr">
                      <a:lnSpc>
                        <a:spcPct val="70000"/>
                      </a:lnSpc>
                    </a:pPr>
                    <a:endParaRPr/>
                  </a:p>
                </p:txBody>
              </p:sp>
              <p:sp>
                <p:nvSpPr>
                  <p:cNvPr id="452" name="Shape 452"/>
                  <p:cNvSpPr/>
                  <p:nvPr/>
                </p:nvSpPr>
                <p:spPr>
                  <a:xfrm>
                    <a:off x="58071" y="167893"/>
                    <a:ext cx="900780" cy="370841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none" lIns="0" tIns="0" rIns="0" bIns="0" numCol="1" anchor="ctr">
                    <a:spAutoFit/>
                  </a:bodyPr>
                  <a:lstStyle>
                    <a:lvl1pPr algn="ctr">
                      <a:lnSpc>
                        <a:spcPct val="70000"/>
                      </a:lnSpc>
                      <a:defRPr>
                        <a:solidFill>
                          <a:srgbClr val="FFFFFF"/>
                        </a:solidFill>
                      </a:defRPr>
                    </a:lvl1pPr>
                  </a:lstStyle>
                  <a:p>
                    <a:pPr lvl="0">
                      <a:defRPr>
                        <a:solidFill>
                          <a:srgbClr val="000000"/>
                        </a:solidFill>
                      </a:defRPr>
                    </a:pPr>
                    <a:r>
                      <a:rPr>
                        <a:solidFill>
                          <a:srgbClr val="FFFFFF"/>
                        </a:solidFill>
                      </a:rPr>
                      <a:t>Memory</a:t>
                    </a:r>
                  </a:p>
                </p:txBody>
              </p:sp>
            </p:grpSp>
            <p:grpSp>
              <p:nvGrpSpPr>
                <p:cNvPr id="456" name="Group 456"/>
                <p:cNvGrpSpPr/>
                <p:nvPr/>
              </p:nvGrpSpPr>
              <p:grpSpPr>
                <a:xfrm>
                  <a:off x="0" y="875604"/>
                  <a:ext cx="1016923" cy="399400"/>
                  <a:chOff x="0" y="0"/>
                  <a:chExt cx="1016922" cy="399398"/>
                </a:xfrm>
              </p:grpSpPr>
              <p:sp>
                <p:nvSpPr>
                  <p:cNvPr id="454" name="Shape 454"/>
                  <p:cNvSpPr/>
                  <p:nvPr/>
                </p:nvSpPr>
                <p:spPr>
                  <a:xfrm>
                    <a:off x="0" y="0"/>
                    <a:ext cx="1016923" cy="399399"/>
                  </a:xfrm>
                  <a:prstGeom prst="roundRect">
                    <a:avLst>
                      <a:gd name="adj" fmla="val 10458"/>
                    </a:avLst>
                  </a:prstGeom>
                  <a:solidFill>
                    <a:srgbClr val="008000"/>
                  </a:solidFill>
                  <a:ln w="9525" cap="flat">
                    <a:solidFill>
                      <a:srgbClr val="000000"/>
                    </a:solidFill>
                    <a:prstDash val="solid"/>
                    <a:round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lvl="0" algn="ctr">
                      <a:lnSpc>
                        <a:spcPct val="70000"/>
                      </a:lnSpc>
                    </a:pPr>
                    <a:endParaRPr/>
                  </a:p>
                </p:txBody>
              </p:sp>
              <p:sp>
                <p:nvSpPr>
                  <p:cNvPr id="455" name="Shape 455"/>
                  <p:cNvSpPr/>
                  <p:nvPr/>
                </p:nvSpPr>
                <p:spPr>
                  <a:xfrm>
                    <a:off x="130736" y="14279"/>
                    <a:ext cx="755450" cy="370841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none" lIns="0" tIns="0" rIns="0" bIns="0" numCol="1" anchor="ctr">
                    <a:spAutoFit/>
                  </a:bodyPr>
                  <a:lstStyle>
                    <a:lvl1pPr algn="ctr">
                      <a:lnSpc>
                        <a:spcPct val="70000"/>
                      </a:lnSpc>
                      <a:defRPr>
                        <a:solidFill>
                          <a:srgbClr val="FFFFFF"/>
                        </a:solidFill>
                      </a:defRPr>
                    </a:lvl1pPr>
                  </a:lstStyle>
                  <a:p>
                    <a:pPr lvl="0">
                      <a:defRPr>
                        <a:solidFill>
                          <a:srgbClr val="000000"/>
                        </a:solidFill>
                      </a:defRPr>
                    </a:pPr>
                    <a:r>
                      <a:rPr>
                        <a:solidFill>
                          <a:srgbClr val="FFFFFF"/>
                        </a:solidFill>
                      </a:rPr>
                      <a:t>Caches</a:t>
                    </a:r>
                  </a:p>
                </p:txBody>
              </p:sp>
            </p:grpSp>
          </p:grpSp>
        </p:grpSp>
        <p:grpSp>
          <p:nvGrpSpPr>
            <p:cNvPr id="483" name="Group 483"/>
            <p:cNvGrpSpPr/>
            <p:nvPr/>
          </p:nvGrpSpPr>
          <p:grpSpPr>
            <a:xfrm>
              <a:off x="2950678" y="766665"/>
              <a:ext cx="2374182" cy="4126178"/>
              <a:chOff x="0" y="0"/>
              <a:chExt cx="2374181" cy="4126176"/>
            </a:xfrm>
          </p:grpSpPr>
          <p:grpSp>
            <p:nvGrpSpPr>
              <p:cNvPr id="461" name="Group 461"/>
              <p:cNvGrpSpPr/>
              <p:nvPr/>
            </p:nvGrpSpPr>
            <p:grpSpPr>
              <a:xfrm>
                <a:off x="0" y="2350308"/>
                <a:ext cx="2374182" cy="1775869"/>
                <a:chOff x="0" y="0"/>
                <a:chExt cx="2374181" cy="1775868"/>
              </a:xfrm>
            </p:grpSpPr>
            <p:pic>
              <p:nvPicPr>
                <p:cNvPr id="459" name="image7.png"/>
                <p:cNvPicPr/>
                <p:nvPr/>
              </p:nvPicPr>
              <p:blipFill>
                <a:blip r:embed="rId2">
                  <a:extLst/>
                </a:blip>
                <a:stretch>
                  <a:fillRect/>
                </a:stretch>
              </p:blipFill>
              <p:spPr>
                <a:xfrm>
                  <a:off x="0" y="1421596"/>
                  <a:ext cx="2374182" cy="354274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sp>
              <p:nvSpPr>
                <p:cNvPr id="460" name="Shape 460"/>
                <p:cNvSpPr/>
                <p:nvPr/>
              </p:nvSpPr>
              <p:spPr>
                <a:xfrm>
                  <a:off x="120163" y="0"/>
                  <a:ext cx="2245081" cy="152078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0"/>
                      </a:moveTo>
                      <a:lnTo>
                        <a:pt x="10557" y="2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CFDBDB"/>
                    </a:gs>
                    <a:gs pos="100000">
                      <a:srgbClr val="3A6B6B"/>
                    </a:gs>
                  </a:gsLst>
                  <a:lin ang="5400000" scaled="0"/>
                </a:gra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>
                    <a:defRPr sz="2000"/>
                  </a:pPr>
                  <a:endParaRPr/>
                </a:p>
              </p:txBody>
            </p:sp>
          </p:grpSp>
          <p:grpSp>
            <p:nvGrpSpPr>
              <p:cNvPr id="482" name="Group 482"/>
              <p:cNvGrpSpPr/>
              <p:nvPr/>
            </p:nvGrpSpPr>
            <p:grpSpPr>
              <a:xfrm>
                <a:off x="52866" y="-1"/>
                <a:ext cx="1016923" cy="2511604"/>
                <a:chOff x="0" y="0"/>
                <a:chExt cx="1016922" cy="2511602"/>
              </a:xfrm>
            </p:grpSpPr>
            <p:sp>
              <p:nvSpPr>
                <p:cNvPr id="462" name="Shape 462"/>
                <p:cNvSpPr/>
                <p:nvPr/>
              </p:nvSpPr>
              <p:spPr>
                <a:xfrm flipV="1">
                  <a:off x="532763" y="1632158"/>
                  <a:ext cx="1870" cy="203540"/>
                </a:xfrm>
                <a:prstGeom prst="line">
                  <a:avLst/>
                </a:prstGeom>
                <a:noFill/>
                <a:ln w="2857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 defTabSz="457200">
                    <a:defRPr sz="1200">
                      <a:latin typeface="+mj-lt"/>
                      <a:ea typeface="+mj-ea"/>
                      <a:cs typeface="+mj-cs"/>
                      <a:sym typeface="Helvetica"/>
                    </a:defRPr>
                  </a:pPr>
                  <a:endParaRPr/>
                </a:p>
              </p:txBody>
            </p:sp>
            <p:grpSp>
              <p:nvGrpSpPr>
                <p:cNvPr id="465" name="Group 465"/>
                <p:cNvGrpSpPr/>
                <p:nvPr/>
              </p:nvGrpSpPr>
              <p:grpSpPr>
                <a:xfrm>
                  <a:off x="0" y="875604"/>
                  <a:ext cx="1016923" cy="768076"/>
                  <a:chOff x="0" y="0"/>
                  <a:chExt cx="1016922" cy="768074"/>
                </a:xfrm>
              </p:grpSpPr>
              <p:sp>
                <p:nvSpPr>
                  <p:cNvPr id="463" name="Shape 463"/>
                  <p:cNvSpPr/>
                  <p:nvPr/>
                </p:nvSpPr>
                <p:spPr>
                  <a:xfrm>
                    <a:off x="0" y="0"/>
                    <a:ext cx="1016923" cy="768075"/>
                  </a:xfrm>
                  <a:prstGeom prst="roundRect">
                    <a:avLst>
                      <a:gd name="adj" fmla="val 10458"/>
                    </a:avLst>
                  </a:prstGeom>
                  <a:solidFill>
                    <a:srgbClr val="006B95"/>
                  </a:solidFill>
                  <a:ln w="9525" cap="flat">
                    <a:solidFill>
                      <a:srgbClr val="000000"/>
                    </a:solidFill>
                    <a:prstDash val="solid"/>
                    <a:round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lvl="0" algn="ctr">
                      <a:lnSpc>
                        <a:spcPct val="70000"/>
                      </a:lnSpc>
                    </a:pPr>
                    <a:endParaRPr/>
                  </a:p>
                </p:txBody>
              </p:sp>
              <p:sp>
                <p:nvSpPr>
                  <p:cNvPr id="464" name="Shape 464"/>
                  <p:cNvSpPr/>
                  <p:nvPr/>
                </p:nvSpPr>
                <p:spPr>
                  <a:xfrm>
                    <a:off x="104896" y="3037"/>
                    <a:ext cx="807130" cy="762001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none" lIns="0" tIns="0" rIns="0" bIns="0" numCol="1" anchor="ctr">
                    <a:spAutoFit/>
                  </a:bodyPr>
                  <a:lstStyle/>
                  <a:p>
                    <a:pPr lvl="0" algn="ctr">
                      <a:lnSpc>
                        <a:spcPct val="70000"/>
                      </a:lnSpc>
                    </a:pPr>
                    <a:r>
                      <a:rPr>
                        <a:solidFill>
                          <a:srgbClr val="FFFFFF"/>
                        </a:solidFill>
                      </a:rPr>
                      <a:t>Caches</a:t>
                    </a:r>
                  </a:p>
                  <a:p>
                    <a:pPr lvl="0" algn="ctr">
                      <a:lnSpc>
                        <a:spcPct val="70000"/>
                      </a:lnSpc>
                    </a:pPr>
                    <a:endParaRPr>
                      <a:solidFill>
                        <a:srgbClr val="FFFFFF"/>
                      </a:solidFill>
                    </a:endParaRPr>
                  </a:p>
                  <a:p>
                    <a:pPr lvl="0" algn="ctr">
                      <a:lnSpc>
                        <a:spcPct val="70000"/>
                      </a:lnSpc>
                    </a:pPr>
                    <a:r>
                      <a:rPr>
                        <a:solidFill>
                          <a:srgbClr val="FFFFFF"/>
                        </a:solidFill>
                      </a:rPr>
                      <a:t>CPUs</a:t>
                    </a:r>
                  </a:p>
                </p:txBody>
              </p:sp>
            </p:grpSp>
            <p:grpSp>
              <p:nvGrpSpPr>
                <p:cNvPr id="474" name="Group 474"/>
                <p:cNvGrpSpPr/>
                <p:nvPr/>
              </p:nvGrpSpPr>
              <p:grpSpPr>
                <a:xfrm>
                  <a:off x="44864" y="1781932"/>
                  <a:ext cx="942149" cy="729671"/>
                  <a:chOff x="0" y="0"/>
                  <a:chExt cx="942148" cy="729669"/>
                </a:xfrm>
              </p:grpSpPr>
              <p:grpSp>
                <p:nvGrpSpPr>
                  <p:cNvPr id="468" name="Group 468"/>
                  <p:cNvGrpSpPr/>
                  <p:nvPr/>
                </p:nvGrpSpPr>
                <p:grpSpPr>
                  <a:xfrm>
                    <a:off x="0" y="0"/>
                    <a:ext cx="942149" cy="537653"/>
                    <a:chOff x="0" y="0"/>
                    <a:chExt cx="942148" cy="537652"/>
                  </a:xfrm>
                </p:grpSpPr>
                <p:sp>
                  <p:nvSpPr>
                    <p:cNvPr id="466" name="Shape 466"/>
                    <p:cNvSpPr/>
                    <p:nvPr/>
                  </p:nvSpPr>
                  <p:spPr>
                    <a:xfrm>
                      <a:off x="0" y="0"/>
                      <a:ext cx="942149" cy="537653"/>
                    </a:xfrm>
                    <a:prstGeom prst="roundRect">
                      <a:avLst>
                        <a:gd name="adj" fmla="val 10458"/>
                      </a:avLst>
                    </a:prstGeom>
                    <a:solidFill>
                      <a:srgbClr val="339999"/>
                    </a:solidFill>
                    <a:ln w="9525" cap="flat">
                      <a:solidFill>
                        <a:srgbClr val="000000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0" tIns="0" rIns="0" bIns="0" numCol="1" anchor="ctr">
                      <a:noAutofit/>
                    </a:bodyPr>
                    <a:lstStyle/>
                    <a:p>
                      <a:pPr lvl="0" algn="ctr">
                        <a:lnSpc>
                          <a:spcPct val="70000"/>
                        </a:lnSpc>
                      </a:pPr>
                      <a:endParaRPr/>
                    </a:p>
                  </p:txBody>
                </p:sp>
                <p:sp>
                  <p:nvSpPr>
                    <p:cNvPr id="467" name="Shape 467"/>
                    <p:cNvSpPr/>
                    <p:nvPr/>
                  </p:nvSpPr>
                  <p:spPr>
                    <a:xfrm>
                      <a:off x="270380" y="83406"/>
                      <a:ext cx="401388" cy="370841"/>
                    </a:xfrm>
                    <a:prstGeom prst="rect">
                      <a:avLst/>
                    </a:prstGeom>
                    <a:noFill/>
                    <a:ln w="12700" cap="flat">
                      <a:noFill/>
                      <a:miter lim="400000"/>
                    </a:ln>
                    <a:effectLst/>
                    <a:extLst>
                      <a:ext uri="{C572A759-6A51-4108-AA02-DFA0A04FC94B}">
                        <ma14:wrappingTextBoxFlag xmlns:ma14="http://schemas.microsoft.com/office/mac/drawingml/2011/main" val="1"/>
                      </a:ext>
                    </a:extLst>
                  </p:spPr>
                  <p:txBody>
                    <a:bodyPr wrap="none" lIns="0" tIns="0" rIns="0" bIns="0" numCol="1" anchor="ctr">
                      <a:spAutoFit/>
                    </a:bodyPr>
                    <a:lstStyle>
                      <a:lvl1pPr algn="ctr">
                        <a:lnSpc>
                          <a:spcPct val="70000"/>
                        </a:lnSpc>
                        <a:defRPr>
                          <a:solidFill>
                            <a:srgbClr val="FFFFFF"/>
                          </a:solidFill>
                        </a:defRPr>
                      </a:lvl1pPr>
                    </a:lstStyle>
                    <a:p>
                      <a:pPr lvl="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solidFill>
                            <a:srgbClr val="FFFFFF"/>
                          </a:solidFill>
                        </a:rPr>
                        <a:t>I/O</a:t>
                      </a:r>
                    </a:p>
                  </p:txBody>
                </p:sp>
              </p:grpSp>
              <p:grpSp>
                <p:nvGrpSpPr>
                  <p:cNvPr id="473" name="Group 473"/>
                  <p:cNvGrpSpPr/>
                  <p:nvPr/>
                </p:nvGrpSpPr>
                <p:grpSpPr>
                  <a:xfrm>
                    <a:off x="179456" y="545332"/>
                    <a:ext cx="583236" cy="184338"/>
                    <a:chOff x="0" y="0"/>
                    <a:chExt cx="583234" cy="184336"/>
                  </a:xfrm>
                </p:grpSpPr>
                <p:sp>
                  <p:nvSpPr>
                    <p:cNvPr id="469" name="Shape 469"/>
                    <p:cNvSpPr/>
                    <p:nvPr/>
                  </p:nvSpPr>
                  <p:spPr>
                    <a:xfrm flipH="1">
                      <a:off x="-1" y="0"/>
                      <a:ext cx="1" cy="184337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rgbClr val="000000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0" tIns="0" rIns="0" bIns="0" numCol="1" anchor="t">
                      <a:noAutofit/>
                    </a:bodyPr>
                    <a:lstStyle/>
                    <a:p>
                      <a:pPr lvl="0" defTabSz="457200">
                        <a:defRPr sz="1200">
                          <a:latin typeface="+mj-lt"/>
                          <a:ea typeface="+mj-ea"/>
                          <a:cs typeface="+mj-cs"/>
                          <a:sym typeface="Helvetica"/>
                        </a:defRPr>
                      </a:pPr>
                      <a:endParaRPr/>
                    </a:p>
                  </p:txBody>
                </p:sp>
                <p:sp>
                  <p:nvSpPr>
                    <p:cNvPr id="470" name="Shape 470"/>
                    <p:cNvSpPr/>
                    <p:nvPr/>
                  </p:nvSpPr>
                  <p:spPr>
                    <a:xfrm flipH="1">
                      <a:off x="194411" y="0"/>
                      <a:ext cx="1" cy="184337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rgbClr val="000000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0" tIns="0" rIns="0" bIns="0" numCol="1" anchor="t">
                      <a:noAutofit/>
                    </a:bodyPr>
                    <a:lstStyle/>
                    <a:p>
                      <a:pPr lvl="0" defTabSz="457200">
                        <a:defRPr sz="1200">
                          <a:latin typeface="+mj-lt"/>
                          <a:ea typeface="+mj-ea"/>
                          <a:cs typeface="+mj-cs"/>
                          <a:sym typeface="Helvetica"/>
                        </a:defRPr>
                      </a:pPr>
                      <a:endParaRPr/>
                    </a:p>
                  </p:txBody>
                </p:sp>
                <p:sp>
                  <p:nvSpPr>
                    <p:cNvPr id="471" name="Shape 471"/>
                    <p:cNvSpPr/>
                    <p:nvPr/>
                  </p:nvSpPr>
                  <p:spPr>
                    <a:xfrm flipH="1">
                      <a:off x="388823" y="0"/>
                      <a:ext cx="1" cy="184337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rgbClr val="000000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0" tIns="0" rIns="0" bIns="0" numCol="1" anchor="t">
                      <a:noAutofit/>
                    </a:bodyPr>
                    <a:lstStyle/>
                    <a:p>
                      <a:pPr lvl="0" defTabSz="457200">
                        <a:defRPr sz="1200">
                          <a:latin typeface="+mj-lt"/>
                          <a:ea typeface="+mj-ea"/>
                          <a:cs typeface="+mj-cs"/>
                          <a:sym typeface="Helvetica"/>
                        </a:defRPr>
                      </a:pPr>
                      <a:endParaRPr/>
                    </a:p>
                  </p:txBody>
                </p:sp>
                <p:sp>
                  <p:nvSpPr>
                    <p:cNvPr id="472" name="Shape 472"/>
                    <p:cNvSpPr/>
                    <p:nvPr/>
                  </p:nvSpPr>
                  <p:spPr>
                    <a:xfrm>
                      <a:off x="583234" y="0"/>
                      <a:ext cx="1" cy="184337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rgbClr val="000000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0" tIns="0" rIns="0" bIns="0" numCol="1" anchor="t">
                      <a:noAutofit/>
                    </a:bodyPr>
                    <a:lstStyle/>
                    <a:p>
                      <a:pPr lvl="0" defTabSz="457200">
                        <a:defRPr sz="1200">
                          <a:latin typeface="+mj-lt"/>
                          <a:ea typeface="+mj-ea"/>
                          <a:cs typeface="+mj-cs"/>
                          <a:sym typeface="Helvetica"/>
                        </a:defRPr>
                      </a:pPr>
                      <a:endParaRPr/>
                    </a:p>
                  </p:txBody>
                </p:sp>
              </p:grpSp>
            </p:grpSp>
            <p:sp>
              <p:nvSpPr>
                <p:cNvPr id="475" name="Shape 475"/>
                <p:cNvSpPr/>
                <p:nvPr/>
              </p:nvSpPr>
              <p:spPr>
                <a:xfrm flipV="1">
                  <a:off x="523415" y="445484"/>
                  <a:ext cx="14955" cy="691267"/>
                </a:xfrm>
                <a:prstGeom prst="line">
                  <a:avLst/>
                </a:prstGeom>
                <a:noFill/>
                <a:ln w="5715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 defTabSz="457200">
                    <a:defRPr sz="1200">
                      <a:latin typeface="+mj-lt"/>
                      <a:ea typeface="+mj-ea"/>
                      <a:cs typeface="+mj-cs"/>
                      <a:sym typeface="Helvetica"/>
                    </a:defRPr>
                  </a:pPr>
                  <a:endParaRPr/>
                </a:p>
              </p:txBody>
            </p:sp>
            <p:grpSp>
              <p:nvGrpSpPr>
                <p:cNvPr id="478" name="Group 478"/>
                <p:cNvGrpSpPr/>
                <p:nvPr/>
              </p:nvGrpSpPr>
              <p:grpSpPr>
                <a:xfrm>
                  <a:off x="0" y="-1"/>
                  <a:ext cx="1016923" cy="706630"/>
                  <a:chOff x="0" y="0"/>
                  <a:chExt cx="1016922" cy="706628"/>
                </a:xfrm>
              </p:grpSpPr>
              <p:sp>
                <p:nvSpPr>
                  <p:cNvPr id="476" name="Shape 476"/>
                  <p:cNvSpPr/>
                  <p:nvPr/>
                </p:nvSpPr>
                <p:spPr>
                  <a:xfrm>
                    <a:off x="0" y="0"/>
                    <a:ext cx="1016923" cy="706629"/>
                  </a:xfrm>
                  <a:prstGeom prst="roundRect">
                    <a:avLst>
                      <a:gd name="adj" fmla="val 10458"/>
                    </a:avLst>
                  </a:prstGeom>
                  <a:solidFill>
                    <a:srgbClr val="008000"/>
                  </a:solidFill>
                  <a:ln w="9525" cap="flat">
                    <a:solidFill>
                      <a:srgbClr val="000000"/>
                    </a:solidFill>
                    <a:prstDash val="solid"/>
                    <a:round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lvl="0" algn="ctr">
                      <a:lnSpc>
                        <a:spcPct val="70000"/>
                      </a:lnSpc>
                    </a:pPr>
                    <a:endParaRPr/>
                  </a:p>
                </p:txBody>
              </p:sp>
              <p:sp>
                <p:nvSpPr>
                  <p:cNvPr id="477" name="Shape 477"/>
                  <p:cNvSpPr/>
                  <p:nvPr/>
                </p:nvSpPr>
                <p:spPr>
                  <a:xfrm>
                    <a:off x="58071" y="167893"/>
                    <a:ext cx="900780" cy="370841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none" lIns="0" tIns="0" rIns="0" bIns="0" numCol="1" anchor="ctr">
                    <a:spAutoFit/>
                  </a:bodyPr>
                  <a:lstStyle>
                    <a:lvl1pPr algn="ctr">
                      <a:lnSpc>
                        <a:spcPct val="70000"/>
                      </a:lnSpc>
                      <a:defRPr>
                        <a:solidFill>
                          <a:srgbClr val="FFFFFF"/>
                        </a:solidFill>
                      </a:defRPr>
                    </a:lvl1pPr>
                  </a:lstStyle>
                  <a:p>
                    <a:pPr lvl="0">
                      <a:defRPr>
                        <a:solidFill>
                          <a:srgbClr val="000000"/>
                        </a:solidFill>
                      </a:defRPr>
                    </a:pPr>
                    <a:r>
                      <a:rPr>
                        <a:solidFill>
                          <a:srgbClr val="FFFFFF"/>
                        </a:solidFill>
                      </a:rPr>
                      <a:t>Memory</a:t>
                    </a:r>
                  </a:p>
                </p:txBody>
              </p:sp>
            </p:grpSp>
            <p:grpSp>
              <p:nvGrpSpPr>
                <p:cNvPr id="481" name="Group 481"/>
                <p:cNvGrpSpPr/>
                <p:nvPr/>
              </p:nvGrpSpPr>
              <p:grpSpPr>
                <a:xfrm>
                  <a:off x="0" y="875604"/>
                  <a:ext cx="1016923" cy="399400"/>
                  <a:chOff x="0" y="0"/>
                  <a:chExt cx="1016922" cy="399398"/>
                </a:xfrm>
              </p:grpSpPr>
              <p:sp>
                <p:nvSpPr>
                  <p:cNvPr id="479" name="Shape 479"/>
                  <p:cNvSpPr/>
                  <p:nvPr/>
                </p:nvSpPr>
                <p:spPr>
                  <a:xfrm>
                    <a:off x="0" y="0"/>
                    <a:ext cx="1016923" cy="399399"/>
                  </a:xfrm>
                  <a:prstGeom prst="roundRect">
                    <a:avLst>
                      <a:gd name="adj" fmla="val 10458"/>
                    </a:avLst>
                  </a:prstGeom>
                  <a:solidFill>
                    <a:srgbClr val="008000"/>
                  </a:solidFill>
                  <a:ln w="9525" cap="flat">
                    <a:solidFill>
                      <a:srgbClr val="000000"/>
                    </a:solidFill>
                    <a:prstDash val="solid"/>
                    <a:round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lvl="0" algn="ctr">
                      <a:lnSpc>
                        <a:spcPct val="70000"/>
                      </a:lnSpc>
                    </a:pPr>
                    <a:endParaRPr/>
                  </a:p>
                </p:txBody>
              </p:sp>
              <p:sp>
                <p:nvSpPr>
                  <p:cNvPr id="480" name="Shape 480"/>
                  <p:cNvSpPr/>
                  <p:nvPr/>
                </p:nvSpPr>
                <p:spPr>
                  <a:xfrm>
                    <a:off x="130736" y="14279"/>
                    <a:ext cx="755450" cy="370841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none" lIns="0" tIns="0" rIns="0" bIns="0" numCol="1" anchor="ctr">
                    <a:spAutoFit/>
                  </a:bodyPr>
                  <a:lstStyle>
                    <a:lvl1pPr algn="ctr">
                      <a:lnSpc>
                        <a:spcPct val="70000"/>
                      </a:lnSpc>
                      <a:defRPr>
                        <a:solidFill>
                          <a:srgbClr val="FFFFFF"/>
                        </a:solidFill>
                      </a:defRPr>
                    </a:lvl1pPr>
                  </a:lstStyle>
                  <a:p>
                    <a:pPr lvl="0">
                      <a:defRPr>
                        <a:solidFill>
                          <a:srgbClr val="000000"/>
                        </a:solidFill>
                      </a:defRPr>
                    </a:pPr>
                    <a:r>
                      <a:rPr>
                        <a:solidFill>
                          <a:srgbClr val="FFFFFF"/>
                        </a:solidFill>
                      </a:rPr>
                      <a:t>Caches</a:t>
                    </a:r>
                  </a:p>
                </p:txBody>
              </p:sp>
            </p:grpSp>
          </p:grpSp>
        </p:grpSp>
        <p:grpSp>
          <p:nvGrpSpPr>
            <p:cNvPr id="508" name="Group 508"/>
            <p:cNvGrpSpPr/>
            <p:nvPr/>
          </p:nvGrpSpPr>
          <p:grpSpPr>
            <a:xfrm>
              <a:off x="5720555" y="766665"/>
              <a:ext cx="2374183" cy="4126178"/>
              <a:chOff x="0" y="0"/>
              <a:chExt cx="2374181" cy="4126176"/>
            </a:xfrm>
          </p:grpSpPr>
          <p:grpSp>
            <p:nvGrpSpPr>
              <p:cNvPr id="486" name="Group 486"/>
              <p:cNvGrpSpPr/>
              <p:nvPr/>
            </p:nvGrpSpPr>
            <p:grpSpPr>
              <a:xfrm>
                <a:off x="0" y="2350308"/>
                <a:ext cx="2374182" cy="1775869"/>
                <a:chOff x="0" y="0"/>
                <a:chExt cx="2374181" cy="1775868"/>
              </a:xfrm>
            </p:grpSpPr>
            <p:pic>
              <p:nvPicPr>
                <p:cNvPr id="484" name="image7.png"/>
                <p:cNvPicPr/>
                <p:nvPr/>
              </p:nvPicPr>
              <p:blipFill>
                <a:blip r:embed="rId2">
                  <a:extLst/>
                </a:blip>
                <a:stretch>
                  <a:fillRect/>
                </a:stretch>
              </p:blipFill>
              <p:spPr>
                <a:xfrm>
                  <a:off x="0" y="1421596"/>
                  <a:ext cx="2374182" cy="354274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sp>
              <p:nvSpPr>
                <p:cNvPr id="485" name="Shape 485"/>
                <p:cNvSpPr/>
                <p:nvPr/>
              </p:nvSpPr>
              <p:spPr>
                <a:xfrm>
                  <a:off x="120163" y="0"/>
                  <a:ext cx="2245081" cy="152078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0"/>
                      </a:moveTo>
                      <a:lnTo>
                        <a:pt x="10557" y="2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CFDBDB"/>
                    </a:gs>
                    <a:gs pos="100000">
                      <a:srgbClr val="3A6B6B"/>
                    </a:gs>
                  </a:gsLst>
                  <a:lin ang="5400000" scaled="0"/>
                </a:gra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>
                    <a:defRPr sz="2000"/>
                  </a:pPr>
                  <a:endParaRPr/>
                </a:p>
              </p:txBody>
            </p:sp>
          </p:grpSp>
          <p:grpSp>
            <p:nvGrpSpPr>
              <p:cNvPr id="507" name="Group 507"/>
              <p:cNvGrpSpPr/>
              <p:nvPr/>
            </p:nvGrpSpPr>
            <p:grpSpPr>
              <a:xfrm>
                <a:off x="52866" y="-1"/>
                <a:ext cx="1016923" cy="2511604"/>
                <a:chOff x="0" y="0"/>
                <a:chExt cx="1016922" cy="2511602"/>
              </a:xfrm>
            </p:grpSpPr>
            <p:sp>
              <p:nvSpPr>
                <p:cNvPr id="487" name="Shape 487"/>
                <p:cNvSpPr/>
                <p:nvPr/>
              </p:nvSpPr>
              <p:spPr>
                <a:xfrm flipV="1">
                  <a:off x="532763" y="1632158"/>
                  <a:ext cx="1870" cy="203540"/>
                </a:xfrm>
                <a:prstGeom prst="line">
                  <a:avLst/>
                </a:prstGeom>
                <a:noFill/>
                <a:ln w="2857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 defTabSz="457200">
                    <a:defRPr sz="1200">
                      <a:latin typeface="+mj-lt"/>
                      <a:ea typeface="+mj-ea"/>
                      <a:cs typeface="+mj-cs"/>
                      <a:sym typeface="Helvetica"/>
                    </a:defRPr>
                  </a:pPr>
                  <a:endParaRPr/>
                </a:p>
              </p:txBody>
            </p:sp>
            <p:grpSp>
              <p:nvGrpSpPr>
                <p:cNvPr id="490" name="Group 490"/>
                <p:cNvGrpSpPr/>
                <p:nvPr/>
              </p:nvGrpSpPr>
              <p:grpSpPr>
                <a:xfrm>
                  <a:off x="0" y="875604"/>
                  <a:ext cx="1016923" cy="768076"/>
                  <a:chOff x="0" y="0"/>
                  <a:chExt cx="1016922" cy="768074"/>
                </a:xfrm>
              </p:grpSpPr>
              <p:sp>
                <p:nvSpPr>
                  <p:cNvPr id="488" name="Shape 488"/>
                  <p:cNvSpPr/>
                  <p:nvPr/>
                </p:nvSpPr>
                <p:spPr>
                  <a:xfrm>
                    <a:off x="0" y="0"/>
                    <a:ext cx="1016923" cy="768075"/>
                  </a:xfrm>
                  <a:prstGeom prst="roundRect">
                    <a:avLst>
                      <a:gd name="adj" fmla="val 10458"/>
                    </a:avLst>
                  </a:prstGeom>
                  <a:solidFill>
                    <a:srgbClr val="006B95"/>
                  </a:solidFill>
                  <a:ln w="9525" cap="flat">
                    <a:solidFill>
                      <a:srgbClr val="000000"/>
                    </a:solidFill>
                    <a:prstDash val="solid"/>
                    <a:round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lvl="0" algn="ctr">
                      <a:lnSpc>
                        <a:spcPct val="70000"/>
                      </a:lnSpc>
                    </a:pPr>
                    <a:endParaRPr/>
                  </a:p>
                </p:txBody>
              </p:sp>
              <p:sp>
                <p:nvSpPr>
                  <p:cNvPr id="489" name="Shape 489"/>
                  <p:cNvSpPr/>
                  <p:nvPr/>
                </p:nvSpPr>
                <p:spPr>
                  <a:xfrm>
                    <a:off x="104896" y="3037"/>
                    <a:ext cx="807130" cy="762001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none" lIns="0" tIns="0" rIns="0" bIns="0" numCol="1" anchor="ctr">
                    <a:spAutoFit/>
                  </a:bodyPr>
                  <a:lstStyle/>
                  <a:p>
                    <a:pPr lvl="0" algn="ctr">
                      <a:lnSpc>
                        <a:spcPct val="70000"/>
                      </a:lnSpc>
                    </a:pPr>
                    <a:r>
                      <a:rPr>
                        <a:solidFill>
                          <a:srgbClr val="FFFFFF"/>
                        </a:solidFill>
                      </a:rPr>
                      <a:t>Caches</a:t>
                    </a:r>
                  </a:p>
                  <a:p>
                    <a:pPr lvl="0" algn="ctr">
                      <a:lnSpc>
                        <a:spcPct val="70000"/>
                      </a:lnSpc>
                    </a:pPr>
                    <a:endParaRPr>
                      <a:solidFill>
                        <a:srgbClr val="FFFFFF"/>
                      </a:solidFill>
                    </a:endParaRPr>
                  </a:p>
                  <a:p>
                    <a:pPr lvl="0" algn="ctr">
                      <a:lnSpc>
                        <a:spcPct val="70000"/>
                      </a:lnSpc>
                    </a:pPr>
                    <a:r>
                      <a:rPr>
                        <a:solidFill>
                          <a:srgbClr val="FFFFFF"/>
                        </a:solidFill>
                      </a:rPr>
                      <a:t>CPUs</a:t>
                    </a:r>
                  </a:p>
                </p:txBody>
              </p:sp>
            </p:grpSp>
            <p:grpSp>
              <p:nvGrpSpPr>
                <p:cNvPr id="499" name="Group 499"/>
                <p:cNvGrpSpPr/>
                <p:nvPr/>
              </p:nvGrpSpPr>
              <p:grpSpPr>
                <a:xfrm>
                  <a:off x="44864" y="1781932"/>
                  <a:ext cx="942149" cy="729671"/>
                  <a:chOff x="0" y="0"/>
                  <a:chExt cx="942148" cy="729669"/>
                </a:xfrm>
              </p:grpSpPr>
              <p:grpSp>
                <p:nvGrpSpPr>
                  <p:cNvPr id="493" name="Group 493"/>
                  <p:cNvGrpSpPr/>
                  <p:nvPr/>
                </p:nvGrpSpPr>
                <p:grpSpPr>
                  <a:xfrm>
                    <a:off x="0" y="0"/>
                    <a:ext cx="942149" cy="537653"/>
                    <a:chOff x="0" y="0"/>
                    <a:chExt cx="942148" cy="537652"/>
                  </a:xfrm>
                </p:grpSpPr>
                <p:sp>
                  <p:nvSpPr>
                    <p:cNvPr id="491" name="Shape 491"/>
                    <p:cNvSpPr/>
                    <p:nvPr/>
                  </p:nvSpPr>
                  <p:spPr>
                    <a:xfrm>
                      <a:off x="0" y="0"/>
                      <a:ext cx="942149" cy="537653"/>
                    </a:xfrm>
                    <a:prstGeom prst="roundRect">
                      <a:avLst>
                        <a:gd name="adj" fmla="val 10458"/>
                      </a:avLst>
                    </a:prstGeom>
                    <a:solidFill>
                      <a:srgbClr val="339999"/>
                    </a:solidFill>
                    <a:ln w="9525" cap="flat">
                      <a:solidFill>
                        <a:srgbClr val="000000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0" tIns="0" rIns="0" bIns="0" numCol="1" anchor="ctr">
                      <a:noAutofit/>
                    </a:bodyPr>
                    <a:lstStyle/>
                    <a:p>
                      <a:pPr lvl="0" algn="ctr">
                        <a:lnSpc>
                          <a:spcPct val="70000"/>
                        </a:lnSpc>
                      </a:pPr>
                      <a:endParaRPr/>
                    </a:p>
                  </p:txBody>
                </p:sp>
                <p:sp>
                  <p:nvSpPr>
                    <p:cNvPr id="492" name="Shape 492"/>
                    <p:cNvSpPr/>
                    <p:nvPr/>
                  </p:nvSpPr>
                  <p:spPr>
                    <a:xfrm>
                      <a:off x="270380" y="83406"/>
                      <a:ext cx="401388" cy="370841"/>
                    </a:xfrm>
                    <a:prstGeom prst="rect">
                      <a:avLst/>
                    </a:prstGeom>
                    <a:noFill/>
                    <a:ln w="12700" cap="flat">
                      <a:noFill/>
                      <a:miter lim="400000"/>
                    </a:ln>
                    <a:effectLst/>
                    <a:extLst>
                      <a:ext uri="{C572A759-6A51-4108-AA02-DFA0A04FC94B}">
                        <ma14:wrappingTextBoxFlag xmlns:ma14="http://schemas.microsoft.com/office/mac/drawingml/2011/main" val="1"/>
                      </a:ext>
                    </a:extLst>
                  </p:spPr>
                  <p:txBody>
                    <a:bodyPr wrap="none" lIns="0" tIns="0" rIns="0" bIns="0" numCol="1" anchor="ctr">
                      <a:spAutoFit/>
                    </a:bodyPr>
                    <a:lstStyle>
                      <a:lvl1pPr algn="ctr">
                        <a:lnSpc>
                          <a:spcPct val="70000"/>
                        </a:lnSpc>
                        <a:defRPr>
                          <a:solidFill>
                            <a:srgbClr val="FFFFFF"/>
                          </a:solidFill>
                        </a:defRPr>
                      </a:lvl1pPr>
                    </a:lstStyle>
                    <a:p>
                      <a:pPr lvl="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solidFill>
                            <a:srgbClr val="FFFFFF"/>
                          </a:solidFill>
                        </a:rPr>
                        <a:t>I/O</a:t>
                      </a:r>
                    </a:p>
                  </p:txBody>
                </p:sp>
              </p:grpSp>
              <p:grpSp>
                <p:nvGrpSpPr>
                  <p:cNvPr id="498" name="Group 498"/>
                  <p:cNvGrpSpPr/>
                  <p:nvPr/>
                </p:nvGrpSpPr>
                <p:grpSpPr>
                  <a:xfrm>
                    <a:off x="179456" y="545332"/>
                    <a:ext cx="583236" cy="184338"/>
                    <a:chOff x="0" y="0"/>
                    <a:chExt cx="583234" cy="184336"/>
                  </a:xfrm>
                </p:grpSpPr>
                <p:sp>
                  <p:nvSpPr>
                    <p:cNvPr id="494" name="Shape 494"/>
                    <p:cNvSpPr/>
                    <p:nvPr/>
                  </p:nvSpPr>
                  <p:spPr>
                    <a:xfrm flipH="1">
                      <a:off x="-1" y="0"/>
                      <a:ext cx="1" cy="184337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rgbClr val="000000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0" tIns="0" rIns="0" bIns="0" numCol="1" anchor="t">
                      <a:noAutofit/>
                    </a:bodyPr>
                    <a:lstStyle/>
                    <a:p>
                      <a:pPr lvl="0" defTabSz="457200">
                        <a:defRPr sz="1200">
                          <a:latin typeface="+mj-lt"/>
                          <a:ea typeface="+mj-ea"/>
                          <a:cs typeface="+mj-cs"/>
                          <a:sym typeface="Helvetica"/>
                        </a:defRPr>
                      </a:pPr>
                      <a:endParaRPr/>
                    </a:p>
                  </p:txBody>
                </p:sp>
                <p:sp>
                  <p:nvSpPr>
                    <p:cNvPr id="495" name="Shape 495"/>
                    <p:cNvSpPr/>
                    <p:nvPr/>
                  </p:nvSpPr>
                  <p:spPr>
                    <a:xfrm flipH="1">
                      <a:off x="194411" y="0"/>
                      <a:ext cx="1" cy="184337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rgbClr val="000000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0" tIns="0" rIns="0" bIns="0" numCol="1" anchor="t">
                      <a:noAutofit/>
                    </a:bodyPr>
                    <a:lstStyle/>
                    <a:p>
                      <a:pPr lvl="0" defTabSz="457200">
                        <a:defRPr sz="1200">
                          <a:latin typeface="+mj-lt"/>
                          <a:ea typeface="+mj-ea"/>
                          <a:cs typeface="+mj-cs"/>
                          <a:sym typeface="Helvetica"/>
                        </a:defRPr>
                      </a:pPr>
                      <a:endParaRPr/>
                    </a:p>
                  </p:txBody>
                </p:sp>
                <p:sp>
                  <p:nvSpPr>
                    <p:cNvPr id="496" name="Shape 496"/>
                    <p:cNvSpPr/>
                    <p:nvPr/>
                  </p:nvSpPr>
                  <p:spPr>
                    <a:xfrm flipH="1">
                      <a:off x="388823" y="0"/>
                      <a:ext cx="1" cy="184337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rgbClr val="000000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0" tIns="0" rIns="0" bIns="0" numCol="1" anchor="t">
                      <a:noAutofit/>
                    </a:bodyPr>
                    <a:lstStyle/>
                    <a:p>
                      <a:pPr lvl="0" defTabSz="457200">
                        <a:defRPr sz="1200">
                          <a:latin typeface="+mj-lt"/>
                          <a:ea typeface="+mj-ea"/>
                          <a:cs typeface="+mj-cs"/>
                          <a:sym typeface="Helvetica"/>
                        </a:defRPr>
                      </a:pPr>
                      <a:endParaRPr/>
                    </a:p>
                  </p:txBody>
                </p:sp>
                <p:sp>
                  <p:nvSpPr>
                    <p:cNvPr id="497" name="Shape 497"/>
                    <p:cNvSpPr/>
                    <p:nvPr/>
                  </p:nvSpPr>
                  <p:spPr>
                    <a:xfrm>
                      <a:off x="583234" y="0"/>
                      <a:ext cx="1" cy="184337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rgbClr val="000000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0" tIns="0" rIns="0" bIns="0" numCol="1" anchor="t">
                      <a:noAutofit/>
                    </a:bodyPr>
                    <a:lstStyle/>
                    <a:p>
                      <a:pPr lvl="0" defTabSz="457200">
                        <a:defRPr sz="1200">
                          <a:latin typeface="+mj-lt"/>
                          <a:ea typeface="+mj-ea"/>
                          <a:cs typeface="+mj-cs"/>
                          <a:sym typeface="Helvetica"/>
                        </a:defRPr>
                      </a:pPr>
                      <a:endParaRPr/>
                    </a:p>
                  </p:txBody>
                </p:sp>
              </p:grpSp>
            </p:grpSp>
            <p:sp>
              <p:nvSpPr>
                <p:cNvPr id="500" name="Shape 500"/>
                <p:cNvSpPr/>
                <p:nvPr/>
              </p:nvSpPr>
              <p:spPr>
                <a:xfrm flipV="1">
                  <a:off x="523415" y="445484"/>
                  <a:ext cx="14955" cy="691267"/>
                </a:xfrm>
                <a:prstGeom prst="line">
                  <a:avLst/>
                </a:prstGeom>
                <a:noFill/>
                <a:ln w="5715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 defTabSz="457200">
                    <a:defRPr sz="1200">
                      <a:latin typeface="+mj-lt"/>
                      <a:ea typeface="+mj-ea"/>
                      <a:cs typeface="+mj-cs"/>
                      <a:sym typeface="Helvetica"/>
                    </a:defRPr>
                  </a:pPr>
                  <a:endParaRPr/>
                </a:p>
              </p:txBody>
            </p:sp>
            <p:grpSp>
              <p:nvGrpSpPr>
                <p:cNvPr id="503" name="Group 503"/>
                <p:cNvGrpSpPr/>
                <p:nvPr/>
              </p:nvGrpSpPr>
              <p:grpSpPr>
                <a:xfrm>
                  <a:off x="0" y="-1"/>
                  <a:ext cx="1016923" cy="706630"/>
                  <a:chOff x="0" y="0"/>
                  <a:chExt cx="1016922" cy="706628"/>
                </a:xfrm>
              </p:grpSpPr>
              <p:sp>
                <p:nvSpPr>
                  <p:cNvPr id="501" name="Shape 501"/>
                  <p:cNvSpPr/>
                  <p:nvPr/>
                </p:nvSpPr>
                <p:spPr>
                  <a:xfrm>
                    <a:off x="0" y="0"/>
                    <a:ext cx="1016923" cy="706629"/>
                  </a:xfrm>
                  <a:prstGeom prst="roundRect">
                    <a:avLst>
                      <a:gd name="adj" fmla="val 10458"/>
                    </a:avLst>
                  </a:prstGeom>
                  <a:solidFill>
                    <a:srgbClr val="008000"/>
                  </a:solidFill>
                  <a:ln w="9525" cap="flat">
                    <a:solidFill>
                      <a:srgbClr val="000000"/>
                    </a:solidFill>
                    <a:prstDash val="solid"/>
                    <a:round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lvl="0" algn="ctr">
                      <a:lnSpc>
                        <a:spcPct val="70000"/>
                      </a:lnSpc>
                    </a:pPr>
                    <a:endParaRPr/>
                  </a:p>
                </p:txBody>
              </p:sp>
              <p:sp>
                <p:nvSpPr>
                  <p:cNvPr id="502" name="Shape 502"/>
                  <p:cNvSpPr/>
                  <p:nvPr/>
                </p:nvSpPr>
                <p:spPr>
                  <a:xfrm>
                    <a:off x="58071" y="167893"/>
                    <a:ext cx="900780" cy="370841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none" lIns="0" tIns="0" rIns="0" bIns="0" numCol="1" anchor="ctr">
                    <a:spAutoFit/>
                  </a:bodyPr>
                  <a:lstStyle>
                    <a:lvl1pPr algn="ctr">
                      <a:lnSpc>
                        <a:spcPct val="70000"/>
                      </a:lnSpc>
                      <a:defRPr>
                        <a:solidFill>
                          <a:srgbClr val="FFFFFF"/>
                        </a:solidFill>
                      </a:defRPr>
                    </a:lvl1pPr>
                  </a:lstStyle>
                  <a:p>
                    <a:pPr lvl="0">
                      <a:defRPr>
                        <a:solidFill>
                          <a:srgbClr val="000000"/>
                        </a:solidFill>
                      </a:defRPr>
                    </a:pPr>
                    <a:r>
                      <a:rPr>
                        <a:solidFill>
                          <a:srgbClr val="FFFFFF"/>
                        </a:solidFill>
                      </a:rPr>
                      <a:t>Memory</a:t>
                    </a:r>
                  </a:p>
                </p:txBody>
              </p:sp>
            </p:grpSp>
            <p:grpSp>
              <p:nvGrpSpPr>
                <p:cNvPr id="506" name="Group 506"/>
                <p:cNvGrpSpPr/>
                <p:nvPr/>
              </p:nvGrpSpPr>
              <p:grpSpPr>
                <a:xfrm>
                  <a:off x="0" y="875604"/>
                  <a:ext cx="1016923" cy="399400"/>
                  <a:chOff x="0" y="0"/>
                  <a:chExt cx="1016922" cy="399398"/>
                </a:xfrm>
              </p:grpSpPr>
              <p:sp>
                <p:nvSpPr>
                  <p:cNvPr id="504" name="Shape 504"/>
                  <p:cNvSpPr/>
                  <p:nvPr/>
                </p:nvSpPr>
                <p:spPr>
                  <a:xfrm>
                    <a:off x="0" y="0"/>
                    <a:ext cx="1016923" cy="399399"/>
                  </a:xfrm>
                  <a:prstGeom prst="roundRect">
                    <a:avLst>
                      <a:gd name="adj" fmla="val 10458"/>
                    </a:avLst>
                  </a:prstGeom>
                  <a:solidFill>
                    <a:srgbClr val="008000"/>
                  </a:solidFill>
                  <a:ln w="9525" cap="flat">
                    <a:solidFill>
                      <a:srgbClr val="000000"/>
                    </a:solidFill>
                    <a:prstDash val="solid"/>
                    <a:round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lvl="0" algn="ctr">
                      <a:lnSpc>
                        <a:spcPct val="70000"/>
                      </a:lnSpc>
                    </a:pPr>
                    <a:endParaRPr/>
                  </a:p>
                </p:txBody>
              </p:sp>
              <p:sp>
                <p:nvSpPr>
                  <p:cNvPr id="505" name="Shape 505"/>
                  <p:cNvSpPr/>
                  <p:nvPr/>
                </p:nvSpPr>
                <p:spPr>
                  <a:xfrm>
                    <a:off x="130736" y="14279"/>
                    <a:ext cx="755450" cy="370841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none" lIns="0" tIns="0" rIns="0" bIns="0" numCol="1" anchor="ctr">
                    <a:spAutoFit/>
                  </a:bodyPr>
                  <a:lstStyle>
                    <a:lvl1pPr algn="ctr">
                      <a:lnSpc>
                        <a:spcPct val="70000"/>
                      </a:lnSpc>
                      <a:defRPr>
                        <a:solidFill>
                          <a:srgbClr val="FFFFFF"/>
                        </a:solidFill>
                      </a:defRPr>
                    </a:lvl1pPr>
                  </a:lstStyle>
                  <a:p>
                    <a:pPr lvl="0">
                      <a:defRPr>
                        <a:solidFill>
                          <a:srgbClr val="000000"/>
                        </a:solidFill>
                      </a:defRPr>
                    </a:pPr>
                    <a:r>
                      <a:rPr>
                        <a:solidFill>
                          <a:srgbClr val="FFFFFF"/>
                        </a:solidFill>
                      </a:rPr>
                      <a:t>Caches</a:t>
                    </a:r>
                  </a:p>
                </p:txBody>
              </p:sp>
            </p:grpSp>
          </p:grpSp>
        </p:grpSp>
        <p:grpSp>
          <p:nvGrpSpPr>
            <p:cNvPr id="533" name="Group 533"/>
            <p:cNvGrpSpPr/>
            <p:nvPr/>
          </p:nvGrpSpPr>
          <p:grpSpPr>
            <a:xfrm>
              <a:off x="8490435" y="766665"/>
              <a:ext cx="2374182" cy="4126178"/>
              <a:chOff x="0" y="0"/>
              <a:chExt cx="2374181" cy="4126176"/>
            </a:xfrm>
          </p:grpSpPr>
          <p:grpSp>
            <p:nvGrpSpPr>
              <p:cNvPr id="511" name="Group 511"/>
              <p:cNvGrpSpPr/>
              <p:nvPr/>
            </p:nvGrpSpPr>
            <p:grpSpPr>
              <a:xfrm>
                <a:off x="0" y="2350308"/>
                <a:ext cx="2374182" cy="1775869"/>
                <a:chOff x="0" y="0"/>
                <a:chExt cx="2374181" cy="1775868"/>
              </a:xfrm>
            </p:grpSpPr>
            <p:pic>
              <p:nvPicPr>
                <p:cNvPr id="509" name="image7.png"/>
                <p:cNvPicPr/>
                <p:nvPr/>
              </p:nvPicPr>
              <p:blipFill>
                <a:blip r:embed="rId2">
                  <a:extLst/>
                </a:blip>
                <a:stretch>
                  <a:fillRect/>
                </a:stretch>
              </p:blipFill>
              <p:spPr>
                <a:xfrm>
                  <a:off x="0" y="1421596"/>
                  <a:ext cx="2374182" cy="354274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sp>
              <p:nvSpPr>
                <p:cNvPr id="510" name="Shape 510"/>
                <p:cNvSpPr/>
                <p:nvPr/>
              </p:nvSpPr>
              <p:spPr>
                <a:xfrm>
                  <a:off x="120163" y="0"/>
                  <a:ext cx="2245081" cy="152078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0"/>
                      </a:moveTo>
                      <a:lnTo>
                        <a:pt x="10557" y="2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CFDBDB"/>
                    </a:gs>
                    <a:gs pos="100000">
                      <a:srgbClr val="3A6B6B"/>
                    </a:gs>
                  </a:gsLst>
                  <a:lin ang="5400000" scaled="0"/>
                </a:gra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>
                    <a:defRPr sz="2000"/>
                  </a:pPr>
                  <a:endParaRPr/>
                </a:p>
              </p:txBody>
            </p:sp>
          </p:grpSp>
          <p:grpSp>
            <p:nvGrpSpPr>
              <p:cNvPr id="532" name="Group 532"/>
              <p:cNvGrpSpPr/>
              <p:nvPr/>
            </p:nvGrpSpPr>
            <p:grpSpPr>
              <a:xfrm>
                <a:off x="52866" y="-1"/>
                <a:ext cx="1016923" cy="2511604"/>
                <a:chOff x="0" y="0"/>
                <a:chExt cx="1016922" cy="2511602"/>
              </a:xfrm>
            </p:grpSpPr>
            <p:sp>
              <p:nvSpPr>
                <p:cNvPr id="512" name="Shape 512"/>
                <p:cNvSpPr/>
                <p:nvPr/>
              </p:nvSpPr>
              <p:spPr>
                <a:xfrm flipV="1">
                  <a:off x="532763" y="1632158"/>
                  <a:ext cx="1870" cy="203540"/>
                </a:xfrm>
                <a:prstGeom prst="line">
                  <a:avLst/>
                </a:prstGeom>
                <a:noFill/>
                <a:ln w="2857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 defTabSz="457200">
                    <a:defRPr sz="1200">
                      <a:latin typeface="+mj-lt"/>
                      <a:ea typeface="+mj-ea"/>
                      <a:cs typeface="+mj-cs"/>
                      <a:sym typeface="Helvetica"/>
                    </a:defRPr>
                  </a:pPr>
                  <a:endParaRPr/>
                </a:p>
              </p:txBody>
            </p:sp>
            <p:grpSp>
              <p:nvGrpSpPr>
                <p:cNvPr id="521" name="Group 521"/>
                <p:cNvGrpSpPr/>
                <p:nvPr/>
              </p:nvGrpSpPr>
              <p:grpSpPr>
                <a:xfrm>
                  <a:off x="44864" y="1781932"/>
                  <a:ext cx="942149" cy="729671"/>
                  <a:chOff x="0" y="0"/>
                  <a:chExt cx="942148" cy="729669"/>
                </a:xfrm>
              </p:grpSpPr>
              <p:grpSp>
                <p:nvGrpSpPr>
                  <p:cNvPr id="515" name="Group 515"/>
                  <p:cNvGrpSpPr/>
                  <p:nvPr/>
                </p:nvGrpSpPr>
                <p:grpSpPr>
                  <a:xfrm>
                    <a:off x="0" y="0"/>
                    <a:ext cx="942149" cy="537653"/>
                    <a:chOff x="0" y="0"/>
                    <a:chExt cx="942148" cy="537652"/>
                  </a:xfrm>
                </p:grpSpPr>
                <p:sp>
                  <p:nvSpPr>
                    <p:cNvPr id="513" name="Shape 513"/>
                    <p:cNvSpPr/>
                    <p:nvPr/>
                  </p:nvSpPr>
                  <p:spPr>
                    <a:xfrm>
                      <a:off x="0" y="0"/>
                      <a:ext cx="942149" cy="537653"/>
                    </a:xfrm>
                    <a:prstGeom prst="roundRect">
                      <a:avLst>
                        <a:gd name="adj" fmla="val 10458"/>
                      </a:avLst>
                    </a:prstGeom>
                    <a:solidFill>
                      <a:srgbClr val="339999"/>
                    </a:solidFill>
                    <a:ln w="9525" cap="flat">
                      <a:solidFill>
                        <a:srgbClr val="000000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0" tIns="0" rIns="0" bIns="0" numCol="1" anchor="ctr">
                      <a:noAutofit/>
                    </a:bodyPr>
                    <a:lstStyle/>
                    <a:p>
                      <a:pPr lvl="0" algn="ctr">
                        <a:lnSpc>
                          <a:spcPct val="70000"/>
                        </a:lnSpc>
                      </a:pPr>
                      <a:endParaRPr/>
                    </a:p>
                  </p:txBody>
                </p:sp>
                <p:sp>
                  <p:nvSpPr>
                    <p:cNvPr id="514" name="Shape 514"/>
                    <p:cNvSpPr/>
                    <p:nvPr/>
                  </p:nvSpPr>
                  <p:spPr>
                    <a:xfrm>
                      <a:off x="270380" y="83406"/>
                      <a:ext cx="401388" cy="370841"/>
                    </a:xfrm>
                    <a:prstGeom prst="rect">
                      <a:avLst/>
                    </a:prstGeom>
                    <a:noFill/>
                    <a:ln w="12700" cap="flat">
                      <a:noFill/>
                      <a:miter lim="400000"/>
                    </a:ln>
                    <a:effectLst/>
                    <a:extLst>
                      <a:ext uri="{C572A759-6A51-4108-AA02-DFA0A04FC94B}">
                        <ma14:wrappingTextBoxFlag xmlns:ma14="http://schemas.microsoft.com/office/mac/drawingml/2011/main" val="1"/>
                      </a:ext>
                    </a:extLst>
                  </p:spPr>
                  <p:txBody>
                    <a:bodyPr wrap="none" lIns="0" tIns="0" rIns="0" bIns="0" numCol="1" anchor="ctr">
                      <a:spAutoFit/>
                    </a:bodyPr>
                    <a:lstStyle>
                      <a:lvl1pPr algn="ctr">
                        <a:lnSpc>
                          <a:spcPct val="70000"/>
                        </a:lnSpc>
                        <a:defRPr>
                          <a:solidFill>
                            <a:srgbClr val="FFFFFF"/>
                          </a:solidFill>
                        </a:defRPr>
                      </a:lvl1pPr>
                    </a:lstStyle>
                    <a:p>
                      <a:pPr lvl="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solidFill>
                            <a:srgbClr val="FFFFFF"/>
                          </a:solidFill>
                        </a:rPr>
                        <a:t>I/O</a:t>
                      </a:r>
                    </a:p>
                  </p:txBody>
                </p:sp>
              </p:grpSp>
              <p:grpSp>
                <p:nvGrpSpPr>
                  <p:cNvPr id="520" name="Group 520"/>
                  <p:cNvGrpSpPr/>
                  <p:nvPr/>
                </p:nvGrpSpPr>
                <p:grpSpPr>
                  <a:xfrm>
                    <a:off x="179456" y="545332"/>
                    <a:ext cx="583236" cy="184338"/>
                    <a:chOff x="0" y="0"/>
                    <a:chExt cx="583234" cy="184336"/>
                  </a:xfrm>
                </p:grpSpPr>
                <p:sp>
                  <p:nvSpPr>
                    <p:cNvPr id="516" name="Shape 516"/>
                    <p:cNvSpPr/>
                    <p:nvPr/>
                  </p:nvSpPr>
                  <p:spPr>
                    <a:xfrm flipH="1">
                      <a:off x="-1" y="0"/>
                      <a:ext cx="1" cy="184337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rgbClr val="000000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0" tIns="0" rIns="0" bIns="0" numCol="1" anchor="t">
                      <a:noAutofit/>
                    </a:bodyPr>
                    <a:lstStyle/>
                    <a:p>
                      <a:pPr lvl="0" defTabSz="457200">
                        <a:defRPr sz="1200">
                          <a:latin typeface="+mj-lt"/>
                          <a:ea typeface="+mj-ea"/>
                          <a:cs typeface="+mj-cs"/>
                          <a:sym typeface="Helvetica"/>
                        </a:defRPr>
                      </a:pPr>
                      <a:endParaRPr/>
                    </a:p>
                  </p:txBody>
                </p:sp>
                <p:sp>
                  <p:nvSpPr>
                    <p:cNvPr id="517" name="Shape 517"/>
                    <p:cNvSpPr/>
                    <p:nvPr/>
                  </p:nvSpPr>
                  <p:spPr>
                    <a:xfrm flipH="1">
                      <a:off x="194411" y="0"/>
                      <a:ext cx="1" cy="184337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rgbClr val="000000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0" tIns="0" rIns="0" bIns="0" numCol="1" anchor="t">
                      <a:noAutofit/>
                    </a:bodyPr>
                    <a:lstStyle/>
                    <a:p>
                      <a:pPr lvl="0" defTabSz="457200">
                        <a:defRPr sz="1200">
                          <a:latin typeface="+mj-lt"/>
                          <a:ea typeface="+mj-ea"/>
                          <a:cs typeface="+mj-cs"/>
                          <a:sym typeface="Helvetica"/>
                        </a:defRPr>
                      </a:pPr>
                      <a:endParaRPr/>
                    </a:p>
                  </p:txBody>
                </p:sp>
                <p:sp>
                  <p:nvSpPr>
                    <p:cNvPr id="518" name="Shape 518"/>
                    <p:cNvSpPr/>
                    <p:nvPr/>
                  </p:nvSpPr>
                  <p:spPr>
                    <a:xfrm flipH="1">
                      <a:off x="388823" y="0"/>
                      <a:ext cx="1" cy="184337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rgbClr val="000000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0" tIns="0" rIns="0" bIns="0" numCol="1" anchor="t">
                      <a:noAutofit/>
                    </a:bodyPr>
                    <a:lstStyle/>
                    <a:p>
                      <a:pPr lvl="0" defTabSz="457200">
                        <a:defRPr sz="1200">
                          <a:latin typeface="+mj-lt"/>
                          <a:ea typeface="+mj-ea"/>
                          <a:cs typeface="+mj-cs"/>
                          <a:sym typeface="Helvetica"/>
                        </a:defRPr>
                      </a:pPr>
                      <a:endParaRPr/>
                    </a:p>
                  </p:txBody>
                </p:sp>
                <p:sp>
                  <p:nvSpPr>
                    <p:cNvPr id="519" name="Shape 519"/>
                    <p:cNvSpPr/>
                    <p:nvPr/>
                  </p:nvSpPr>
                  <p:spPr>
                    <a:xfrm>
                      <a:off x="583234" y="0"/>
                      <a:ext cx="1" cy="184337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rgbClr val="000000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0" tIns="0" rIns="0" bIns="0" numCol="1" anchor="t">
                      <a:noAutofit/>
                    </a:bodyPr>
                    <a:lstStyle/>
                    <a:p>
                      <a:pPr lvl="0" defTabSz="457200">
                        <a:defRPr sz="1200">
                          <a:latin typeface="+mj-lt"/>
                          <a:ea typeface="+mj-ea"/>
                          <a:cs typeface="+mj-cs"/>
                          <a:sym typeface="Helvetica"/>
                        </a:defRPr>
                      </a:pPr>
                      <a:endParaRPr/>
                    </a:p>
                  </p:txBody>
                </p:sp>
              </p:grpSp>
            </p:grpSp>
            <p:sp>
              <p:nvSpPr>
                <p:cNvPr id="522" name="Shape 522"/>
                <p:cNvSpPr/>
                <p:nvPr/>
              </p:nvSpPr>
              <p:spPr>
                <a:xfrm flipV="1">
                  <a:off x="523415" y="445484"/>
                  <a:ext cx="14955" cy="691267"/>
                </a:xfrm>
                <a:prstGeom prst="line">
                  <a:avLst/>
                </a:prstGeom>
                <a:noFill/>
                <a:ln w="5715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 defTabSz="457200">
                    <a:defRPr sz="1200">
                      <a:latin typeface="+mj-lt"/>
                      <a:ea typeface="+mj-ea"/>
                      <a:cs typeface="+mj-cs"/>
                      <a:sym typeface="Helvetica"/>
                    </a:defRPr>
                  </a:pPr>
                  <a:endParaRPr/>
                </a:p>
              </p:txBody>
            </p:sp>
            <p:grpSp>
              <p:nvGrpSpPr>
                <p:cNvPr id="525" name="Group 525"/>
                <p:cNvGrpSpPr/>
                <p:nvPr/>
              </p:nvGrpSpPr>
              <p:grpSpPr>
                <a:xfrm>
                  <a:off x="0" y="-1"/>
                  <a:ext cx="1016923" cy="706630"/>
                  <a:chOff x="0" y="0"/>
                  <a:chExt cx="1016922" cy="706628"/>
                </a:xfrm>
              </p:grpSpPr>
              <p:sp>
                <p:nvSpPr>
                  <p:cNvPr id="523" name="Shape 523"/>
                  <p:cNvSpPr/>
                  <p:nvPr/>
                </p:nvSpPr>
                <p:spPr>
                  <a:xfrm>
                    <a:off x="0" y="0"/>
                    <a:ext cx="1016923" cy="706629"/>
                  </a:xfrm>
                  <a:prstGeom prst="roundRect">
                    <a:avLst>
                      <a:gd name="adj" fmla="val 10458"/>
                    </a:avLst>
                  </a:prstGeom>
                  <a:solidFill>
                    <a:srgbClr val="008000"/>
                  </a:solidFill>
                  <a:ln w="9525" cap="flat">
                    <a:solidFill>
                      <a:srgbClr val="000000"/>
                    </a:solidFill>
                    <a:prstDash val="solid"/>
                    <a:round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lvl="0" algn="ctr">
                      <a:lnSpc>
                        <a:spcPct val="70000"/>
                      </a:lnSpc>
                    </a:pPr>
                    <a:endParaRPr/>
                  </a:p>
                </p:txBody>
              </p:sp>
              <p:sp>
                <p:nvSpPr>
                  <p:cNvPr id="524" name="Shape 524"/>
                  <p:cNvSpPr/>
                  <p:nvPr/>
                </p:nvSpPr>
                <p:spPr>
                  <a:xfrm>
                    <a:off x="58071" y="167893"/>
                    <a:ext cx="900780" cy="370841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none" lIns="0" tIns="0" rIns="0" bIns="0" numCol="1" anchor="ctr">
                    <a:spAutoFit/>
                  </a:bodyPr>
                  <a:lstStyle>
                    <a:lvl1pPr algn="ctr">
                      <a:lnSpc>
                        <a:spcPct val="70000"/>
                      </a:lnSpc>
                      <a:defRPr>
                        <a:solidFill>
                          <a:srgbClr val="FFFFFF"/>
                        </a:solidFill>
                      </a:defRPr>
                    </a:lvl1pPr>
                  </a:lstStyle>
                  <a:p>
                    <a:pPr lvl="0">
                      <a:defRPr>
                        <a:solidFill>
                          <a:srgbClr val="000000"/>
                        </a:solidFill>
                      </a:defRPr>
                    </a:pPr>
                    <a:r>
                      <a:rPr>
                        <a:solidFill>
                          <a:srgbClr val="FFFFFF"/>
                        </a:solidFill>
                      </a:rPr>
                      <a:t>Memory</a:t>
                    </a:r>
                  </a:p>
                </p:txBody>
              </p:sp>
            </p:grpSp>
            <p:grpSp>
              <p:nvGrpSpPr>
                <p:cNvPr id="528" name="Group 528"/>
                <p:cNvGrpSpPr/>
                <p:nvPr/>
              </p:nvGrpSpPr>
              <p:grpSpPr>
                <a:xfrm>
                  <a:off x="0" y="875604"/>
                  <a:ext cx="1016923" cy="768076"/>
                  <a:chOff x="0" y="0"/>
                  <a:chExt cx="1016922" cy="768074"/>
                </a:xfrm>
              </p:grpSpPr>
              <p:sp>
                <p:nvSpPr>
                  <p:cNvPr id="526" name="Shape 526"/>
                  <p:cNvSpPr/>
                  <p:nvPr/>
                </p:nvSpPr>
                <p:spPr>
                  <a:xfrm>
                    <a:off x="0" y="0"/>
                    <a:ext cx="1016923" cy="768075"/>
                  </a:xfrm>
                  <a:prstGeom prst="roundRect">
                    <a:avLst>
                      <a:gd name="adj" fmla="val 10458"/>
                    </a:avLst>
                  </a:prstGeom>
                  <a:solidFill>
                    <a:srgbClr val="006B95"/>
                  </a:solidFill>
                  <a:ln w="9525" cap="flat">
                    <a:solidFill>
                      <a:srgbClr val="000000"/>
                    </a:solidFill>
                    <a:prstDash val="solid"/>
                    <a:round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lvl="0" algn="ctr">
                      <a:lnSpc>
                        <a:spcPct val="70000"/>
                      </a:lnSpc>
                    </a:pPr>
                    <a:endParaRPr/>
                  </a:p>
                </p:txBody>
              </p:sp>
              <p:sp>
                <p:nvSpPr>
                  <p:cNvPr id="527" name="Shape 527"/>
                  <p:cNvSpPr/>
                  <p:nvPr/>
                </p:nvSpPr>
                <p:spPr>
                  <a:xfrm>
                    <a:off x="104896" y="3037"/>
                    <a:ext cx="807130" cy="762001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none" lIns="0" tIns="0" rIns="0" bIns="0" numCol="1" anchor="ctr">
                    <a:spAutoFit/>
                  </a:bodyPr>
                  <a:lstStyle/>
                  <a:p>
                    <a:pPr lvl="0" algn="ctr">
                      <a:lnSpc>
                        <a:spcPct val="70000"/>
                      </a:lnSpc>
                    </a:pPr>
                    <a:r>
                      <a:rPr>
                        <a:solidFill>
                          <a:srgbClr val="FFFFFF"/>
                        </a:solidFill>
                      </a:rPr>
                      <a:t>Caches</a:t>
                    </a:r>
                  </a:p>
                  <a:p>
                    <a:pPr lvl="0" algn="ctr">
                      <a:lnSpc>
                        <a:spcPct val="70000"/>
                      </a:lnSpc>
                    </a:pPr>
                    <a:endParaRPr>
                      <a:solidFill>
                        <a:srgbClr val="FFFFFF"/>
                      </a:solidFill>
                    </a:endParaRPr>
                  </a:p>
                  <a:p>
                    <a:pPr lvl="0" algn="ctr">
                      <a:lnSpc>
                        <a:spcPct val="70000"/>
                      </a:lnSpc>
                    </a:pPr>
                    <a:r>
                      <a:rPr>
                        <a:solidFill>
                          <a:srgbClr val="FFFFFF"/>
                        </a:solidFill>
                      </a:rPr>
                      <a:t>CPUs</a:t>
                    </a:r>
                  </a:p>
                </p:txBody>
              </p:sp>
            </p:grpSp>
            <p:grpSp>
              <p:nvGrpSpPr>
                <p:cNvPr id="531" name="Group 531"/>
                <p:cNvGrpSpPr/>
                <p:nvPr/>
              </p:nvGrpSpPr>
              <p:grpSpPr>
                <a:xfrm>
                  <a:off x="0" y="875604"/>
                  <a:ext cx="1016923" cy="399400"/>
                  <a:chOff x="0" y="0"/>
                  <a:chExt cx="1016922" cy="399398"/>
                </a:xfrm>
              </p:grpSpPr>
              <p:sp>
                <p:nvSpPr>
                  <p:cNvPr id="529" name="Shape 529"/>
                  <p:cNvSpPr/>
                  <p:nvPr/>
                </p:nvSpPr>
                <p:spPr>
                  <a:xfrm>
                    <a:off x="0" y="0"/>
                    <a:ext cx="1016923" cy="399399"/>
                  </a:xfrm>
                  <a:prstGeom prst="roundRect">
                    <a:avLst>
                      <a:gd name="adj" fmla="val 10458"/>
                    </a:avLst>
                  </a:prstGeom>
                  <a:solidFill>
                    <a:srgbClr val="008000"/>
                  </a:solidFill>
                  <a:ln w="9525" cap="flat">
                    <a:solidFill>
                      <a:srgbClr val="000000"/>
                    </a:solidFill>
                    <a:prstDash val="solid"/>
                    <a:round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lvl="0" algn="ctr">
                      <a:lnSpc>
                        <a:spcPct val="70000"/>
                      </a:lnSpc>
                    </a:pPr>
                    <a:endParaRPr/>
                  </a:p>
                </p:txBody>
              </p:sp>
              <p:sp>
                <p:nvSpPr>
                  <p:cNvPr id="530" name="Shape 530"/>
                  <p:cNvSpPr/>
                  <p:nvPr/>
                </p:nvSpPr>
                <p:spPr>
                  <a:xfrm>
                    <a:off x="130736" y="14279"/>
                    <a:ext cx="755450" cy="370841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none" lIns="0" tIns="0" rIns="0" bIns="0" numCol="1" anchor="ctr">
                    <a:spAutoFit/>
                  </a:bodyPr>
                  <a:lstStyle>
                    <a:lvl1pPr algn="ctr">
                      <a:lnSpc>
                        <a:spcPct val="70000"/>
                      </a:lnSpc>
                      <a:defRPr>
                        <a:solidFill>
                          <a:srgbClr val="FFFFFF"/>
                        </a:solidFill>
                      </a:defRPr>
                    </a:lvl1pPr>
                  </a:lstStyle>
                  <a:p>
                    <a:pPr lvl="0">
                      <a:defRPr>
                        <a:solidFill>
                          <a:srgbClr val="000000"/>
                        </a:solidFill>
                      </a:defRPr>
                    </a:pPr>
                    <a:r>
                      <a:rPr>
                        <a:solidFill>
                          <a:srgbClr val="FFFFFF"/>
                        </a:solidFill>
                      </a:rPr>
                      <a:t>Caches</a:t>
                    </a:r>
                  </a:p>
                </p:txBody>
              </p:sp>
            </p:grpSp>
          </p:grpSp>
        </p:grpSp>
        <p:grpSp>
          <p:nvGrpSpPr>
            <p:cNvPr id="578" name="Group 578"/>
            <p:cNvGrpSpPr/>
            <p:nvPr/>
          </p:nvGrpSpPr>
          <p:grpSpPr>
            <a:xfrm>
              <a:off x="-1" y="961100"/>
              <a:ext cx="10933784" cy="3393882"/>
              <a:chOff x="0" y="0"/>
              <a:chExt cx="10933783" cy="3393881"/>
            </a:xfrm>
          </p:grpSpPr>
          <p:grpSp>
            <p:nvGrpSpPr>
              <p:cNvPr id="538" name="Group 538"/>
              <p:cNvGrpSpPr/>
              <p:nvPr/>
            </p:nvGrpSpPr>
            <p:grpSpPr>
              <a:xfrm>
                <a:off x="1985916" y="1231751"/>
                <a:ext cx="8250923" cy="1643680"/>
                <a:chOff x="0" y="0"/>
                <a:chExt cx="8250921" cy="1643678"/>
              </a:xfrm>
            </p:grpSpPr>
            <p:sp>
              <p:nvSpPr>
                <p:cNvPr id="534" name="Shape 534"/>
                <p:cNvSpPr/>
                <p:nvPr/>
              </p:nvSpPr>
              <p:spPr>
                <a:xfrm flipH="1">
                  <a:off x="-1" y="0"/>
                  <a:ext cx="2" cy="1643679"/>
                </a:xfrm>
                <a:prstGeom prst="line">
                  <a:avLst/>
                </a:prstGeom>
                <a:noFill/>
                <a:ln w="76200" cap="flat">
                  <a:solidFill>
                    <a:srgbClr val="006E87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 defTabSz="457200">
                    <a:defRPr sz="1200">
                      <a:latin typeface="+mj-lt"/>
                      <a:ea typeface="+mj-ea"/>
                      <a:cs typeface="+mj-cs"/>
                      <a:sym typeface="Helvetica"/>
                    </a:defRPr>
                  </a:pPr>
                  <a:endParaRPr/>
                </a:p>
              </p:txBody>
            </p:sp>
            <p:sp>
              <p:nvSpPr>
                <p:cNvPr id="535" name="Shape 535"/>
                <p:cNvSpPr/>
                <p:nvPr/>
              </p:nvSpPr>
              <p:spPr>
                <a:xfrm flipH="1">
                  <a:off x="2733445" y="0"/>
                  <a:ext cx="1" cy="1643679"/>
                </a:xfrm>
                <a:prstGeom prst="line">
                  <a:avLst/>
                </a:prstGeom>
                <a:noFill/>
                <a:ln w="76200" cap="flat">
                  <a:solidFill>
                    <a:srgbClr val="006E87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 defTabSz="457200">
                    <a:defRPr sz="1200">
                      <a:latin typeface="+mj-lt"/>
                      <a:ea typeface="+mj-ea"/>
                      <a:cs typeface="+mj-cs"/>
                      <a:sym typeface="Helvetica"/>
                    </a:defRPr>
                  </a:pPr>
                  <a:endParaRPr/>
                </a:p>
              </p:txBody>
            </p:sp>
            <p:sp>
              <p:nvSpPr>
                <p:cNvPr id="536" name="Shape 536"/>
                <p:cNvSpPr/>
                <p:nvPr/>
              </p:nvSpPr>
              <p:spPr>
                <a:xfrm>
                  <a:off x="5472512" y="0"/>
                  <a:ext cx="1" cy="1643679"/>
                </a:xfrm>
                <a:prstGeom prst="line">
                  <a:avLst/>
                </a:prstGeom>
                <a:noFill/>
                <a:ln w="76200" cap="flat">
                  <a:solidFill>
                    <a:srgbClr val="006E87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 defTabSz="457200">
                    <a:defRPr sz="1200">
                      <a:latin typeface="+mj-lt"/>
                      <a:ea typeface="+mj-ea"/>
                      <a:cs typeface="+mj-cs"/>
                      <a:sym typeface="Helvetica"/>
                    </a:defRPr>
                  </a:pPr>
                  <a:endParaRPr/>
                </a:p>
              </p:txBody>
            </p:sp>
            <p:sp>
              <p:nvSpPr>
                <p:cNvPr id="537" name="Shape 537"/>
                <p:cNvSpPr/>
                <p:nvPr/>
              </p:nvSpPr>
              <p:spPr>
                <a:xfrm>
                  <a:off x="8250921" y="0"/>
                  <a:ext cx="1" cy="1643679"/>
                </a:xfrm>
                <a:prstGeom prst="line">
                  <a:avLst/>
                </a:prstGeom>
                <a:noFill/>
                <a:ln w="76200" cap="flat">
                  <a:solidFill>
                    <a:srgbClr val="006E87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 defTabSz="457200">
                    <a:defRPr sz="1200">
                      <a:latin typeface="+mj-lt"/>
                      <a:ea typeface="+mj-ea"/>
                      <a:cs typeface="+mj-cs"/>
                      <a:sym typeface="Helvetica"/>
                    </a:defRPr>
                  </a:pPr>
                  <a:endParaRPr/>
                </a:p>
              </p:txBody>
            </p:sp>
          </p:grpSp>
          <p:grpSp>
            <p:nvGrpSpPr>
              <p:cNvPr id="541" name="Group 541"/>
              <p:cNvGrpSpPr/>
              <p:nvPr/>
            </p:nvGrpSpPr>
            <p:grpSpPr>
              <a:xfrm>
                <a:off x="0" y="2349299"/>
                <a:ext cx="10933784" cy="1044583"/>
                <a:chOff x="0" y="0"/>
                <a:chExt cx="10933783" cy="1044581"/>
              </a:xfrm>
            </p:grpSpPr>
            <p:sp>
              <p:nvSpPr>
                <p:cNvPr id="539" name="Shape 539"/>
                <p:cNvSpPr/>
                <p:nvPr/>
              </p:nvSpPr>
              <p:spPr>
                <a:xfrm>
                  <a:off x="0" y="0"/>
                  <a:ext cx="10933784" cy="1044582"/>
                </a:xfrm>
                <a:prstGeom prst="leftRightArrow">
                  <a:avLst>
                    <a:gd name="adj1" fmla="val 37500"/>
                    <a:gd name="adj2" fmla="val 53540"/>
                  </a:avLst>
                </a:prstGeom>
                <a:solidFill>
                  <a:srgbClr val="006E87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 algn="ctr">
                    <a:defRPr sz="2400"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540" name="Shape 540"/>
                <p:cNvSpPr/>
                <p:nvPr/>
              </p:nvSpPr>
              <p:spPr>
                <a:xfrm>
                  <a:off x="2149681" y="292420"/>
                  <a:ext cx="6634421" cy="45974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none" lIns="0" tIns="0" rIns="0" bIns="0" numCol="1" anchor="ctr">
                  <a:spAutoFit/>
                </a:bodyPr>
                <a:lstStyle>
                  <a:lvl1pPr algn="ctr">
                    <a:defRPr sz="2400">
                      <a:solidFill>
                        <a:srgbClr val="FFFFFF"/>
                      </a:solidFill>
                    </a:defRPr>
                  </a:lvl1pPr>
                </a:lstStyle>
                <a:p>
                  <a:pPr lvl="0">
                    <a:defRPr sz="1800">
                      <a:solidFill>
                        <a:srgbClr val="000000"/>
                      </a:solidFill>
                    </a:defRPr>
                  </a:pPr>
                  <a:r>
                    <a:rPr sz="2400">
                      <a:solidFill>
                        <a:srgbClr val="FFFFFF"/>
                      </a:solidFill>
                    </a:rPr>
                    <a:t>NumaConnect Fabric - On-Chip Distributed Switching</a:t>
                  </a:r>
                </a:p>
              </p:txBody>
            </p:sp>
          </p:grpSp>
          <p:grpSp>
            <p:nvGrpSpPr>
              <p:cNvPr id="550" name="Group 550"/>
              <p:cNvGrpSpPr/>
              <p:nvPr/>
            </p:nvGrpSpPr>
            <p:grpSpPr>
              <a:xfrm>
                <a:off x="1258996" y="15361"/>
                <a:ext cx="1333937" cy="1308560"/>
                <a:chOff x="0" y="0"/>
                <a:chExt cx="1333936" cy="1308558"/>
              </a:xfrm>
            </p:grpSpPr>
            <p:sp>
              <p:nvSpPr>
                <p:cNvPr id="542" name="Shape 542"/>
                <p:cNvSpPr/>
                <p:nvPr/>
              </p:nvSpPr>
              <p:spPr>
                <a:xfrm flipV="1">
                  <a:off x="741908" y="340786"/>
                  <a:ext cx="14989" cy="691267"/>
                </a:xfrm>
                <a:prstGeom prst="line">
                  <a:avLst/>
                </a:prstGeom>
                <a:noFill/>
                <a:ln w="5715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 defTabSz="457200">
                    <a:defRPr sz="1200">
                      <a:latin typeface="+mj-lt"/>
                      <a:ea typeface="+mj-ea"/>
                      <a:cs typeface="+mj-cs"/>
                      <a:sym typeface="Helvetica"/>
                    </a:defRPr>
                  </a:pPr>
                  <a:endParaRPr/>
                </a:p>
              </p:txBody>
            </p:sp>
            <p:sp>
              <p:nvSpPr>
                <p:cNvPr id="543" name="Shape 543"/>
                <p:cNvSpPr/>
                <p:nvPr/>
              </p:nvSpPr>
              <p:spPr>
                <a:xfrm>
                  <a:off x="0" y="1055094"/>
                  <a:ext cx="209833" cy="1"/>
                </a:xfrm>
                <a:prstGeom prst="line">
                  <a:avLst/>
                </a:prstGeom>
                <a:noFill/>
                <a:ln w="5715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 defTabSz="457200">
                    <a:defRPr sz="1200">
                      <a:latin typeface="+mj-lt"/>
                      <a:ea typeface="+mj-ea"/>
                      <a:cs typeface="+mj-cs"/>
                      <a:sym typeface="Helvetica"/>
                    </a:defRPr>
                  </a:pPr>
                  <a:endParaRPr/>
                </a:p>
              </p:txBody>
            </p:sp>
            <p:grpSp>
              <p:nvGrpSpPr>
                <p:cNvPr id="546" name="Group 546"/>
                <p:cNvGrpSpPr/>
                <p:nvPr/>
              </p:nvGrpSpPr>
              <p:grpSpPr>
                <a:xfrm>
                  <a:off x="119904" y="770906"/>
                  <a:ext cx="1214033" cy="537653"/>
                  <a:chOff x="0" y="0"/>
                  <a:chExt cx="1214032" cy="537652"/>
                </a:xfrm>
              </p:grpSpPr>
              <p:sp>
                <p:nvSpPr>
                  <p:cNvPr id="544" name="Shape 544"/>
                  <p:cNvSpPr/>
                  <p:nvPr/>
                </p:nvSpPr>
                <p:spPr>
                  <a:xfrm>
                    <a:off x="0" y="0"/>
                    <a:ext cx="1214033" cy="537653"/>
                  </a:xfrm>
                  <a:prstGeom prst="roundRect">
                    <a:avLst>
                      <a:gd name="adj" fmla="val 10458"/>
                    </a:avLst>
                  </a:prstGeom>
                  <a:solidFill>
                    <a:srgbClr val="006E87"/>
                  </a:solidFill>
                  <a:ln w="9525" cap="flat">
                    <a:solidFill>
                      <a:srgbClr val="000000"/>
                    </a:solidFill>
                    <a:prstDash val="solid"/>
                    <a:round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lvl="0" algn="ctr"/>
                    <a:endParaRPr/>
                  </a:p>
                </p:txBody>
              </p:sp>
              <p:sp>
                <p:nvSpPr>
                  <p:cNvPr id="545" name="Shape 545"/>
                  <p:cNvSpPr/>
                  <p:nvPr/>
                </p:nvSpPr>
                <p:spPr>
                  <a:xfrm>
                    <a:off x="98936" y="102456"/>
                    <a:ext cx="1016160" cy="332741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none" lIns="0" tIns="0" rIns="0" bIns="0" numCol="1" anchor="ctr">
                    <a:spAutoFit/>
                  </a:bodyPr>
                  <a:lstStyle>
                    <a:lvl1pPr algn="ctr">
                      <a:defRPr sz="1600">
                        <a:solidFill>
                          <a:srgbClr val="FFFFFF"/>
                        </a:solidFill>
                      </a:defRPr>
                    </a:lvl1pPr>
                  </a:lstStyle>
                  <a:p>
                    <a:pPr lvl="0">
                      <a:defRPr sz="1800">
                        <a:solidFill>
                          <a:srgbClr val="000000"/>
                        </a:solidFill>
                      </a:defRPr>
                    </a:pPr>
                    <a:r>
                      <a:rPr sz="1600">
                        <a:solidFill>
                          <a:srgbClr val="FFFFFF"/>
                        </a:solidFill>
                      </a:rPr>
                      <a:t> NumaChip</a:t>
                    </a:r>
                  </a:p>
                </p:txBody>
              </p:sp>
            </p:grpSp>
            <p:grpSp>
              <p:nvGrpSpPr>
                <p:cNvPr id="549" name="Group 549"/>
                <p:cNvGrpSpPr/>
                <p:nvPr/>
              </p:nvGrpSpPr>
              <p:grpSpPr>
                <a:xfrm>
                  <a:off x="179856" y="-1"/>
                  <a:ext cx="1124105" cy="574042"/>
                  <a:chOff x="0" y="0"/>
                  <a:chExt cx="1124103" cy="574040"/>
                </a:xfrm>
              </p:grpSpPr>
              <p:sp>
                <p:nvSpPr>
                  <p:cNvPr id="547" name="Shape 547"/>
                  <p:cNvSpPr/>
                  <p:nvPr/>
                </p:nvSpPr>
                <p:spPr>
                  <a:xfrm>
                    <a:off x="0" y="18194"/>
                    <a:ext cx="1124104" cy="537653"/>
                  </a:xfrm>
                  <a:prstGeom prst="roundRect">
                    <a:avLst>
                      <a:gd name="adj" fmla="val 10458"/>
                    </a:avLst>
                  </a:prstGeom>
                  <a:solidFill>
                    <a:srgbClr val="008000"/>
                  </a:solidFill>
                  <a:ln w="9525" cap="flat">
                    <a:solidFill>
                      <a:srgbClr val="000000"/>
                    </a:solidFill>
                    <a:prstDash val="solid"/>
                    <a:round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lvl="0" algn="ctr"/>
                    <a:endParaRPr/>
                  </a:p>
                </p:txBody>
              </p:sp>
              <p:sp>
                <p:nvSpPr>
                  <p:cNvPr id="548" name="Shape 548"/>
                  <p:cNvSpPr/>
                  <p:nvPr/>
                </p:nvSpPr>
                <p:spPr>
                  <a:xfrm>
                    <a:off x="260247" y="0"/>
                    <a:ext cx="603609" cy="574040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none" lIns="0" tIns="0" rIns="0" bIns="0" numCol="1" anchor="ctr">
                    <a:spAutoFit/>
                  </a:bodyPr>
                  <a:lstStyle/>
                  <a:p>
                    <a:pPr lvl="0" algn="ctr"/>
                    <a:r>
                      <a:rPr sz="1600">
                        <a:solidFill>
                          <a:srgbClr val="FFFFFF"/>
                        </a:solidFill>
                      </a:rPr>
                      <a:t>Numa</a:t>
                    </a:r>
                    <a:br>
                      <a:rPr sz="1600">
                        <a:solidFill>
                          <a:srgbClr val="FFFFFF"/>
                        </a:solidFill>
                      </a:rPr>
                    </a:br>
                    <a:r>
                      <a:rPr sz="1600">
                        <a:solidFill>
                          <a:srgbClr val="FFFFFF"/>
                        </a:solidFill>
                      </a:rPr>
                      <a:t>Cache</a:t>
                    </a:r>
                  </a:p>
                </p:txBody>
              </p:sp>
            </p:grpSp>
          </p:grpSp>
          <p:grpSp>
            <p:nvGrpSpPr>
              <p:cNvPr id="559" name="Group 559"/>
              <p:cNvGrpSpPr/>
              <p:nvPr/>
            </p:nvGrpSpPr>
            <p:grpSpPr>
              <a:xfrm>
                <a:off x="9532400" y="-1"/>
                <a:ext cx="1333937" cy="1323922"/>
                <a:chOff x="0" y="0"/>
                <a:chExt cx="1333936" cy="1323920"/>
              </a:xfrm>
            </p:grpSpPr>
            <p:sp>
              <p:nvSpPr>
                <p:cNvPr id="551" name="Shape 551"/>
                <p:cNvSpPr/>
                <p:nvPr/>
              </p:nvSpPr>
              <p:spPr>
                <a:xfrm>
                  <a:off x="0" y="1070455"/>
                  <a:ext cx="209833" cy="1"/>
                </a:xfrm>
                <a:prstGeom prst="line">
                  <a:avLst/>
                </a:prstGeom>
                <a:noFill/>
                <a:ln w="5715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 defTabSz="457200">
                    <a:defRPr sz="1200">
                      <a:latin typeface="+mj-lt"/>
                      <a:ea typeface="+mj-ea"/>
                      <a:cs typeface="+mj-cs"/>
                      <a:sym typeface="Helvetica"/>
                    </a:defRPr>
                  </a:pPr>
                  <a:endParaRPr/>
                </a:p>
              </p:txBody>
            </p:sp>
            <p:sp>
              <p:nvSpPr>
                <p:cNvPr id="552" name="Shape 552"/>
                <p:cNvSpPr/>
                <p:nvPr/>
              </p:nvSpPr>
              <p:spPr>
                <a:xfrm flipV="1">
                  <a:off x="681956" y="356147"/>
                  <a:ext cx="14989" cy="691267"/>
                </a:xfrm>
                <a:prstGeom prst="line">
                  <a:avLst/>
                </a:prstGeom>
                <a:noFill/>
                <a:ln w="5715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 defTabSz="457200">
                    <a:defRPr sz="1200">
                      <a:latin typeface="+mj-lt"/>
                      <a:ea typeface="+mj-ea"/>
                      <a:cs typeface="+mj-cs"/>
                      <a:sym typeface="Helvetica"/>
                    </a:defRPr>
                  </a:pPr>
                  <a:endParaRPr/>
                </a:p>
              </p:txBody>
            </p:sp>
            <p:grpSp>
              <p:nvGrpSpPr>
                <p:cNvPr id="555" name="Group 555"/>
                <p:cNvGrpSpPr/>
                <p:nvPr/>
              </p:nvGrpSpPr>
              <p:grpSpPr>
                <a:xfrm>
                  <a:off x="119904" y="786268"/>
                  <a:ext cx="1214033" cy="537653"/>
                  <a:chOff x="0" y="0"/>
                  <a:chExt cx="1214032" cy="537652"/>
                </a:xfrm>
              </p:grpSpPr>
              <p:sp>
                <p:nvSpPr>
                  <p:cNvPr id="553" name="Shape 553"/>
                  <p:cNvSpPr/>
                  <p:nvPr/>
                </p:nvSpPr>
                <p:spPr>
                  <a:xfrm>
                    <a:off x="0" y="0"/>
                    <a:ext cx="1214033" cy="537653"/>
                  </a:xfrm>
                  <a:prstGeom prst="roundRect">
                    <a:avLst>
                      <a:gd name="adj" fmla="val 10458"/>
                    </a:avLst>
                  </a:prstGeom>
                  <a:solidFill>
                    <a:srgbClr val="006E87"/>
                  </a:solidFill>
                  <a:ln w="9525" cap="flat">
                    <a:solidFill>
                      <a:srgbClr val="000000"/>
                    </a:solidFill>
                    <a:prstDash val="solid"/>
                    <a:round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lvl="0" algn="ctr"/>
                    <a:endParaRPr/>
                  </a:p>
                </p:txBody>
              </p:sp>
              <p:sp>
                <p:nvSpPr>
                  <p:cNvPr id="554" name="Shape 554"/>
                  <p:cNvSpPr/>
                  <p:nvPr/>
                </p:nvSpPr>
                <p:spPr>
                  <a:xfrm>
                    <a:off x="121905" y="102456"/>
                    <a:ext cx="970222" cy="332741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none" lIns="0" tIns="0" rIns="0" bIns="0" numCol="1" anchor="ctr">
                    <a:spAutoFit/>
                  </a:bodyPr>
                  <a:lstStyle>
                    <a:lvl1pPr algn="ctr">
                      <a:defRPr sz="1600">
                        <a:solidFill>
                          <a:srgbClr val="FFFFFF"/>
                        </a:solidFill>
                      </a:defRPr>
                    </a:lvl1pPr>
                  </a:lstStyle>
                  <a:p>
                    <a:pPr lvl="0">
                      <a:defRPr sz="1800">
                        <a:solidFill>
                          <a:srgbClr val="000000"/>
                        </a:solidFill>
                      </a:defRPr>
                    </a:pPr>
                    <a:r>
                      <a:rPr sz="1600">
                        <a:solidFill>
                          <a:srgbClr val="FFFFFF"/>
                        </a:solidFill>
                      </a:rPr>
                      <a:t>NumaChip</a:t>
                    </a:r>
                  </a:p>
                </p:txBody>
              </p:sp>
            </p:grpSp>
            <p:grpSp>
              <p:nvGrpSpPr>
                <p:cNvPr id="558" name="Group 558"/>
                <p:cNvGrpSpPr/>
                <p:nvPr/>
              </p:nvGrpSpPr>
              <p:grpSpPr>
                <a:xfrm>
                  <a:off x="134892" y="-1"/>
                  <a:ext cx="1124105" cy="574042"/>
                  <a:chOff x="0" y="0"/>
                  <a:chExt cx="1124103" cy="574040"/>
                </a:xfrm>
              </p:grpSpPr>
              <p:sp>
                <p:nvSpPr>
                  <p:cNvPr id="556" name="Shape 556"/>
                  <p:cNvSpPr/>
                  <p:nvPr/>
                </p:nvSpPr>
                <p:spPr>
                  <a:xfrm>
                    <a:off x="0" y="18194"/>
                    <a:ext cx="1124104" cy="537653"/>
                  </a:xfrm>
                  <a:prstGeom prst="roundRect">
                    <a:avLst>
                      <a:gd name="adj" fmla="val 10458"/>
                    </a:avLst>
                  </a:prstGeom>
                  <a:solidFill>
                    <a:srgbClr val="008000"/>
                  </a:solidFill>
                  <a:ln w="9525" cap="flat">
                    <a:solidFill>
                      <a:srgbClr val="000000"/>
                    </a:solidFill>
                    <a:prstDash val="solid"/>
                    <a:round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lvl="0" algn="ctr"/>
                    <a:endParaRPr/>
                  </a:p>
                </p:txBody>
              </p:sp>
              <p:sp>
                <p:nvSpPr>
                  <p:cNvPr id="557" name="Shape 557"/>
                  <p:cNvSpPr/>
                  <p:nvPr/>
                </p:nvSpPr>
                <p:spPr>
                  <a:xfrm>
                    <a:off x="260247" y="0"/>
                    <a:ext cx="603609" cy="574040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none" lIns="0" tIns="0" rIns="0" bIns="0" numCol="1" anchor="ctr">
                    <a:spAutoFit/>
                  </a:bodyPr>
                  <a:lstStyle/>
                  <a:p>
                    <a:pPr lvl="0" algn="ctr"/>
                    <a:r>
                      <a:rPr sz="1600">
                        <a:solidFill>
                          <a:srgbClr val="FFFFFF"/>
                        </a:solidFill>
                      </a:rPr>
                      <a:t>Numa</a:t>
                    </a:r>
                    <a:br>
                      <a:rPr sz="1600">
                        <a:solidFill>
                          <a:srgbClr val="FFFFFF"/>
                        </a:solidFill>
                      </a:rPr>
                    </a:br>
                    <a:r>
                      <a:rPr sz="1600">
                        <a:solidFill>
                          <a:srgbClr val="FFFFFF"/>
                        </a:solidFill>
                      </a:rPr>
                      <a:t>Cache</a:t>
                    </a:r>
                  </a:p>
                </p:txBody>
              </p:sp>
            </p:grpSp>
          </p:grpSp>
          <p:grpSp>
            <p:nvGrpSpPr>
              <p:cNvPr id="568" name="Group 568"/>
              <p:cNvGrpSpPr/>
              <p:nvPr/>
            </p:nvGrpSpPr>
            <p:grpSpPr>
              <a:xfrm>
                <a:off x="4016797" y="15361"/>
                <a:ext cx="1333937" cy="1308560"/>
                <a:chOff x="0" y="0"/>
                <a:chExt cx="1333936" cy="1308558"/>
              </a:xfrm>
            </p:grpSpPr>
            <p:sp>
              <p:nvSpPr>
                <p:cNvPr id="560" name="Shape 560"/>
                <p:cNvSpPr/>
                <p:nvPr/>
              </p:nvSpPr>
              <p:spPr>
                <a:xfrm>
                  <a:off x="0" y="1055094"/>
                  <a:ext cx="209833" cy="1"/>
                </a:xfrm>
                <a:prstGeom prst="line">
                  <a:avLst/>
                </a:prstGeom>
                <a:noFill/>
                <a:ln w="5715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 defTabSz="457200">
                    <a:defRPr sz="1200">
                      <a:latin typeface="+mj-lt"/>
                      <a:ea typeface="+mj-ea"/>
                      <a:cs typeface="+mj-cs"/>
                      <a:sym typeface="Helvetica"/>
                    </a:defRPr>
                  </a:pPr>
                  <a:endParaRPr/>
                </a:p>
              </p:txBody>
            </p:sp>
            <p:sp>
              <p:nvSpPr>
                <p:cNvPr id="561" name="Shape 561"/>
                <p:cNvSpPr/>
                <p:nvPr/>
              </p:nvSpPr>
              <p:spPr>
                <a:xfrm flipV="1">
                  <a:off x="696944" y="325424"/>
                  <a:ext cx="14989" cy="691267"/>
                </a:xfrm>
                <a:prstGeom prst="line">
                  <a:avLst/>
                </a:prstGeom>
                <a:noFill/>
                <a:ln w="5715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 defTabSz="457200">
                    <a:defRPr sz="1200">
                      <a:latin typeface="+mj-lt"/>
                      <a:ea typeface="+mj-ea"/>
                      <a:cs typeface="+mj-cs"/>
                      <a:sym typeface="Helvetica"/>
                    </a:defRPr>
                  </a:pPr>
                  <a:endParaRPr/>
                </a:p>
              </p:txBody>
            </p:sp>
            <p:grpSp>
              <p:nvGrpSpPr>
                <p:cNvPr id="564" name="Group 564"/>
                <p:cNvGrpSpPr/>
                <p:nvPr/>
              </p:nvGrpSpPr>
              <p:grpSpPr>
                <a:xfrm>
                  <a:off x="164868" y="-1"/>
                  <a:ext cx="1124105" cy="574042"/>
                  <a:chOff x="0" y="0"/>
                  <a:chExt cx="1124103" cy="574040"/>
                </a:xfrm>
              </p:grpSpPr>
              <p:sp>
                <p:nvSpPr>
                  <p:cNvPr id="562" name="Shape 562"/>
                  <p:cNvSpPr/>
                  <p:nvPr/>
                </p:nvSpPr>
                <p:spPr>
                  <a:xfrm>
                    <a:off x="0" y="18194"/>
                    <a:ext cx="1124104" cy="537653"/>
                  </a:xfrm>
                  <a:prstGeom prst="roundRect">
                    <a:avLst>
                      <a:gd name="adj" fmla="val 10458"/>
                    </a:avLst>
                  </a:prstGeom>
                  <a:solidFill>
                    <a:srgbClr val="008000"/>
                  </a:solidFill>
                  <a:ln w="9525" cap="flat">
                    <a:solidFill>
                      <a:srgbClr val="000000"/>
                    </a:solidFill>
                    <a:prstDash val="solid"/>
                    <a:round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lvl="0" algn="ctr"/>
                    <a:endParaRPr/>
                  </a:p>
                </p:txBody>
              </p:sp>
              <p:sp>
                <p:nvSpPr>
                  <p:cNvPr id="563" name="Shape 563"/>
                  <p:cNvSpPr/>
                  <p:nvPr/>
                </p:nvSpPr>
                <p:spPr>
                  <a:xfrm>
                    <a:off x="260247" y="0"/>
                    <a:ext cx="603609" cy="574040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none" lIns="0" tIns="0" rIns="0" bIns="0" numCol="1" anchor="ctr">
                    <a:spAutoFit/>
                  </a:bodyPr>
                  <a:lstStyle/>
                  <a:p>
                    <a:pPr lvl="0" algn="ctr"/>
                    <a:r>
                      <a:rPr sz="1600">
                        <a:solidFill>
                          <a:srgbClr val="FFFFFF"/>
                        </a:solidFill>
                      </a:rPr>
                      <a:t>Numa</a:t>
                    </a:r>
                    <a:br>
                      <a:rPr sz="1600">
                        <a:solidFill>
                          <a:srgbClr val="FFFFFF"/>
                        </a:solidFill>
                      </a:rPr>
                    </a:br>
                    <a:r>
                      <a:rPr sz="1600">
                        <a:solidFill>
                          <a:srgbClr val="FFFFFF"/>
                        </a:solidFill>
                      </a:rPr>
                      <a:t>Cache</a:t>
                    </a:r>
                  </a:p>
                </p:txBody>
              </p:sp>
            </p:grpSp>
            <p:grpSp>
              <p:nvGrpSpPr>
                <p:cNvPr id="567" name="Group 567"/>
                <p:cNvGrpSpPr/>
                <p:nvPr/>
              </p:nvGrpSpPr>
              <p:grpSpPr>
                <a:xfrm>
                  <a:off x="119904" y="770906"/>
                  <a:ext cx="1214033" cy="537653"/>
                  <a:chOff x="0" y="0"/>
                  <a:chExt cx="1214032" cy="537652"/>
                </a:xfrm>
              </p:grpSpPr>
              <p:sp>
                <p:nvSpPr>
                  <p:cNvPr id="565" name="Shape 565"/>
                  <p:cNvSpPr/>
                  <p:nvPr/>
                </p:nvSpPr>
                <p:spPr>
                  <a:xfrm>
                    <a:off x="0" y="0"/>
                    <a:ext cx="1214033" cy="537653"/>
                  </a:xfrm>
                  <a:prstGeom prst="roundRect">
                    <a:avLst>
                      <a:gd name="adj" fmla="val 10458"/>
                    </a:avLst>
                  </a:prstGeom>
                  <a:solidFill>
                    <a:srgbClr val="006E87"/>
                  </a:solidFill>
                  <a:ln w="9525" cap="flat">
                    <a:solidFill>
                      <a:srgbClr val="000000"/>
                    </a:solidFill>
                    <a:prstDash val="solid"/>
                    <a:round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lvl="0" algn="ctr"/>
                    <a:endParaRPr/>
                  </a:p>
                </p:txBody>
              </p:sp>
              <p:sp>
                <p:nvSpPr>
                  <p:cNvPr id="566" name="Shape 566"/>
                  <p:cNvSpPr/>
                  <p:nvPr/>
                </p:nvSpPr>
                <p:spPr>
                  <a:xfrm>
                    <a:off x="121905" y="102456"/>
                    <a:ext cx="970222" cy="332741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none" lIns="0" tIns="0" rIns="0" bIns="0" numCol="1" anchor="ctr">
                    <a:spAutoFit/>
                  </a:bodyPr>
                  <a:lstStyle>
                    <a:lvl1pPr algn="ctr">
                      <a:defRPr sz="1600">
                        <a:solidFill>
                          <a:srgbClr val="FFFFFF"/>
                        </a:solidFill>
                      </a:defRPr>
                    </a:lvl1pPr>
                  </a:lstStyle>
                  <a:p>
                    <a:pPr lvl="0">
                      <a:defRPr sz="1800">
                        <a:solidFill>
                          <a:srgbClr val="000000"/>
                        </a:solidFill>
                      </a:defRPr>
                    </a:pPr>
                    <a:r>
                      <a:rPr sz="1600">
                        <a:solidFill>
                          <a:srgbClr val="FFFFFF"/>
                        </a:solidFill>
                      </a:rPr>
                      <a:t>NumaChip</a:t>
                    </a:r>
                  </a:p>
                </p:txBody>
              </p:sp>
            </p:grpSp>
          </p:grpSp>
          <p:grpSp>
            <p:nvGrpSpPr>
              <p:cNvPr id="577" name="Group 577"/>
              <p:cNvGrpSpPr/>
              <p:nvPr/>
            </p:nvGrpSpPr>
            <p:grpSpPr>
              <a:xfrm>
                <a:off x="6774598" y="15361"/>
                <a:ext cx="1333938" cy="1308560"/>
                <a:chOff x="0" y="0"/>
                <a:chExt cx="1333936" cy="1308558"/>
              </a:xfrm>
            </p:grpSpPr>
            <p:sp>
              <p:nvSpPr>
                <p:cNvPr id="569" name="Shape 569"/>
                <p:cNvSpPr/>
                <p:nvPr/>
              </p:nvSpPr>
              <p:spPr>
                <a:xfrm>
                  <a:off x="0" y="1055094"/>
                  <a:ext cx="209833" cy="1"/>
                </a:xfrm>
                <a:prstGeom prst="line">
                  <a:avLst/>
                </a:prstGeom>
                <a:noFill/>
                <a:ln w="5715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 defTabSz="457200">
                    <a:defRPr sz="1200">
                      <a:latin typeface="+mj-lt"/>
                      <a:ea typeface="+mj-ea"/>
                      <a:cs typeface="+mj-cs"/>
                      <a:sym typeface="Helvetica"/>
                    </a:defRPr>
                  </a:pPr>
                  <a:endParaRPr/>
                </a:p>
              </p:txBody>
            </p:sp>
            <p:sp>
              <p:nvSpPr>
                <p:cNvPr id="570" name="Shape 570"/>
                <p:cNvSpPr/>
                <p:nvPr/>
              </p:nvSpPr>
              <p:spPr>
                <a:xfrm flipV="1">
                  <a:off x="651980" y="310063"/>
                  <a:ext cx="14989" cy="691267"/>
                </a:xfrm>
                <a:prstGeom prst="line">
                  <a:avLst/>
                </a:prstGeom>
                <a:noFill/>
                <a:ln w="5715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 defTabSz="457200">
                    <a:defRPr sz="1200">
                      <a:latin typeface="+mj-lt"/>
                      <a:ea typeface="+mj-ea"/>
                      <a:cs typeface="+mj-cs"/>
                      <a:sym typeface="Helvetica"/>
                    </a:defRPr>
                  </a:pPr>
                  <a:endParaRPr/>
                </a:p>
              </p:txBody>
            </p:sp>
            <p:grpSp>
              <p:nvGrpSpPr>
                <p:cNvPr id="573" name="Group 573"/>
                <p:cNvGrpSpPr/>
                <p:nvPr/>
              </p:nvGrpSpPr>
              <p:grpSpPr>
                <a:xfrm>
                  <a:off x="149880" y="-1"/>
                  <a:ext cx="1124105" cy="574042"/>
                  <a:chOff x="0" y="0"/>
                  <a:chExt cx="1124103" cy="574040"/>
                </a:xfrm>
              </p:grpSpPr>
              <p:sp>
                <p:nvSpPr>
                  <p:cNvPr id="571" name="Shape 571"/>
                  <p:cNvSpPr/>
                  <p:nvPr/>
                </p:nvSpPr>
                <p:spPr>
                  <a:xfrm>
                    <a:off x="0" y="18194"/>
                    <a:ext cx="1124104" cy="537653"/>
                  </a:xfrm>
                  <a:prstGeom prst="roundRect">
                    <a:avLst>
                      <a:gd name="adj" fmla="val 10458"/>
                    </a:avLst>
                  </a:prstGeom>
                  <a:solidFill>
                    <a:srgbClr val="008000"/>
                  </a:solidFill>
                  <a:ln w="9525" cap="flat">
                    <a:solidFill>
                      <a:srgbClr val="000000"/>
                    </a:solidFill>
                    <a:prstDash val="solid"/>
                    <a:round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lvl="0" algn="ctr"/>
                    <a:endParaRPr/>
                  </a:p>
                </p:txBody>
              </p:sp>
              <p:sp>
                <p:nvSpPr>
                  <p:cNvPr id="572" name="Shape 572"/>
                  <p:cNvSpPr/>
                  <p:nvPr/>
                </p:nvSpPr>
                <p:spPr>
                  <a:xfrm>
                    <a:off x="260247" y="0"/>
                    <a:ext cx="603609" cy="574040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none" lIns="0" tIns="0" rIns="0" bIns="0" numCol="1" anchor="ctr">
                    <a:spAutoFit/>
                  </a:bodyPr>
                  <a:lstStyle/>
                  <a:p>
                    <a:pPr lvl="0" algn="ctr"/>
                    <a:r>
                      <a:rPr sz="1600">
                        <a:solidFill>
                          <a:srgbClr val="FFFFFF"/>
                        </a:solidFill>
                      </a:rPr>
                      <a:t>Numa</a:t>
                    </a:r>
                    <a:br>
                      <a:rPr sz="1600">
                        <a:solidFill>
                          <a:srgbClr val="FFFFFF"/>
                        </a:solidFill>
                      </a:rPr>
                    </a:br>
                    <a:r>
                      <a:rPr sz="1600">
                        <a:solidFill>
                          <a:srgbClr val="FFFFFF"/>
                        </a:solidFill>
                      </a:rPr>
                      <a:t>Cache</a:t>
                    </a:r>
                  </a:p>
                </p:txBody>
              </p:sp>
            </p:grpSp>
            <p:grpSp>
              <p:nvGrpSpPr>
                <p:cNvPr id="576" name="Group 576"/>
                <p:cNvGrpSpPr/>
                <p:nvPr/>
              </p:nvGrpSpPr>
              <p:grpSpPr>
                <a:xfrm>
                  <a:off x="119904" y="770906"/>
                  <a:ext cx="1214033" cy="537653"/>
                  <a:chOff x="0" y="0"/>
                  <a:chExt cx="1214032" cy="537652"/>
                </a:xfrm>
              </p:grpSpPr>
              <p:sp>
                <p:nvSpPr>
                  <p:cNvPr id="574" name="Shape 574"/>
                  <p:cNvSpPr/>
                  <p:nvPr/>
                </p:nvSpPr>
                <p:spPr>
                  <a:xfrm>
                    <a:off x="0" y="0"/>
                    <a:ext cx="1214033" cy="537653"/>
                  </a:xfrm>
                  <a:prstGeom prst="roundRect">
                    <a:avLst>
                      <a:gd name="adj" fmla="val 10458"/>
                    </a:avLst>
                  </a:prstGeom>
                  <a:solidFill>
                    <a:srgbClr val="006E87"/>
                  </a:solidFill>
                  <a:ln w="9525" cap="flat">
                    <a:solidFill>
                      <a:srgbClr val="000000"/>
                    </a:solidFill>
                    <a:prstDash val="solid"/>
                    <a:round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lvl="0" algn="ctr"/>
                    <a:endParaRPr/>
                  </a:p>
                </p:txBody>
              </p:sp>
              <p:sp>
                <p:nvSpPr>
                  <p:cNvPr id="575" name="Shape 575"/>
                  <p:cNvSpPr/>
                  <p:nvPr/>
                </p:nvSpPr>
                <p:spPr>
                  <a:xfrm>
                    <a:off x="121905" y="102456"/>
                    <a:ext cx="970222" cy="332741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none" lIns="0" tIns="0" rIns="0" bIns="0" numCol="1" anchor="ctr">
                    <a:spAutoFit/>
                  </a:bodyPr>
                  <a:lstStyle>
                    <a:lvl1pPr algn="ctr">
                      <a:defRPr sz="1600">
                        <a:solidFill>
                          <a:srgbClr val="FFFFFF"/>
                        </a:solidFill>
                      </a:defRPr>
                    </a:lvl1pPr>
                  </a:lstStyle>
                  <a:p>
                    <a:pPr lvl="0">
                      <a:defRPr sz="1800">
                        <a:solidFill>
                          <a:srgbClr val="000000"/>
                        </a:solidFill>
                      </a:defRPr>
                    </a:pPr>
                    <a:r>
                      <a:rPr sz="1600">
                        <a:solidFill>
                          <a:srgbClr val="FFFFFF"/>
                        </a:solidFill>
                      </a:rPr>
                      <a:t>NumaChip</a:t>
                    </a:r>
                  </a:p>
                </p:txBody>
              </p:sp>
            </p:grpSp>
          </p:grpSp>
        </p:grpSp>
      </p:grpSp>
      <p:sp>
        <p:nvSpPr>
          <p:cNvPr id="580" name="Shape 58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888888"/>
                </a:solidFill>
              </a:rPr>
              <a:t>11</a:t>
            </a:fld>
            <a:endParaRPr sz="1200">
              <a:solidFill>
                <a:srgbClr val="888888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Shape 58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40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FFFFFF"/>
                </a:solidFill>
              </a:rPr>
              <a:t>NumaConnect™ Node Configuration</a:t>
            </a:r>
          </a:p>
        </p:txBody>
      </p:sp>
      <p:grpSp>
        <p:nvGrpSpPr>
          <p:cNvPr id="690" name="Group 690"/>
          <p:cNvGrpSpPr/>
          <p:nvPr/>
        </p:nvGrpSpPr>
        <p:grpSpPr>
          <a:xfrm>
            <a:off x="1467339" y="1293812"/>
            <a:ext cx="6807202" cy="4863784"/>
            <a:chOff x="0" y="0"/>
            <a:chExt cx="6807200" cy="4863782"/>
          </a:xfrm>
        </p:grpSpPr>
        <p:grpSp>
          <p:nvGrpSpPr>
            <p:cNvPr id="588" name="Group 588"/>
            <p:cNvGrpSpPr/>
            <p:nvPr/>
          </p:nvGrpSpPr>
          <p:grpSpPr>
            <a:xfrm>
              <a:off x="1654907" y="2974974"/>
              <a:ext cx="1856155" cy="950914"/>
              <a:chOff x="0" y="0"/>
              <a:chExt cx="1856153" cy="950912"/>
            </a:xfrm>
          </p:grpSpPr>
          <p:sp>
            <p:nvSpPr>
              <p:cNvPr id="583" name="Shape 583"/>
              <p:cNvSpPr/>
              <p:nvPr/>
            </p:nvSpPr>
            <p:spPr>
              <a:xfrm>
                <a:off x="0" y="-1"/>
                <a:ext cx="1856154" cy="9509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929"/>
                    </a:moveTo>
                    <a:lnTo>
                      <a:pt x="988" y="0"/>
                    </a:lnTo>
                    <a:lnTo>
                      <a:pt x="21600" y="0"/>
                    </a:lnTo>
                    <a:lnTo>
                      <a:pt x="21600" y="19671"/>
                    </a:lnTo>
                    <a:lnTo>
                      <a:pt x="20612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ACC1C1"/>
                  </a:gs>
                  <a:gs pos="100000">
                    <a:srgbClr val="336666"/>
                  </a:gs>
                </a:gsLst>
                <a:path path="circle">
                  <a:fillToRect l="37721" t="-19636" r="62278" b="119636"/>
                </a:path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algn="ctr">
                  <a:defRPr sz="1600">
                    <a:solidFill>
                      <a:srgbClr val="FFFFFF"/>
                    </a:solidFill>
                    <a:latin typeface="Verdana"/>
                    <a:ea typeface="Verdana"/>
                    <a:cs typeface="Verdana"/>
                    <a:sym typeface="Verdana"/>
                  </a:defRPr>
                </a:pPr>
                <a:endParaRPr/>
              </a:p>
            </p:txBody>
          </p:sp>
          <p:sp>
            <p:nvSpPr>
              <p:cNvPr id="584" name="Shape 584"/>
              <p:cNvSpPr/>
              <p:nvPr/>
            </p:nvSpPr>
            <p:spPr>
              <a:xfrm>
                <a:off x="1771227" y="-1"/>
                <a:ext cx="84927" cy="9509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929"/>
                    </a:moveTo>
                    <a:lnTo>
                      <a:pt x="21600" y="0"/>
                    </a:lnTo>
                    <a:lnTo>
                      <a:pt x="21600" y="19671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algn="ctr">
                  <a:defRPr sz="1600">
                    <a:solidFill>
                      <a:srgbClr val="FFFFFF"/>
                    </a:solidFill>
                    <a:latin typeface="Verdana"/>
                    <a:ea typeface="Verdana"/>
                    <a:cs typeface="Verdana"/>
                    <a:sym typeface="Verdana"/>
                  </a:defRPr>
                </a:pPr>
                <a:endParaRPr/>
              </a:p>
            </p:txBody>
          </p:sp>
          <p:sp>
            <p:nvSpPr>
              <p:cNvPr id="585" name="Shape 585"/>
              <p:cNvSpPr/>
              <p:nvPr/>
            </p:nvSpPr>
            <p:spPr>
              <a:xfrm>
                <a:off x="0" y="-1"/>
                <a:ext cx="1856154" cy="849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lnTo>
                      <a:pt x="988" y="0"/>
                    </a:lnTo>
                    <a:lnTo>
                      <a:pt x="21600" y="0"/>
                    </a:lnTo>
                    <a:lnTo>
                      <a:pt x="20612" y="21600"/>
                    </a:lnTo>
                    <a:close/>
                  </a:path>
                </a:pathLst>
              </a:custGeom>
              <a:solidFill>
                <a:srgbClr val="FFFFFF">
                  <a:alpha val="2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algn="ctr">
                  <a:defRPr sz="1600">
                    <a:solidFill>
                      <a:srgbClr val="FFFFFF"/>
                    </a:solidFill>
                    <a:latin typeface="Verdana"/>
                    <a:ea typeface="Verdana"/>
                    <a:cs typeface="Verdana"/>
                    <a:sym typeface="Verdana"/>
                  </a:defRPr>
                </a:pPr>
                <a:endParaRPr/>
              </a:p>
            </p:txBody>
          </p:sp>
          <p:sp>
            <p:nvSpPr>
              <p:cNvPr id="586" name="Shape 586"/>
              <p:cNvSpPr/>
              <p:nvPr/>
            </p:nvSpPr>
            <p:spPr>
              <a:xfrm>
                <a:off x="0" y="-1"/>
                <a:ext cx="1856154" cy="9509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929"/>
                    </a:moveTo>
                    <a:lnTo>
                      <a:pt x="988" y="0"/>
                    </a:lnTo>
                    <a:lnTo>
                      <a:pt x="21600" y="0"/>
                    </a:lnTo>
                    <a:lnTo>
                      <a:pt x="21600" y="19671"/>
                    </a:lnTo>
                    <a:lnTo>
                      <a:pt x="20612" y="21600"/>
                    </a:lnTo>
                    <a:lnTo>
                      <a:pt x="0" y="21600"/>
                    </a:lnTo>
                    <a:close/>
                    <a:moveTo>
                      <a:pt x="0" y="1929"/>
                    </a:moveTo>
                    <a:lnTo>
                      <a:pt x="20612" y="1929"/>
                    </a:lnTo>
                    <a:lnTo>
                      <a:pt x="21600" y="0"/>
                    </a:lnTo>
                    <a:moveTo>
                      <a:pt x="20612" y="1929"/>
                    </a:moveTo>
                    <a:lnTo>
                      <a:pt x="20612" y="21600"/>
                    </a:lnTo>
                  </a:path>
                </a:pathLst>
              </a:custGeom>
              <a:noFill/>
              <a:ln w="9525" cap="flat">
                <a:solidFill>
                  <a:srgbClr val="000000"/>
                </a:solidFill>
                <a:prstDash val="solid"/>
                <a:miter lim="8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algn="ctr">
                  <a:defRPr sz="1600">
                    <a:solidFill>
                      <a:srgbClr val="FFFFFF"/>
                    </a:solidFill>
                    <a:latin typeface="Verdana"/>
                    <a:ea typeface="Verdana"/>
                    <a:cs typeface="Verdana"/>
                    <a:sym typeface="Verdana"/>
                  </a:defRPr>
                </a:pPr>
                <a:endParaRPr/>
              </a:p>
            </p:txBody>
          </p:sp>
          <p:sp>
            <p:nvSpPr>
              <p:cNvPr id="587" name="Shape 587"/>
              <p:cNvSpPr/>
              <p:nvPr/>
            </p:nvSpPr>
            <p:spPr>
              <a:xfrm>
                <a:off x="306990" y="84925"/>
                <a:ext cx="1157248" cy="47752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45719" tIns="45719" rIns="45719" bIns="45719" numCol="1" anchor="t">
                <a:spAutoFit/>
              </a:bodyPr>
              <a:lstStyle/>
              <a:p>
                <a:pPr lvl="0" algn="ctr">
                  <a:lnSpc>
                    <a:spcPct val="60000"/>
                  </a:lnSpc>
                </a:pPr>
                <a:endParaRPr sz="1600">
                  <a:solidFill>
                    <a:srgbClr val="FFFFFF"/>
                  </a:solidFill>
                  <a:effectLst>
                    <a:outerShdw blurRad="50800" dist="38100" dir="2700000" rotWithShape="0">
                      <a:srgbClr val="000000">
                        <a:alpha val="43000"/>
                      </a:srgbClr>
                    </a:outerShdw>
                  </a:effectLst>
                  <a:latin typeface="Verdana"/>
                  <a:ea typeface="Verdana"/>
                  <a:cs typeface="Verdana"/>
                  <a:sym typeface="Verdana"/>
                </a:endParaRPr>
              </a:p>
              <a:p>
                <a:pPr lvl="0" algn="ctr"/>
                <a:r>
                  <a:rPr sz="1600">
                    <a:solidFill>
                      <a:srgbClr val="FFFFFF"/>
                    </a:solidFill>
                    <a:latin typeface="Verdana"/>
                    <a:ea typeface="Verdana"/>
                    <a:cs typeface="Verdana"/>
                    <a:sym typeface="Verdana"/>
                  </a:rPr>
                  <a:t>NumaChip</a:t>
                </a:r>
              </a:p>
            </p:txBody>
          </p:sp>
        </p:grpSp>
        <p:sp>
          <p:nvSpPr>
            <p:cNvPr id="589" name="Shape 589"/>
            <p:cNvSpPr/>
            <p:nvPr/>
          </p:nvSpPr>
          <p:spPr>
            <a:xfrm rot="16200000">
              <a:off x="2341318" y="2640989"/>
              <a:ext cx="479426" cy="277447"/>
            </a:xfrm>
            <a:prstGeom prst="rect">
              <a:avLst/>
            </a:prstGeom>
            <a:gradFill flip="none" rotWithShape="1">
              <a:gsLst>
                <a:gs pos="0">
                  <a:srgbClr val="765E2F"/>
                </a:gs>
                <a:gs pos="50000">
                  <a:srgbClr val="FFCC66"/>
                </a:gs>
                <a:gs pos="100000">
                  <a:srgbClr val="765E2F"/>
                </a:gs>
              </a:gsLst>
              <a:lin ang="0" scaled="0"/>
            </a:gradFill>
            <a:ln w="12700" cap="flat">
              <a:noFill/>
              <a:miter lim="400000"/>
            </a:ln>
            <a:effectLst>
              <a:outerShdw blurRad="63500" dist="38099" dir="2700000" rotWithShape="0">
                <a:srgbClr val="E7E6E6">
                  <a:alpha val="74998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590" name="Shape 590"/>
            <p:cNvSpPr/>
            <p:nvPr/>
          </p:nvSpPr>
          <p:spPr>
            <a:xfrm rot="10800000">
              <a:off x="3468075" y="3336926"/>
              <a:ext cx="226647" cy="211137"/>
            </a:xfrm>
            <a:prstGeom prst="rect">
              <a:avLst/>
            </a:prstGeom>
            <a:gradFill flip="none" rotWithShape="1">
              <a:gsLst>
                <a:gs pos="0">
                  <a:srgbClr val="008000"/>
                </a:gs>
                <a:gs pos="50000">
                  <a:srgbClr val="C6E3C6"/>
                </a:gs>
                <a:gs pos="100000">
                  <a:srgbClr val="008000"/>
                </a:gs>
              </a:gsLst>
              <a:lin ang="5400000" scaled="0"/>
            </a:gradFill>
            <a:ln w="12700" cap="flat">
              <a:noFill/>
              <a:miter lim="400000"/>
            </a:ln>
            <a:effectLst>
              <a:outerShdw blurRad="63500" dist="50800" dir="2700000" rotWithShape="0">
                <a:srgbClr val="44546A">
                  <a:alpha val="74998"/>
                </a:srgbClr>
              </a:outerShdw>
            </a:effectLst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grpSp>
          <p:nvGrpSpPr>
            <p:cNvPr id="596" name="Group 596"/>
            <p:cNvGrpSpPr/>
            <p:nvPr/>
          </p:nvGrpSpPr>
          <p:grpSpPr>
            <a:xfrm>
              <a:off x="3772876" y="3106737"/>
              <a:ext cx="1152770" cy="577851"/>
              <a:chOff x="0" y="0"/>
              <a:chExt cx="1152768" cy="577850"/>
            </a:xfrm>
          </p:grpSpPr>
          <p:sp>
            <p:nvSpPr>
              <p:cNvPr id="591" name="Shape 591"/>
              <p:cNvSpPr/>
              <p:nvPr/>
            </p:nvSpPr>
            <p:spPr>
              <a:xfrm>
                <a:off x="0" y="0"/>
                <a:ext cx="1152769" cy="5778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929"/>
                    </a:moveTo>
                    <a:lnTo>
                      <a:pt x="967" y="0"/>
                    </a:lnTo>
                    <a:lnTo>
                      <a:pt x="21600" y="0"/>
                    </a:lnTo>
                    <a:lnTo>
                      <a:pt x="21600" y="19671"/>
                    </a:lnTo>
                    <a:lnTo>
                      <a:pt x="20633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C6E3C6"/>
                  </a:gs>
                  <a:gs pos="100000">
                    <a:srgbClr val="008000"/>
                  </a:gs>
                </a:gsLst>
                <a:path path="circle">
                  <a:fillToRect l="37721" t="-19636" r="62278" b="119636"/>
                </a:path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algn="ctr">
                  <a:lnSpc>
                    <a:spcPct val="120000"/>
                  </a:lnSpc>
                </a:pPr>
                <a:endParaRPr/>
              </a:p>
            </p:txBody>
          </p:sp>
          <p:sp>
            <p:nvSpPr>
              <p:cNvPr id="592" name="Shape 592"/>
              <p:cNvSpPr/>
              <p:nvPr/>
            </p:nvSpPr>
            <p:spPr>
              <a:xfrm>
                <a:off x="1101160" y="0"/>
                <a:ext cx="51609" cy="5778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929"/>
                    </a:moveTo>
                    <a:lnTo>
                      <a:pt x="21600" y="0"/>
                    </a:lnTo>
                    <a:lnTo>
                      <a:pt x="21600" y="19671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algn="ctr">
                  <a:lnSpc>
                    <a:spcPct val="120000"/>
                  </a:lnSpc>
                </a:pPr>
                <a:endParaRPr/>
              </a:p>
            </p:txBody>
          </p:sp>
          <p:sp>
            <p:nvSpPr>
              <p:cNvPr id="593" name="Shape 593"/>
              <p:cNvSpPr/>
              <p:nvPr/>
            </p:nvSpPr>
            <p:spPr>
              <a:xfrm>
                <a:off x="0" y="-1"/>
                <a:ext cx="1152769" cy="5160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lnTo>
                      <a:pt x="967" y="0"/>
                    </a:lnTo>
                    <a:lnTo>
                      <a:pt x="21600" y="0"/>
                    </a:lnTo>
                    <a:lnTo>
                      <a:pt x="20633" y="21600"/>
                    </a:lnTo>
                    <a:close/>
                  </a:path>
                </a:pathLst>
              </a:custGeom>
              <a:solidFill>
                <a:srgbClr val="FFFFFF">
                  <a:alpha val="2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algn="ctr">
                  <a:lnSpc>
                    <a:spcPct val="120000"/>
                  </a:lnSpc>
                </a:pPr>
                <a:endParaRPr/>
              </a:p>
            </p:txBody>
          </p:sp>
          <p:sp>
            <p:nvSpPr>
              <p:cNvPr id="594" name="Shape 594"/>
              <p:cNvSpPr/>
              <p:nvPr/>
            </p:nvSpPr>
            <p:spPr>
              <a:xfrm>
                <a:off x="0" y="0"/>
                <a:ext cx="1152769" cy="5778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929"/>
                    </a:moveTo>
                    <a:lnTo>
                      <a:pt x="967" y="0"/>
                    </a:lnTo>
                    <a:lnTo>
                      <a:pt x="21600" y="0"/>
                    </a:lnTo>
                    <a:lnTo>
                      <a:pt x="21600" y="19671"/>
                    </a:lnTo>
                    <a:lnTo>
                      <a:pt x="20633" y="21600"/>
                    </a:lnTo>
                    <a:lnTo>
                      <a:pt x="0" y="21600"/>
                    </a:lnTo>
                    <a:close/>
                    <a:moveTo>
                      <a:pt x="0" y="1929"/>
                    </a:moveTo>
                    <a:lnTo>
                      <a:pt x="20633" y="1929"/>
                    </a:lnTo>
                    <a:lnTo>
                      <a:pt x="21600" y="0"/>
                    </a:lnTo>
                    <a:moveTo>
                      <a:pt x="20633" y="1929"/>
                    </a:moveTo>
                    <a:lnTo>
                      <a:pt x="20633" y="21600"/>
                    </a:lnTo>
                  </a:path>
                </a:pathLst>
              </a:custGeom>
              <a:noFill/>
              <a:ln w="9525" cap="flat">
                <a:solidFill>
                  <a:srgbClr val="000000"/>
                </a:solidFill>
                <a:prstDash val="solid"/>
                <a:miter lim="8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algn="ctr">
                  <a:lnSpc>
                    <a:spcPct val="120000"/>
                  </a:lnSpc>
                </a:pPr>
                <a:endParaRPr/>
              </a:p>
            </p:txBody>
          </p:sp>
          <p:sp>
            <p:nvSpPr>
              <p:cNvPr id="595" name="Shape 595"/>
              <p:cNvSpPr/>
              <p:nvPr/>
            </p:nvSpPr>
            <p:spPr>
              <a:xfrm>
                <a:off x="88389" y="51607"/>
                <a:ext cx="924383" cy="3327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45719" tIns="45719" rIns="45719" bIns="45719" numCol="1" anchor="t">
                <a:spAutoFit/>
              </a:bodyPr>
              <a:lstStyle>
                <a:lvl1pPr algn="ctr">
                  <a:lnSpc>
                    <a:spcPct val="120000"/>
                  </a:lnSpc>
                  <a:defRPr sz="1600">
                    <a:solidFill>
                      <a:srgbClr val="FFFFFF"/>
                    </a:solidFill>
                    <a:effectLst>
                      <a:outerShdw blurRad="38100" dist="38100" dir="2700000" rotWithShape="0">
                        <a:srgbClr val="000000"/>
                      </a:outerShdw>
                    </a:effectLst>
                    <a:latin typeface="Verdana"/>
                    <a:ea typeface="Verdana"/>
                    <a:cs typeface="Verdana"/>
                    <a:sym typeface="Verdana"/>
                  </a:defRPr>
                </a:lvl1pPr>
              </a:lstStyle>
              <a:p>
                <a:pPr lvl="0">
                  <a:defRPr sz="1800">
                    <a:solidFill>
                      <a:srgbClr val="000000"/>
                    </a:solidFill>
                    <a:effectLst/>
                  </a:defRPr>
                </a:pPr>
                <a:r>
                  <a:rPr sz="1600">
                    <a:solidFill>
                      <a:srgbClr val="FFFFFF"/>
                    </a:solidFill>
                    <a:effectLst>
                      <a:outerShdw blurRad="38100" dist="38100" dir="2700000" rotWithShape="0">
                        <a:srgbClr val="000000"/>
                      </a:outerShdw>
                    </a:effectLst>
                  </a:rPr>
                  <a:t>Memory</a:t>
                </a:r>
              </a:p>
            </p:txBody>
          </p:sp>
        </p:grpSp>
        <p:grpSp>
          <p:nvGrpSpPr>
            <p:cNvPr id="602" name="Group 602"/>
            <p:cNvGrpSpPr/>
            <p:nvPr/>
          </p:nvGrpSpPr>
          <p:grpSpPr>
            <a:xfrm>
              <a:off x="3675184" y="3214687"/>
              <a:ext cx="1152770" cy="577851"/>
              <a:chOff x="0" y="0"/>
              <a:chExt cx="1152768" cy="577850"/>
            </a:xfrm>
          </p:grpSpPr>
          <p:sp>
            <p:nvSpPr>
              <p:cNvPr id="597" name="Shape 597"/>
              <p:cNvSpPr/>
              <p:nvPr/>
            </p:nvSpPr>
            <p:spPr>
              <a:xfrm>
                <a:off x="0" y="0"/>
                <a:ext cx="1152769" cy="5778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929"/>
                    </a:moveTo>
                    <a:lnTo>
                      <a:pt x="967" y="0"/>
                    </a:lnTo>
                    <a:lnTo>
                      <a:pt x="21600" y="0"/>
                    </a:lnTo>
                    <a:lnTo>
                      <a:pt x="21600" y="19671"/>
                    </a:lnTo>
                    <a:lnTo>
                      <a:pt x="20633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C6E3C6"/>
                  </a:gs>
                  <a:gs pos="100000">
                    <a:srgbClr val="008000"/>
                  </a:gs>
                </a:gsLst>
                <a:path path="circle">
                  <a:fillToRect l="37721" t="-19636" r="62278" b="119636"/>
                </a:path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algn="ctr">
                  <a:lnSpc>
                    <a:spcPct val="120000"/>
                  </a:lnSpc>
                  <a:defRPr>
                    <a:solidFill>
                      <a:srgbClr val="FFFFFF"/>
                    </a:solidFill>
                    <a:latin typeface="Verdana"/>
                    <a:ea typeface="Verdana"/>
                    <a:cs typeface="Verdana"/>
                    <a:sym typeface="Verdana"/>
                  </a:defRPr>
                </a:pPr>
                <a:endParaRPr/>
              </a:p>
            </p:txBody>
          </p:sp>
          <p:sp>
            <p:nvSpPr>
              <p:cNvPr id="598" name="Shape 598"/>
              <p:cNvSpPr/>
              <p:nvPr/>
            </p:nvSpPr>
            <p:spPr>
              <a:xfrm>
                <a:off x="1101160" y="0"/>
                <a:ext cx="51609" cy="5778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929"/>
                    </a:moveTo>
                    <a:lnTo>
                      <a:pt x="21600" y="0"/>
                    </a:lnTo>
                    <a:lnTo>
                      <a:pt x="21600" y="19671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algn="ctr">
                  <a:lnSpc>
                    <a:spcPct val="120000"/>
                  </a:lnSpc>
                  <a:defRPr>
                    <a:solidFill>
                      <a:srgbClr val="FFFFFF"/>
                    </a:solidFill>
                    <a:latin typeface="Verdana"/>
                    <a:ea typeface="Verdana"/>
                    <a:cs typeface="Verdana"/>
                    <a:sym typeface="Verdana"/>
                  </a:defRPr>
                </a:pPr>
                <a:endParaRPr/>
              </a:p>
            </p:txBody>
          </p:sp>
          <p:sp>
            <p:nvSpPr>
              <p:cNvPr id="599" name="Shape 599"/>
              <p:cNvSpPr/>
              <p:nvPr/>
            </p:nvSpPr>
            <p:spPr>
              <a:xfrm>
                <a:off x="0" y="-1"/>
                <a:ext cx="1152769" cy="5160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lnTo>
                      <a:pt x="967" y="0"/>
                    </a:lnTo>
                    <a:lnTo>
                      <a:pt x="21600" y="0"/>
                    </a:lnTo>
                    <a:lnTo>
                      <a:pt x="20633" y="21600"/>
                    </a:lnTo>
                    <a:close/>
                  </a:path>
                </a:pathLst>
              </a:custGeom>
              <a:solidFill>
                <a:srgbClr val="FFFFFF">
                  <a:alpha val="2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algn="ctr">
                  <a:lnSpc>
                    <a:spcPct val="120000"/>
                  </a:lnSpc>
                  <a:defRPr>
                    <a:solidFill>
                      <a:srgbClr val="FFFFFF"/>
                    </a:solidFill>
                    <a:latin typeface="Verdana"/>
                    <a:ea typeface="Verdana"/>
                    <a:cs typeface="Verdana"/>
                    <a:sym typeface="Verdana"/>
                  </a:defRPr>
                </a:pPr>
                <a:endParaRPr/>
              </a:p>
            </p:txBody>
          </p:sp>
          <p:sp>
            <p:nvSpPr>
              <p:cNvPr id="600" name="Shape 600"/>
              <p:cNvSpPr/>
              <p:nvPr/>
            </p:nvSpPr>
            <p:spPr>
              <a:xfrm>
                <a:off x="0" y="0"/>
                <a:ext cx="1152769" cy="5778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929"/>
                    </a:moveTo>
                    <a:lnTo>
                      <a:pt x="967" y="0"/>
                    </a:lnTo>
                    <a:lnTo>
                      <a:pt x="21600" y="0"/>
                    </a:lnTo>
                    <a:lnTo>
                      <a:pt x="21600" y="19671"/>
                    </a:lnTo>
                    <a:lnTo>
                      <a:pt x="20633" y="21600"/>
                    </a:lnTo>
                    <a:lnTo>
                      <a:pt x="0" y="21600"/>
                    </a:lnTo>
                    <a:close/>
                    <a:moveTo>
                      <a:pt x="0" y="1929"/>
                    </a:moveTo>
                    <a:lnTo>
                      <a:pt x="20633" y="1929"/>
                    </a:lnTo>
                    <a:lnTo>
                      <a:pt x="21600" y="0"/>
                    </a:lnTo>
                    <a:moveTo>
                      <a:pt x="20633" y="1929"/>
                    </a:moveTo>
                    <a:lnTo>
                      <a:pt x="20633" y="21600"/>
                    </a:lnTo>
                  </a:path>
                </a:pathLst>
              </a:custGeom>
              <a:noFill/>
              <a:ln w="9525" cap="flat">
                <a:solidFill>
                  <a:srgbClr val="000000"/>
                </a:solidFill>
                <a:prstDash val="solid"/>
                <a:miter lim="8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algn="ctr">
                  <a:lnSpc>
                    <a:spcPct val="120000"/>
                  </a:lnSpc>
                  <a:defRPr>
                    <a:solidFill>
                      <a:srgbClr val="FFFFFF"/>
                    </a:solidFill>
                    <a:latin typeface="Verdana"/>
                    <a:ea typeface="Verdana"/>
                    <a:cs typeface="Verdana"/>
                    <a:sym typeface="Verdana"/>
                  </a:defRPr>
                </a:pPr>
                <a:endParaRPr/>
              </a:p>
            </p:txBody>
          </p:sp>
          <p:sp>
            <p:nvSpPr>
              <p:cNvPr id="601" name="Shape 601"/>
              <p:cNvSpPr/>
              <p:nvPr/>
            </p:nvSpPr>
            <p:spPr>
              <a:xfrm>
                <a:off x="110503" y="51607"/>
                <a:ext cx="880155" cy="42672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45719" tIns="45719" rIns="45719" bIns="45719" numCol="1" anchor="t">
                <a:spAutoFit/>
              </a:bodyPr>
              <a:lstStyle/>
              <a:p>
                <a:pPr lvl="0" algn="ctr">
                  <a:lnSpc>
                    <a:spcPct val="120000"/>
                  </a:lnSpc>
                </a:pPr>
                <a:r>
                  <a:rPr sz="1000">
                    <a:solidFill>
                      <a:srgbClr val="FFFFFF"/>
                    </a:solidFill>
                    <a:latin typeface="Verdana"/>
                    <a:ea typeface="Verdana"/>
                    <a:cs typeface="Verdana"/>
                    <a:sym typeface="Verdana"/>
                  </a:rPr>
                  <a:t>Numa</a:t>
                </a:r>
              </a:p>
              <a:p>
                <a:pPr lvl="0" algn="ctr">
                  <a:lnSpc>
                    <a:spcPct val="120000"/>
                  </a:lnSpc>
                </a:pPr>
                <a:r>
                  <a:rPr sz="1000">
                    <a:solidFill>
                      <a:srgbClr val="FFFFFF"/>
                    </a:solidFill>
                    <a:latin typeface="Verdana"/>
                    <a:ea typeface="Verdana"/>
                    <a:cs typeface="Verdana"/>
                    <a:sym typeface="Verdana"/>
                  </a:rPr>
                  <a:t>Cache+Tags</a:t>
                </a:r>
              </a:p>
            </p:txBody>
          </p:sp>
        </p:grpSp>
        <p:grpSp>
          <p:nvGrpSpPr>
            <p:cNvPr id="608" name="Group 608"/>
            <p:cNvGrpSpPr/>
            <p:nvPr/>
          </p:nvGrpSpPr>
          <p:grpSpPr>
            <a:xfrm>
              <a:off x="1580661" y="887412"/>
              <a:ext cx="2059355" cy="1643065"/>
              <a:chOff x="0" y="0"/>
              <a:chExt cx="2059353" cy="1643063"/>
            </a:xfrm>
          </p:grpSpPr>
          <p:sp>
            <p:nvSpPr>
              <p:cNvPr id="603" name="Shape 603"/>
              <p:cNvSpPr/>
              <p:nvPr/>
            </p:nvSpPr>
            <p:spPr>
              <a:xfrm>
                <a:off x="0" y="-1"/>
                <a:ext cx="2059354" cy="16430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330"/>
                    </a:moveTo>
                    <a:lnTo>
                      <a:pt x="1061" y="0"/>
                    </a:lnTo>
                    <a:lnTo>
                      <a:pt x="21600" y="0"/>
                    </a:lnTo>
                    <a:lnTo>
                      <a:pt x="21600" y="20270"/>
                    </a:lnTo>
                    <a:lnTo>
                      <a:pt x="20539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C6DFE4"/>
                  </a:gs>
                  <a:gs pos="100000">
                    <a:srgbClr val="006E87"/>
                  </a:gs>
                </a:gsLst>
                <a:path path="circle">
                  <a:fillToRect l="37721" t="-19636" r="62278" b="119636"/>
                </a:path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algn="ctr">
                  <a:lnSpc>
                    <a:spcPct val="120000"/>
                  </a:lnSpc>
                </a:pPr>
                <a:endParaRPr/>
              </a:p>
            </p:txBody>
          </p:sp>
          <p:sp>
            <p:nvSpPr>
              <p:cNvPr id="604" name="Shape 604"/>
              <p:cNvSpPr/>
              <p:nvPr/>
            </p:nvSpPr>
            <p:spPr>
              <a:xfrm>
                <a:off x="1958190" y="-1"/>
                <a:ext cx="101164" cy="16430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330"/>
                    </a:moveTo>
                    <a:lnTo>
                      <a:pt x="21600" y="0"/>
                    </a:lnTo>
                    <a:lnTo>
                      <a:pt x="21600" y="2027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algn="ctr">
                  <a:lnSpc>
                    <a:spcPct val="120000"/>
                  </a:lnSpc>
                </a:pPr>
                <a:endParaRPr/>
              </a:p>
            </p:txBody>
          </p:sp>
          <p:sp>
            <p:nvSpPr>
              <p:cNvPr id="605" name="Shape 605"/>
              <p:cNvSpPr/>
              <p:nvPr/>
            </p:nvSpPr>
            <p:spPr>
              <a:xfrm>
                <a:off x="0" y="-1"/>
                <a:ext cx="2059354" cy="1011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lnTo>
                      <a:pt x="1061" y="0"/>
                    </a:lnTo>
                    <a:lnTo>
                      <a:pt x="21600" y="0"/>
                    </a:lnTo>
                    <a:lnTo>
                      <a:pt x="20539" y="21600"/>
                    </a:lnTo>
                    <a:close/>
                  </a:path>
                </a:pathLst>
              </a:custGeom>
              <a:solidFill>
                <a:srgbClr val="FFFFFF">
                  <a:alpha val="2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algn="ctr">
                  <a:lnSpc>
                    <a:spcPct val="120000"/>
                  </a:lnSpc>
                </a:pPr>
                <a:endParaRPr/>
              </a:p>
            </p:txBody>
          </p:sp>
          <p:sp>
            <p:nvSpPr>
              <p:cNvPr id="606" name="Shape 606"/>
              <p:cNvSpPr/>
              <p:nvPr/>
            </p:nvSpPr>
            <p:spPr>
              <a:xfrm>
                <a:off x="0" y="-1"/>
                <a:ext cx="2059354" cy="16430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330"/>
                    </a:moveTo>
                    <a:lnTo>
                      <a:pt x="1061" y="0"/>
                    </a:lnTo>
                    <a:lnTo>
                      <a:pt x="21600" y="0"/>
                    </a:lnTo>
                    <a:lnTo>
                      <a:pt x="21600" y="20270"/>
                    </a:lnTo>
                    <a:lnTo>
                      <a:pt x="20539" y="21600"/>
                    </a:lnTo>
                    <a:lnTo>
                      <a:pt x="0" y="21600"/>
                    </a:lnTo>
                    <a:close/>
                    <a:moveTo>
                      <a:pt x="0" y="1330"/>
                    </a:moveTo>
                    <a:lnTo>
                      <a:pt x="20539" y="1330"/>
                    </a:lnTo>
                    <a:lnTo>
                      <a:pt x="21600" y="0"/>
                    </a:lnTo>
                    <a:moveTo>
                      <a:pt x="20539" y="1330"/>
                    </a:moveTo>
                    <a:lnTo>
                      <a:pt x="20539" y="21600"/>
                    </a:lnTo>
                  </a:path>
                </a:pathLst>
              </a:custGeom>
              <a:noFill/>
              <a:ln w="9525" cap="flat">
                <a:solidFill>
                  <a:srgbClr val="000000"/>
                </a:solidFill>
                <a:prstDash val="solid"/>
                <a:miter lim="8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algn="ctr">
                  <a:lnSpc>
                    <a:spcPct val="120000"/>
                  </a:lnSpc>
                </a:pPr>
                <a:endParaRPr/>
              </a:p>
            </p:txBody>
          </p:sp>
          <p:sp>
            <p:nvSpPr>
              <p:cNvPr id="607" name="Shape 607"/>
              <p:cNvSpPr/>
              <p:nvPr/>
            </p:nvSpPr>
            <p:spPr>
              <a:xfrm>
                <a:off x="292459" y="101162"/>
                <a:ext cx="1373273" cy="70612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45719" tIns="45719" rIns="45719" bIns="45719" numCol="1" anchor="t">
                <a:spAutoFit/>
              </a:bodyPr>
              <a:lstStyle/>
              <a:p>
                <a:pPr lvl="0" algn="ctr">
                  <a:lnSpc>
                    <a:spcPct val="120000"/>
                  </a:lnSpc>
                </a:pPr>
                <a:r>
                  <a:rPr>
                    <a:solidFill>
                      <a:srgbClr val="FFFFFF"/>
                    </a:solidFill>
                    <a:latin typeface="Verdana"/>
                    <a:ea typeface="Verdana"/>
                    <a:cs typeface="Verdana"/>
                    <a:sym typeface="Verdana"/>
                  </a:rPr>
                  <a:t>Multi-Core</a:t>
                </a:r>
              </a:p>
              <a:p>
                <a:pPr lvl="0" algn="ctr">
                  <a:lnSpc>
                    <a:spcPct val="120000"/>
                  </a:lnSpc>
                </a:pPr>
                <a:r>
                  <a:rPr>
                    <a:solidFill>
                      <a:srgbClr val="FFFFFF"/>
                    </a:solidFill>
                    <a:latin typeface="Verdana"/>
                    <a:ea typeface="Verdana"/>
                    <a:cs typeface="Verdana"/>
                    <a:sym typeface="Verdana"/>
                  </a:rPr>
                  <a:t>CPU</a:t>
                </a:r>
              </a:p>
            </p:txBody>
          </p:sp>
        </p:grpSp>
        <p:sp>
          <p:nvSpPr>
            <p:cNvPr id="609" name="Shape 609"/>
            <p:cNvSpPr/>
            <p:nvPr/>
          </p:nvSpPr>
          <p:spPr>
            <a:xfrm>
              <a:off x="1580660" y="1881187"/>
              <a:ext cx="562709" cy="649289"/>
            </a:xfrm>
            <a:prstGeom prst="rect">
              <a:avLst/>
            </a:prstGeom>
            <a:gradFill flip="none" rotWithShape="1">
              <a:gsLst>
                <a:gs pos="0">
                  <a:srgbClr val="C6DFE4"/>
                </a:gs>
                <a:gs pos="100000">
                  <a:srgbClr val="006E87"/>
                </a:gs>
              </a:gsLst>
              <a:path path="circle">
                <a:fillToRect l="37721" t="-19636" r="62278" b="119636"/>
              </a:path>
            </a:gradFill>
            <a:ln w="9525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610" name="Shape 610"/>
            <p:cNvSpPr/>
            <p:nvPr/>
          </p:nvSpPr>
          <p:spPr>
            <a:xfrm>
              <a:off x="2143367" y="2127250"/>
              <a:ext cx="844063" cy="403226"/>
            </a:xfrm>
            <a:prstGeom prst="rect">
              <a:avLst/>
            </a:prstGeom>
            <a:gradFill flip="none" rotWithShape="1">
              <a:gsLst>
                <a:gs pos="0">
                  <a:srgbClr val="C6DFE4"/>
                </a:gs>
                <a:gs pos="100000">
                  <a:srgbClr val="006E87"/>
                </a:gs>
              </a:gsLst>
              <a:path path="circle">
                <a:fillToRect l="37721" t="-19636" r="62278" b="119636"/>
              </a:path>
            </a:gradFill>
            <a:ln w="9525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grpSp>
          <p:nvGrpSpPr>
            <p:cNvPr id="616" name="Group 616"/>
            <p:cNvGrpSpPr/>
            <p:nvPr/>
          </p:nvGrpSpPr>
          <p:grpSpPr>
            <a:xfrm>
              <a:off x="0" y="1793874"/>
              <a:ext cx="1293447" cy="735014"/>
              <a:chOff x="0" y="0"/>
              <a:chExt cx="1293446" cy="735012"/>
            </a:xfrm>
          </p:grpSpPr>
          <p:sp>
            <p:nvSpPr>
              <p:cNvPr id="611" name="Shape 611"/>
              <p:cNvSpPr/>
              <p:nvPr/>
            </p:nvSpPr>
            <p:spPr>
              <a:xfrm>
                <a:off x="-1" y="-1"/>
                <a:ext cx="1293448" cy="7350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929"/>
                    </a:moveTo>
                    <a:lnTo>
                      <a:pt x="1096" y="0"/>
                    </a:lnTo>
                    <a:lnTo>
                      <a:pt x="21600" y="0"/>
                    </a:lnTo>
                    <a:lnTo>
                      <a:pt x="21600" y="19671"/>
                    </a:lnTo>
                    <a:lnTo>
                      <a:pt x="20504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A6A6A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lnSpc>
                    <a:spcPct val="90000"/>
                  </a:lnSpc>
                </a:pPr>
                <a:endParaRPr/>
              </a:p>
            </p:txBody>
          </p:sp>
          <p:sp>
            <p:nvSpPr>
              <p:cNvPr id="612" name="Shape 612"/>
              <p:cNvSpPr/>
              <p:nvPr/>
            </p:nvSpPr>
            <p:spPr>
              <a:xfrm>
                <a:off x="1227801" y="-1"/>
                <a:ext cx="65645" cy="7350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929"/>
                    </a:moveTo>
                    <a:lnTo>
                      <a:pt x="21600" y="0"/>
                    </a:lnTo>
                    <a:lnTo>
                      <a:pt x="21600" y="19671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lnSpc>
                    <a:spcPct val="90000"/>
                  </a:lnSpc>
                </a:pPr>
                <a:endParaRPr/>
              </a:p>
            </p:txBody>
          </p:sp>
          <p:sp>
            <p:nvSpPr>
              <p:cNvPr id="613" name="Shape 613"/>
              <p:cNvSpPr/>
              <p:nvPr/>
            </p:nvSpPr>
            <p:spPr>
              <a:xfrm>
                <a:off x="-1" y="-1"/>
                <a:ext cx="1293448" cy="656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lnTo>
                      <a:pt x="1096" y="0"/>
                    </a:lnTo>
                    <a:lnTo>
                      <a:pt x="21600" y="0"/>
                    </a:lnTo>
                    <a:lnTo>
                      <a:pt x="20504" y="21600"/>
                    </a:lnTo>
                    <a:close/>
                  </a:path>
                </a:pathLst>
              </a:custGeom>
              <a:solidFill>
                <a:srgbClr val="FFFFFF">
                  <a:alpha val="2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lnSpc>
                    <a:spcPct val="90000"/>
                  </a:lnSpc>
                </a:pPr>
                <a:endParaRPr/>
              </a:p>
            </p:txBody>
          </p:sp>
          <p:sp>
            <p:nvSpPr>
              <p:cNvPr id="614" name="Shape 614"/>
              <p:cNvSpPr/>
              <p:nvPr/>
            </p:nvSpPr>
            <p:spPr>
              <a:xfrm>
                <a:off x="-1" y="-1"/>
                <a:ext cx="1293448" cy="7350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929"/>
                    </a:moveTo>
                    <a:lnTo>
                      <a:pt x="1096" y="0"/>
                    </a:lnTo>
                    <a:lnTo>
                      <a:pt x="21600" y="0"/>
                    </a:lnTo>
                    <a:lnTo>
                      <a:pt x="21600" y="19671"/>
                    </a:lnTo>
                    <a:lnTo>
                      <a:pt x="20504" y="21600"/>
                    </a:lnTo>
                    <a:lnTo>
                      <a:pt x="0" y="21600"/>
                    </a:lnTo>
                    <a:close/>
                    <a:moveTo>
                      <a:pt x="0" y="1929"/>
                    </a:moveTo>
                    <a:lnTo>
                      <a:pt x="20504" y="1929"/>
                    </a:lnTo>
                    <a:lnTo>
                      <a:pt x="21600" y="0"/>
                    </a:lnTo>
                    <a:moveTo>
                      <a:pt x="20504" y="1929"/>
                    </a:moveTo>
                    <a:lnTo>
                      <a:pt x="20504" y="21600"/>
                    </a:lnTo>
                  </a:path>
                </a:pathLst>
              </a:custGeom>
              <a:noFill/>
              <a:ln w="9525" cap="flat">
                <a:solidFill>
                  <a:srgbClr val="000000"/>
                </a:solidFill>
                <a:prstDash val="solid"/>
                <a:miter lim="8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lnSpc>
                    <a:spcPct val="90000"/>
                  </a:lnSpc>
                </a:pPr>
                <a:endParaRPr/>
              </a:p>
            </p:txBody>
          </p:sp>
          <p:sp>
            <p:nvSpPr>
              <p:cNvPr id="615" name="Shape 615"/>
              <p:cNvSpPr/>
              <p:nvPr/>
            </p:nvSpPr>
            <p:spPr>
              <a:xfrm>
                <a:off x="274815" y="149503"/>
                <a:ext cx="678172" cy="50165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0" tIns="0" rIns="0" bIns="0" numCol="1" anchor="ctr">
                <a:spAutoFit/>
              </a:bodyPr>
              <a:lstStyle/>
              <a:p>
                <a:pPr lvl="0" algn="ctr">
                  <a:lnSpc>
                    <a:spcPct val="90000"/>
                  </a:lnSpc>
                </a:pPr>
                <a:r>
                  <a:rPr sz="1400">
                    <a:solidFill>
                      <a:srgbClr val="FFFFFF"/>
                    </a:solidFill>
                    <a:latin typeface="Verdana"/>
                    <a:ea typeface="Verdana"/>
                    <a:cs typeface="Verdana"/>
                    <a:sym typeface="Verdana"/>
                  </a:rPr>
                  <a:t>I/O</a:t>
                </a:r>
                <a:br>
                  <a:rPr sz="1400">
                    <a:solidFill>
                      <a:srgbClr val="FFFFFF"/>
                    </a:solidFill>
                    <a:latin typeface="Verdana"/>
                    <a:ea typeface="Verdana"/>
                    <a:cs typeface="Verdana"/>
                    <a:sym typeface="Verdana"/>
                  </a:rPr>
                </a:br>
                <a:r>
                  <a:rPr sz="1400">
                    <a:solidFill>
                      <a:srgbClr val="FFFFFF"/>
                    </a:solidFill>
                    <a:latin typeface="Verdana"/>
                    <a:ea typeface="Verdana"/>
                    <a:cs typeface="Verdana"/>
                    <a:sym typeface="Verdana"/>
                  </a:rPr>
                  <a:t>Bridge</a:t>
                </a:r>
              </a:p>
            </p:txBody>
          </p:sp>
        </p:grpSp>
        <p:sp>
          <p:nvSpPr>
            <p:cNvPr id="617" name="Shape 617"/>
            <p:cNvSpPr/>
            <p:nvPr/>
          </p:nvSpPr>
          <p:spPr>
            <a:xfrm rot="16200000">
              <a:off x="2605270" y="735318"/>
              <a:ext cx="150813" cy="242278"/>
            </a:xfrm>
            <a:prstGeom prst="rect">
              <a:avLst/>
            </a:prstGeom>
            <a:gradFill flip="none" rotWithShape="1">
              <a:gsLst>
                <a:gs pos="0">
                  <a:srgbClr val="408000"/>
                </a:gs>
                <a:gs pos="50000">
                  <a:srgbClr val="C6D9B3"/>
                </a:gs>
                <a:gs pos="100000">
                  <a:srgbClr val="408000"/>
                </a:gs>
              </a:gsLst>
              <a:lin ang="0" scaled="0"/>
            </a:gradFill>
            <a:ln w="12700" cap="flat">
              <a:noFill/>
              <a:miter lim="400000"/>
            </a:ln>
            <a:effectLst>
              <a:outerShdw blurRad="63500" dist="38099" dir="2700000" rotWithShape="0">
                <a:srgbClr val="E7E6E6">
                  <a:alpha val="74998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grpSp>
          <p:nvGrpSpPr>
            <p:cNvPr id="623" name="Group 623"/>
            <p:cNvGrpSpPr/>
            <p:nvPr/>
          </p:nvGrpSpPr>
          <p:grpSpPr>
            <a:xfrm>
              <a:off x="2346568" y="1"/>
              <a:ext cx="1152769" cy="504826"/>
              <a:chOff x="0" y="0"/>
              <a:chExt cx="1152768" cy="504825"/>
            </a:xfrm>
          </p:grpSpPr>
          <p:sp>
            <p:nvSpPr>
              <p:cNvPr id="618" name="Shape 618"/>
              <p:cNvSpPr/>
              <p:nvPr/>
            </p:nvSpPr>
            <p:spPr>
              <a:xfrm>
                <a:off x="0" y="0"/>
                <a:ext cx="1152769" cy="5048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929"/>
                    </a:moveTo>
                    <a:lnTo>
                      <a:pt x="845" y="0"/>
                    </a:lnTo>
                    <a:lnTo>
                      <a:pt x="21600" y="0"/>
                    </a:lnTo>
                    <a:lnTo>
                      <a:pt x="21600" y="19671"/>
                    </a:lnTo>
                    <a:lnTo>
                      <a:pt x="20755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C6E3C6"/>
                  </a:gs>
                  <a:gs pos="100000">
                    <a:srgbClr val="008000"/>
                  </a:gs>
                </a:gsLst>
                <a:path path="circle">
                  <a:fillToRect l="37721" t="-19636" r="62278" b="119636"/>
                </a:path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algn="ctr">
                  <a:lnSpc>
                    <a:spcPct val="120000"/>
                  </a:lnSpc>
                </a:pPr>
                <a:endParaRPr/>
              </a:p>
            </p:txBody>
          </p:sp>
          <p:sp>
            <p:nvSpPr>
              <p:cNvPr id="619" name="Shape 619"/>
              <p:cNvSpPr/>
              <p:nvPr/>
            </p:nvSpPr>
            <p:spPr>
              <a:xfrm>
                <a:off x="1107682" y="0"/>
                <a:ext cx="45087" cy="5048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929"/>
                    </a:moveTo>
                    <a:lnTo>
                      <a:pt x="21600" y="0"/>
                    </a:lnTo>
                    <a:lnTo>
                      <a:pt x="21600" y="19671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algn="ctr">
                  <a:lnSpc>
                    <a:spcPct val="120000"/>
                  </a:lnSpc>
                </a:pPr>
                <a:endParaRPr/>
              </a:p>
            </p:txBody>
          </p:sp>
          <p:sp>
            <p:nvSpPr>
              <p:cNvPr id="620" name="Shape 620"/>
              <p:cNvSpPr/>
              <p:nvPr/>
            </p:nvSpPr>
            <p:spPr>
              <a:xfrm>
                <a:off x="0" y="-1"/>
                <a:ext cx="1152769" cy="450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lnTo>
                      <a:pt x="845" y="0"/>
                    </a:lnTo>
                    <a:lnTo>
                      <a:pt x="21600" y="0"/>
                    </a:lnTo>
                    <a:lnTo>
                      <a:pt x="20755" y="21600"/>
                    </a:lnTo>
                    <a:close/>
                  </a:path>
                </a:pathLst>
              </a:custGeom>
              <a:solidFill>
                <a:srgbClr val="FFFFFF">
                  <a:alpha val="2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algn="ctr">
                  <a:lnSpc>
                    <a:spcPct val="120000"/>
                  </a:lnSpc>
                </a:pPr>
                <a:endParaRPr/>
              </a:p>
            </p:txBody>
          </p:sp>
          <p:sp>
            <p:nvSpPr>
              <p:cNvPr id="621" name="Shape 621"/>
              <p:cNvSpPr/>
              <p:nvPr/>
            </p:nvSpPr>
            <p:spPr>
              <a:xfrm>
                <a:off x="0" y="0"/>
                <a:ext cx="1152769" cy="5048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929"/>
                    </a:moveTo>
                    <a:lnTo>
                      <a:pt x="845" y="0"/>
                    </a:lnTo>
                    <a:lnTo>
                      <a:pt x="21600" y="0"/>
                    </a:lnTo>
                    <a:lnTo>
                      <a:pt x="21600" y="19671"/>
                    </a:lnTo>
                    <a:lnTo>
                      <a:pt x="20755" y="21600"/>
                    </a:lnTo>
                    <a:lnTo>
                      <a:pt x="0" y="21600"/>
                    </a:lnTo>
                    <a:close/>
                    <a:moveTo>
                      <a:pt x="0" y="1929"/>
                    </a:moveTo>
                    <a:lnTo>
                      <a:pt x="20755" y="1929"/>
                    </a:lnTo>
                    <a:lnTo>
                      <a:pt x="21600" y="0"/>
                    </a:lnTo>
                    <a:moveTo>
                      <a:pt x="20755" y="1929"/>
                    </a:moveTo>
                    <a:lnTo>
                      <a:pt x="20755" y="21600"/>
                    </a:lnTo>
                  </a:path>
                </a:pathLst>
              </a:custGeom>
              <a:noFill/>
              <a:ln w="9525" cap="flat">
                <a:solidFill>
                  <a:srgbClr val="000000"/>
                </a:solidFill>
                <a:prstDash val="solid"/>
                <a:miter lim="8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algn="ctr">
                  <a:lnSpc>
                    <a:spcPct val="120000"/>
                  </a:lnSpc>
                </a:pPr>
                <a:endParaRPr/>
              </a:p>
            </p:txBody>
          </p:sp>
          <p:sp>
            <p:nvSpPr>
              <p:cNvPr id="622" name="Shape 622"/>
              <p:cNvSpPr/>
              <p:nvPr/>
            </p:nvSpPr>
            <p:spPr>
              <a:xfrm>
                <a:off x="91650" y="45086"/>
                <a:ext cx="924383" cy="3327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45719" tIns="45719" rIns="45719" bIns="45719" numCol="1" anchor="t">
                <a:spAutoFit/>
              </a:bodyPr>
              <a:lstStyle>
                <a:lvl1pPr algn="ctr">
                  <a:lnSpc>
                    <a:spcPct val="120000"/>
                  </a:lnSpc>
                  <a:defRPr sz="1600">
                    <a:solidFill>
                      <a:srgbClr val="FFFFFF"/>
                    </a:solidFill>
                    <a:effectLst>
                      <a:outerShdw blurRad="38100" dist="38100" dir="2700000" rotWithShape="0">
                        <a:srgbClr val="000000"/>
                      </a:outerShdw>
                    </a:effectLst>
                    <a:latin typeface="Verdana"/>
                    <a:ea typeface="Verdana"/>
                    <a:cs typeface="Verdana"/>
                    <a:sym typeface="Verdana"/>
                  </a:defRPr>
                </a:lvl1pPr>
              </a:lstStyle>
              <a:p>
                <a:pPr lvl="0">
                  <a:defRPr sz="1800">
                    <a:solidFill>
                      <a:srgbClr val="000000"/>
                    </a:solidFill>
                    <a:effectLst/>
                  </a:defRPr>
                </a:pPr>
                <a:r>
                  <a:rPr sz="1600">
                    <a:solidFill>
                      <a:srgbClr val="FFFFFF"/>
                    </a:solidFill>
                    <a:effectLst>
                      <a:outerShdw blurRad="38100" dist="38100" dir="2700000" rotWithShape="0">
                        <a:srgbClr val="000000"/>
                      </a:outerShdw>
                    </a:effectLst>
                  </a:rPr>
                  <a:t>Memory</a:t>
                </a:r>
              </a:p>
            </p:txBody>
          </p:sp>
        </p:grpSp>
        <p:grpSp>
          <p:nvGrpSpPr>
            <p:cNvPr id="629" name="Group 629"/>
            <p:cNvGrpSpPr/>
            <p:nvPr/>
          </p:nvGrpSpPr>
          <p:grpSpPr>
            <a:xfrm>
              <a:off x="2248876" y="93663"/>
              <a:ext cx="1152770" cy="504826"/>
              <a:chOff x="0" y="0"/>
              <a:chExt cx="1152768" cy="504825"/>
            </a:xfrm>
          </p:grpSpPr>
          <p:sp>
            <p:nvSpPr>
              <p:cNvPr id="624" name="Shape 624"/>
              <p:cNvSpPr/>
              <p:nvPr/>
            </p:nvSpPr>
            <p:spPr>
              <a:xfrm>
                <a:off x="0" y="0"/>
                <a:ext cx="1152769" cy="5048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929"/>
                    </a:moveTo>
                    <a:lnTo>
                      <a:pt x="845" y="0"/>
                    </a:lnTo>
                    <a:lnTo>
                      <a:pt x="21600" y="0"/>
                    </a:lnTo>
                    <a:lnTo>
                      <a:pt x="21600" y="19671"/>
                    </a:lnTo>
                    <a:lnTo>
                      <a:pt x="20755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C6E3C6"/>
                  </a:gs>
                  <a:gs pos="100000">
                    <a:srgbClr val="008000"/>
                  </a:gs>
                </a:gsLst>
                <a:path path="circle">
                  <a:fillToRect l="37721" t="-19636" r="62278" b="119636"/>
                </a:path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algn="ctr">
                  <a:lnSpc>
                    <a:spcPct val="120000"/>
                  </a:lnSpc>
                </a:pPr>
                <a:endParaRPr/>
              </a:p>
            </p:txBody>
          </p:sp>
          <p:sp>
            <p:nvSpPr>
              <p:cNvPr id="625" name="Shape 625"/>
              <p:cNvSpPr/>
              <p:nvPr/>
            </p:nvSpPr>
            <p:spPr>
              <a:xfrm>
                <a:off x="1107682" y="0"/>
                <a:ext cx="45087" cy="5048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929"/>
                    </a:moveTo>
                    <a:lnTo>
                      <a:pt x="21600" y="0"/>
                    </a:lnTo>
                    <a:lnTo>
                      <a:pt x="21600" y="19671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algn="ctr">
                  <a:lnSpc>
                    <a:spcPct val="120000"/>
                  </a:lnSpc>
                </a:pPr>
                <a:endParaRPr/>
              </a:p>
            </p:txBody>
          </p:sp>
          <p:sp>
            <p:nvSpPr>
              <p:cNvPr id="626" name="Shape 626"/>
              <p:cNvSpPr/>
              <p:nvPr/>
            </p:nvSpPr>
            <p:spPr>
              <a:xfrm>
                <a:off x="0" y="-1"/>
                <a:ext cx="1152769" cy="450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lnTo>
                      <a:pt x="845" y="0"/>
                    </a:lnTo>
                    <a:lnTo>
                      <a:pt x="21600" y="0"/>
                    </a:lnTo>
                    <a:lnTo>
                      <a:pt x="20755" y="21600"/>
                    </a:lnTo>
                    <a:close/>
                  </a:path>
                </a:pathLst>
              </a:custGeom>
              <a:solidFill>
                <a:srgbClr val="FFFFFF">
                  <a:alpha val="2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algn="ctr">
                  <a:lnSpc>
                    <a:spcPct val="120000"/>
                  </a:lnSpc>
                </a:pPr>
                <a:endParaRPr/>
              </a:p>
            </p:txBody>
          </p:sp>
          <p:sp>
            <p:nvSpPr>
              <p:cNvPr id="627" name="Shape 627"/>
              <p:cNvSpPr/>
              <p:nvPr/>
            </p:nvSpPr>
            <p:spPr>
              <a:xfrm>
                <a:off x="0" y="0"/>
                <a:ext cx="1152769" cy="5048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929"/>
                    </a:moveTo>
                    <a:lnTo>
                      <a:pt x="845" y="0"/>
                    </a:lnTo>
                    <a:lnTo>
                      <a:pt x="21600" y="0"/>
                    </a:lnTo>
                    <a:lnTo>
                      <a:pt x="21600" y="19671"/>
                    </a:lnTo>
                    <a:lnTo>
                      <a:pt x="20755" y="21600"/>
                    </a:lnTo>
                    <a:lnTo>
                      <a:pt x="0" y="21600"/>
                    </a:lnTo>
                    <a:close/>
                    <a:moveTo>
                      <a:pt x="0" y="1929"/>
                    </a:moveTo>
                    <a:lnTo>
                      <a:pt x="20755" y="1929"/>
                    </a:lnTo>
                    <a:lnTo>
                      <a:pt x="21600" y="0"/>
                    </a:lnTo>
                    <a:moveTo>
                      <a:pt x="20755" y="1929"/>
                    </a:moveTo>
                    <a:lnTo>
                      <a:pt x="20755" y="21600"/>
                    </a:lnTo>
                  </a:path>
                </a:pathLst>
              </a:custGeom>
              <a:noFill/>
              <a:ln w="9525" cap="flat">
                <a:solidFill>
                  <a:srgbClr val="000000"/>
                </a:solidFill>
                <a:prstDash val="solid"/>
                <a:miter lim="8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algn="ctr">
                  <a:lnSpc>
                    <a:spcPct val="120000"/>
                  </a:lnSpc>
                </a:pPr>
                <a:endParaRPr/>
              </a:p>
            </p:txBody>
          </p:sp>
          <p:sp>
            <p:nvSpPr>
              <p:cNvPr id="628" name="Shape 628"/>
              <p:cNvSpPr/>
              <p:nvPr/>
            </p:nvSpPr>
            <p:spPr>
              <a:xfrm>
                <a:off x="91650" y="45086"/>
                <a:ext cx="924383" cy="3327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45719" tIns="45719" rIns="45719" bIns="45719" numCol="1" anchor="t">
                <a:spAutoFit/>
              </a:bodyPr>
              <a:lstStyle>
                <a:lvl1pPr algn="ctr">
                  <a:lnSpc>
                    <a:spcPct val="120000"/>
                  </a:lnSpc>
                  <a:defRPr sz="1600">
                    <a:solidFill>
                      <a:srgbClr val="FFFFFF"/>
                    </a:solidFill>
                    <a:effectLst>
                      <a:outerShdw blurRad="38100" dist="38100" dir="2700000" rotWithShape="0">
                        <a:srgbClr val="000000"/>
                      </a:outerShdw>
                    </a:effectLst>
                    <a:latin typeface="Verdana"/>
                    <a:ea typeface="Verdana"/>
                    <a:cs typeface="Verdana"/>
                    <a:sym typeface="Verdana"/>
                  </a:defRPr>
                </a:lvl1pPr>
              </a:lstStyle>
              <a:p>
                <a:pPr lvl="0">
                  <a:defRPr sz="1800">
                    <a:solidFill>
                      <a:srgbClr val="000000"/>
                    </a:solidFill>
                    <a:effectLst/>
                  </a:defRPr>
                </a:pPr>
                <a:r>
                  <a:rPr sz="1600">
                    <a:solidFill>
                      <a:srgbClr val="FFFFFF"/>
                    </a:solidFill>
                    <a:effectLst>
                      <a:outerShdw blurRad="38100" dist="38100" dir="2700000" rotWithShape="0">
                        <a:srgbClr val="000000"/>
                      </a:outerShdw>
                    </a:effectLst>
                  </a:rPr>
                  <a:t>Memory</a:t>
                </a:r>
              </a:p>
            </p:txBody>
          </p:sp>
        </p:grpSp>
        <p:grpSp>
          <p:nvGrpSpPr>
            <p:cNvPr id="635" name="Group 635"/>
            <p:cNvGrpSpPr/>
            <p:nvPr/>
          </p:nvGrpSpPr>
          <p:grpSpPr>
            <a:xfrm>
              <a:off x="2151184" y="187325"/>
              <a:ext cx="1154725" cy="504826"/>
              <a:chOff x="0" y="0"/>
              <a:chExt cx="1154723" cy="504825"/>
            </a:xfrm>
          </p:grpSpPr>
          <p:sp>
            <p:nvSpPr>
              <p:cNvPr id="630" name="Shape 630"/>
              <p:cNvSpPr/>
              <p:nvPr/>
            </p:nvSpPr>
            <p:spPr>
              <a:xfrm>
                <a:off x="0" y="0"/>
                <a:ext cx="1154724" cy="5048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929"/>
                    </a:moveTo>
                    <a:lnTo>
                      <a:pt x="843" y="0"/>
                    </a:lnTo>
                    <a:lnTo>
                      <a:pt x="21600" y="0"/>
                    </a:lnTo>
                    <a:lnTo>
                      <a:pt x="21600" y="19671"/>
                    </a:lnTo>
                    <a:lnTo>
                      <a:pt x="20757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C6E3C6"/>
                  </a:gs>
                  <a:gs pos="100000">
                    <a:srgbClr val="008000"/>
                  </a:gs>
                </a:gsLst>
                <a:path path="circle">
                  <a:fillToRect l="37721" t="-19636" r="62278" b="119636"/>
                </a:path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algn="ctr">
                  <a:lnSpc>
                    <a:spcPct val="120000"/>
                  </a:lnSpc>
                </a:pPr>
                <a:endParaRPr/>
              </a:p>
            </p:txBody>
          </p:sp>
          <p:sp>
            <p:nvSpPr>
              <p:cNvPr id="631" name="Shape 631"/>
              <p:cNvSpPr/>
              <p:nvPr/>
            </p:nvSpPr>
            <p:spPr>
              <a:xfrm>
                <a:off x="1109637" y="0"/>
                <a:ext cx="45087" cy="5048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929"/>
                    </a:moveTo>
                    <a:lnTo>
                      <a:pt x="21600" y="0"/>
                    </a:lnTo>
                    <a:lnTo>
                      <a:pt x="21600" y="19671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algn="ctr">
                  <a:lnSpc>
                    <a:spcPct val="120000"/>
                  </a:lnSpc>
                </a:pPr>
                <a:endParaRPr/>
              </a:p>
            </p:txBody>
          </p:sp>
          <p:sp>
            <p:nvSpPr>
              <p:cNvPr id="632" name="Shape 632"/>
              <p:cNvSpPr/>
              <p:nvPr/>
            </p:nvSpPr>
            <p:spPr>
              <a:xfrm>
                <a:off x="0" y="-1"/>
                <a:ext cx="1154724" cy="450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lnTo>
                      <a:pt x="843" y="0"/>
                    </a:lnTo>
                    <a:lnTo>
                      <a:pt x="21600" y="0"/>
                    </a:lnTo>
                    <a:lnTo>
                      <a:pt x="20757" y="21600"/>
                    </a:lnTo>
                    <a:close/>
                  </a:path>
                </a:pathLst>
              </a:custGeom>
              <a:solidFill>
                <a:srgbClr val="FFFFFF">
                  <a:alpha val="2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algn="ctr">
                  <a:lnSpc>
                    <a:spcPct val="120000"/>
                  </a:lnSpc>
                </a:pPr>
                <a:endParaRPr/>
              </a:p>
            </p:txBody>
          </p:sp>
          <p:sp>
            <p:nvSpPr>
              <p:cNvPr id="633" name="Shape 633"/>
              <p:cNvSpPr/>
              <p:nvPr/>
            </p:nvSpPr>
            <p:spPr>
              <a:xfrm>
                <a:off x="0" y="0"/>
                <a:ext cx="1154724" cy="5048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929"/>
                    </a:moveTo>
                    <a:lnTo>
                      <a:pt x="843" y="0"/>
                    </a:lnTo>
                    <a:lnTo>
                      <a:pt x="21600" y="0"/>
                    </a:lnTo>
                    <a:lnTo>
                      <a:pt x="21600" y="19671"/>
                    </a:lnTo>
                    <a:lnTo>
                      <a:pt x="20757" y="21600"/>
                    </a:lnTo>
                    <a:lnTo>
                      <a:pt x="0" y="21600"/>
                    </a:lnTo>
                    <a:close/>
                    <a:moveTo>
                      <a:pt x="0" y="1929"/>
                    </a:moveTo>
                    <a:lnTo>
                      <a:pt x="20757" y="1929"/>
                    </a:lnTo>
                    <a:lnTo>
                      <a:pt x="21600" y="0"/>
                    </a:lnTo>
                    <a:moveTo>
                      <a:pt x="20757" y="1929"/>
                    </a:moveTo>
                    <a:lnTo>
                      <a:pt x="20757" y="21600"/>
                    </a:lnTo>
                  </a:path>
                </a:pathLst>
              </a:custGeom>
              <a:noFill/>
              <a:ln w="9525" cap="flat">
                <a:solidFill>
                  <a:srgbClr val="000000"/>
                </a:solidFill>
                <a:prstDash val="solid"/>
                <a:miter lim="8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algn="ctr">
                  <a:lnSpc>
                    <a:spcPct val="120000"/>
                  </a:lnSpc>
                </a:pPr>
                <a:endParaRPr/>
              </a:p>
            </p:txBody>
          </p:sp>
          <p:sp>
            <p:nvSpPr>
              <p:cNvPr id="634" name="Shape 634"/>
              <p:cNvSpPr/>
              <p:nvPr/>
            </p:nvSpPr>
            <p:spPr>
              <a:xfrm>
                <a:off x="92628" y="45086"/>
                <a:ext cx="924382" cy="3327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45719" tIns="45719" rIns="45719" bIns="45719" numCol="1" anchor="t">
                <a:spAutoFit/>
              </a:bodyPr>
              <a:lstStyle>
                <a:lvl1pPr algn="ctr">
                  <a:lnSpc>
                    <a:spcPct val="120000"/>
                  </a:lnSpc>
                  <a:defRPr sz="1600">
                    <a:solidFill>
                      <a:srgbClr val="FFFFFF"/>
                    </a:solidFill>
                    <a:effectLst>
                      <a:outerShdw blurRad="38100" dist="38100" dir="2700000" rotWithShape="0">
                        <a:srgbClr val="000000"/>
                      </a:outerShdw>
                    </a:effectLst>
                    <a:latin typeface="Verdana"/>
                    <a:ea typeface="Verdana"/>
                    <a:cs typeface="Verdana"/>
                    <a:sym typeface="Verdana"/>
                  </a:defRPr>
                </a:lvl1pPr>
              </a:lstStyle>
              <a:p>
                <a:pPr lvl="0">
                  <a:defRPr sz="1800">
                    <a:solidFill>
                      <a:srgbClr val="000000"/>
                    </a:solidFill>
                    <a:effectLst/>
                  </a:defRPr>
                </a:pPr>
                <a:r>
                  <a:rPr sz="1600">
                    <a:solidFill>
                      <a:srgbClr val="FFFFFF"/>
                    </a:solidFill>
                    <a:effectLst>
                      <a:outerShdw blurRad="38100" dist="38100" dir="2700000" rotWithShape="0">
                        <a:srgbClr val="000000"/>
                      </a:outerShdw>
                    </a:effectLst>
                  </a:rPr>
                  <a:t>Memory</a:t>
                </a:r>
              </a:p>
            </p:txBody>
          </p:sp>
        </p:grpSp>
        <p:grpSp>
          <p:nvGrpSpPr>
            <p:cNvPr id="641" name="Group 641"/>
            <p:cNvGrpSpPr/>
            <p:nvPr/>
          </p:nvGrpSpPr>
          <p:grpSpPr>
            <a:xfrm>
              <a:off x="2055446" y="280987"/>
              <a:ext cx="1152770" cy="504826"/>
              <a:chOff x="0" y="0"/>
              <a:chExt cx="1152768" cy="504825"/>
            </a:xfrm>
          </p:grpSpPr>
          <p:sp>
            <p:nvSpPr>
              <p:cNvPr id="636" name="Shape 636"/>
              <p:cNvSpPr/>
              <p:nvPr/>
            </p:nvSpPr>
            <p:spPr>
              <a:xfrm>
                <a:off x="0" y="0"/>
                <a:ext cx="1152769" cy="5048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929"/>
                    </a:moveTo>
                    <a:lnTo>
                      <a:pt x="845" y="0"/>
                    </a:lnTo>
                    <a:lnTo>
                      <a:pt x="21600" y="0"/>
                    </a:lnTo>
                    <a:lnTo>
                      <a:pt x="21600" y="19671"/>
                    </a:lnTo>
                    <a:lnTo>
                      <a:pt x="20755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C6E3C6"/>
                  </a:gs>
                  <a:gs pos="100000">
                    <a:srgbClr val="008000"/>
                  </a:gs>
                </a:gsLst>
                <a:path path="circle">
                  <a:fillToRect l="37721" t="-19636" r="62278" b="119636"/>
                </a:path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algn="ctr">
                  <a:lnSpc>
                    <a:spcPct val="120000"/>
                  </a:lnSpc>
                </a:pPr>
                <a:endParaRPr/>
              </a:p>
            </p:txBody>
          </p:sp>
          <p:sp>
            <p:nvSpPr>
              <p:cNvPr id="637" name="Shape 637"/>
              <p:cNvSpPr/>
              <p:nvPr/>
            </p:nvSpPr>
            <p:spPr>
              <a:xfrm>
                <a:off x="1107682" y="0"/>
                <a:ext cx="45087" cy="5048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929"/>
                    </a:moveTo>
                    <a:lnTo>
                      <a:pt x="21600" y="0"/>
                    </a:lnTo>
                    <a:lnTo>
                      <a:pt x="21600" y="19671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algn="ctr">
                  <a:lnSpc>
                    <a:spcPct val="120000"/>
                  </a:lnSpc>
                </a:pPr>
                <a:endParaRPr/>
              </a:p>
            </p:txBody>
          </p:sp>
          <p:sp>
            <p:nvSpPr>
              <p:cNvPr id="638" name="Shape 638"/>
              <p:cNvSpPr/>
              <p:nvPr/>
            </p:nvSpPr>
            <p:spPr>
              <a:xfrm>
                <a:off x="0" y="-1"/>
                <a:ext cx="1152769" cy="450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lnTo>
                      <a:pt x="845" y="0"/>
                    </a:lnTo>
                    <a:lnTo>
                      <a:pt x="21600" y="0"/>
                    </a:lnTo>
                    <a:lnTo>
                      <a:pt x="20755" y="21600"/>
                    </a:lnTo>
                    <a:close/>
                  </a:path>
                </a:pathLst>
              </a:custGeom>
              <a:solidFill>
                <a:srgbClr val="FFFFFF">
                  <a:alpha val="2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algn="ctr">
                  <a:lnSpc>
                    <a:spcPct val="120000"/>
                  </a:lnSpc>
                </a:pPr>
                <a:endParaRPr/>
              </a:p>
            </p:txBody>
          </p:sp>
          <p:sp>
            <p:nvSpPr>
              <p:cNvPr id="639" name="Shape 639"/>
              <p:cNvSpPr/>
              <p:nvPr/>
            </p:nvSpPr>
            <p:spPr>
              <a:xfrm>
                <a:off x="0" y="0"/>
                <a:ext cx="1152769" cy="5048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929"/>
                    </a:moveTo>
                    <a:lnTo>
                      <a:pt x="845" y="0"/>
                    </a:lnTo>
                    <a:lnTo>
                      <a:pt x="21600" y="0"/>
                    </a:lnTo>
                    <a:lnTo>
                      <a:pt x="21600" y="19671"/>
                    </a:lnTo>
                    <a:lnTo>
                      <a:pt x="20755" y="21600"/>
                    </a:lnTo>
                    <a:lnTo>
                      <a:pt x="0" y="21600"/>
                    </a:lnTo>
                    <a:close/>
                    <a:moveTo>
                      <a:pt x="0" y="1929"/>
                    </a:moveTo>
                    <a:lnTo>
                      <a:pt x="20755" y="1929"/>
                    </a:lnTo>
                    <a:lnTo>
                      <a:pt x="21600" y="0"/>
                    </a:lnTo>
                    <a:moveTo>
                      <a:pt x="20755" y="1929"/>
                    </a:moveTo>
                    <a:lnTo>
                      <a:pt x="20755" y="21600"/>
                    </a:lnTo>
                  </a:path>
                </a:pathLst>
              </a:custGeom>
              <a:noFill/>
              <a:ln w="9525" cap="flat">
                <a:solidFill>
                  <a:srgbClr val="000000"/>
                </a:solidFill>
                <a:prstDash val="solid"/>
                <a:miter lim="8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algn="ctr">
                  <a:lnSpc>
                    <a:spcPct val="120000"/>
                  </a:lnSpc>
                </a:pPr>
                <a:endParaRPr/>
              </a:p>
            </p:txBody>
          </p:sp>
          <p:sp>
            <p:nvSpPr>
              <p:cNvPr id="640" name="Shape 640"/>
              <p:cNvSpPr/>
              <p:nvPr/>
            </p:nvSpPr>
            <p:spPr>
              <a:xfrm>
                <a:off x="91650" y="45086"/>
                <a:ext cx="924383" cy="3327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45719" tIns="45719" rIns="45719" bIns="45719" numCol="1" anchor="t">
                <a:spAutoFit/>
              </a:bodyPr>
              <a:lstStyle>
                <a:lvl1pPr algn="ctr">
                  <a:lnSpc>
                    <a:spcPct val="120000"/>
                  </a:lnSpc>
                  <a:defRPr sz="1600">
                    <a:solidFill>
                      <a:srgbClr val="FFFFFF"/>
                    </a:solidFill>
                    <a:latin typeface="Verdana"/>
                    <a:ea typeface="Verdana"/>
                    <a:cs typeface="Verdana"/>
                    <a:sym typeface="Verdana"/>
                  </a:defRPr>
                </a:lvl1pPr>
              </a:lstStyle>
              <a:p>
                <a:pPr lvl="0">
                  <a:defRPr sz="1800">
                    <a:solidFill>
                      <a:srgbClr val="000000"/>
                    </a:solidFill>
                  </a:defRPr>
                </a:pPr>
                <a:r>
                  <a:rPr sz="1600">
                    <a:solidFill>
                      <a:srgbClr val="FFFFFF"/>
                    </a:solidFill>
                  </a:rPr>
                  <a:t>Memory</a:t>
                </a:r>
              </a:p>
            </p:txBody>
          </p:sp>
        </p:grpSp>
        <p:sp>
          <p:nvSpPr>
            <p:cNvPr id="642" name="Shape 642"/>
            <p:cNvSpPr/>
            <p:nvPr/>
          </p:nvSpPr>
          <p:spPr>
            <a:xfrm rot="10800000">
              <a:off x="1250461" y="2084387"/>
              <a:ext cx="322385" cy="153989"/>
            </a:xfrm>
            <a:prstGeom prst="rect">
              <a:avLst/>
            </a:prstGeom>
            <a:gradFill flip="none" rotWithShape="1">
              <a:gsLst>
                <a:gs pos="0">
                  <a:srgbClr val="5F5F5F"/>
                </a:gs>
                <a:gs pos="50000">
                  <a:srgbClr val="CFCFCF"/>
                </a:gs>
                <a:gs pos="100000">
                  <a:srgbClr val="5F5F5F"/>
                </a:gs>
              </a:gsLst>
              <a:lin ang="5400000" scaled="0"/>
            </a:gradFill>
            <a:ln w="12700" cap="flat">
              <a:noFill/>
              <a:miter lim="400000"/>
            </a:ln>
            <a:effectLst>
              <a:outerShdw blurRad="63500" dist="38099" dir="2700000" rotWithShape="0">
                <a:srgbClr val="E7E6E6">
                  <a:alpha val="74998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grpSp>
          <p:nvGrpSpPr>
            <p:cNvPr id="648" name="Group 648"/>
            <p:cNvGrpSpPr/>
            <p:nvPr/>
          </p:nvGrpSpPr>
          <p:grpSpPr>
            <a:xfrm>
              <a:off x="4747846" y="877887"/>
              <a:ext cx="2059355" cy="1643065"/>
              <a:chOff x="0" y="0"/>
              <a:chExt cx="2059353" cy="1643063"/>
            </a:xfrm>
          </p:grpSpPr>
          <p:sp>
            <p:nvSpPr>
              <p:cNvPr id="643" name="Shape 643"/>
              <p:cNvSpPr/>
              <p:nvPr/>
            </p:nvSpPr>
            <p:spPr>
              <a:xfrm>
                <a:off x="0" y="-1"/>
                <a:ext cx="2059354" cy="16430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330"/>
                    </a:moveTo>
                    <a:lnTo>
                      <a:pt x="1061" y="0"/>
                    </a:lnTo>
                    <a:lnTo>
                      <a:pt x="21600" y="0"/>
                    </a:lnTo>
                    <a:lnTo>
                      <a:pt x="21600" y="20270"/>
                    </a:lnTo>
                    <a:lnTo>
                      <a:pt x="20539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C6DFE4"/>
                  </a:gs>
                  <a:gs pos="100000">
                    <a:srgbClr val="006E87"/>
                  </a:gs>
                </a:gsLst>
                <a:path path="circle">
                  <a:fillToRect l="37721" t="-19636" r="62278" b="119636"/>
                </a:path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algn="ctr">
                  <a:lnSpc>
                    <a:spcPct val="120000"/>
                  </a:lnSpc>
                  <a:defRPr>
                    <a:latin typeface="Verdana"/>
                    <a:ea typeface="Verdana"/>
                    <a:cs typeface="Verdana"/>
                    <a:sym typeface="Verdana"/>
                  </a:defRPr>
                </a:pPr>
                <a:endParaRPr/>
              </a:p>
            </p:txBody>
          </p:sp>
          <p:sp>
            <p:nvSpPr>
              <p:cNvPr id="644" name="Shape 644"/>
              <p:cNvSpPr/>
              <p:nvPr/>
            </p:nvSpPr>
            <p:spPr>
              <a:xfrm>
                <a:off x="1958190" y="-1"/>
                <a:ext cx="101164" cy="16430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330"/>
                    </a:moveTo>
                    <a:lnTo>
                      <a:pt x="21600" y="0"/>
                    </a:lnTo>
                    <a:lnTo>
                      <a:pt x="21600" y="2027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algn="ctr">
                  <a:lnSpc>
                    <a:spcPct val="120000"/>
                  </a:lnSpc>
                  <a:defRPr>
                    <a:latin typeface="Verdana"/>
                    <a:ea typeface="Verdana"/>
                    <a:cs typeface="Verdana"/>
                    <a:sym typeface="Verdana"/>
                  </a:defRPr>
                </a:pPr>
                <a:endParaRPr/>
              </a:p>
            </p:txBody>
          </p:sp>
          <p:sp>
            <p:nvSpPr>
              <p:cNvPr id="645" name="Shape 645"/>
              <p:cNvSpPr/>
              <p:nvPr/>
            </p:nvSpPr>
            <p:spPr>
              <a:xfrm>
                <a:off x="0" y="-1"/>
                <a:ext cx="2059354" cy="1011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lnTo>
                      <a:pt x="1061" y="0"/>
                    </a:lnTo>
                    <a:lnTo>
                      <a:pt x="21600" y="0"/>
                    </a:lnTo>
                    <a:lnTo>
                      <a:pt x="20539" y="21600"/>
                    </a:lnTo>
                    <a:close/>
                  </a:path>
                </a:pathLst>
              </a:custGeom>
              <a:solidFill>
                <a:srgbClr val="FFFFFF">
                  <a:alpha val="2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algn="ctr">
                  <a:lnSpc>
                    <a:spcPct val="120000"/>
                  </a:lnSpc>
                  <a:defRPr>
                    <a:latin typeface="Verdana"/>
                    <a:ea typeface="Verdana"/>
                    <a:cs typeface="Verdana"/>
                    <a:sym typeface="Verdana"/>
                  </a:defRPr>
                </a:pPr>
                <a:endParaRPr/>
              </a:p>
            </p:txBody>
          </p:sp>
          <p:sp>
            <p:nvSpPr>
              <p:cNvPr id="646" name="Shape 646"/>
              <p:cNvSpPr/>
              <p:nvPr/>
            </p:nvSpPr>
            <p:spPr>
              <a:xfrm>
                <a:off x="0" y="-1"/>
                <a:ext cx="2059354" cy="16430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330"/>
                    </a:moveTo>
                    <a:lnTo>
                      <a:pt x="1061" y="0"/>
                    </a:lnTo>
                    <a:lnTo>
                      <a:pt x="21600" y="0"/>
                    </a:lnTo>
                    <a:lnTo>
                      <a:pt x="21600" y="20270"/>
                    </a:lnTo>
                    <a:lnTo>
                      <a:pt x="20539" y="21600"/>
                    </a:lnTo>
                    <a:lnTo>
                      <a:pt x="0" y="21600"/>
                    </a:lnTo>
                    <a:close/>
                    <a:moveTo>
                      <a:pt x="0" y="1330"/>
                    </a:moveTo>
                    <a:lnTo>
                      <a:pt x="20539" y="1330"/>
                    </a:lnTo>
                    <a:lnTo>
                      <a:pt x="21600" y="0"/>
                    </a:lnTo>
                    <a:moveTo>
                      <a:pt x="20539" y="1330"/>
                    </a:moveTo>
                    <a:lnTo>
                      <a:pt x="20539" y="21600"/>
                    </a:lnTo>
                  </a:path>
                </a:pathLst>
              </a:custGeom>
              <a:noFill/>
              <a:ln w="9525" cap="flat">
                <a:solidFill>
                  <a:srgbClr val="000000"/>
                </a:solidFill>
                <a:prstDash val="solid"/>
                <a:miter lim="8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algn="ctr">
                  <a:lnSpc>
                    <a:spcPct val="120000"/>
                  </a:lnSpc>
                  <a:defRPr>
                    <a:latin typeface="Verdana"/>
                    <a:ea typeface="Verdana"/>
                    <a:cs typeface="Verdana"/>
                    <a:sym typeface="Verdana"/>
                  </a:defRPr>
                </a:pPr>
                <a:endParaRPr/>
              </a:p>
            </p:txBody>
          </p:sp>
          <p:sp>
            <p:nvSpPr>
              <p:cNvPr id="647" name="Shape 647"/>
              <p:cNvSpPr/>
              <p:nvPr/>
            </p:nvSpPr>
            <p:spPr>
              <a:xfrm>
                <a:off x="292459" y="101162"/>
                <a:ext cx="1373273" cy="70612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45719" tIns="45719" rIns="45719" bIns="45719" numCol="1" anchor="t">
                <a:spAutoFit/>
              </a:bodyPr>
              <a:lstStyle/>
              <a:p>
                <a:pPr lvl="0" algn="ctr">
                  <a:lnSpc>
                    <a:spcPct val="120000"/>
                  </a:lnSpc>
                </a:pPr>
                <a:r>
                  <a:rPr>
                    <a:solidFill>
                      <a:srgbClr val="FFFFFF"/>
                    </a:solidFill>
                    <a:latin typeface="Verdana"/>
                    <a:ea typeface="Verdana"/>
                    <a:cs typeface="Verdana"/>
                    <a:sym typeface="Verdana"/>
                  </a:rPr>
                  <a:t>Multi-Core</a:t>
                </a:r>
              </a:p>
              <a:p>
                <a:pPr lvl="0" algn="ctr">
                  <a:lnSpc>
                    <a:spcPct val="120000"/>
                  </a:lnSpc>
                </a:pPr>
                <a:r>
                  <a:rPr>
                    <a:solidFill>
                      <a:srgbClr val="FFFFFF"/>
                    </a:solidFill>
                    <a:latin typeface="Verdana"/>
                    <a:ea typeface="Verdana"/>
                    <a:cs typeface="Verdana"/>
                    <a:sym typeface="Verdana"/>
                  </a:rPr>
                  <a:t>CPU</a:t>
                </a:r>
              </a:p>
            </p:txBody>
          </p:sp>
        </p:grpSp>
        <p:sp>
          <p:nvSpPr>
            <p:cNvPr id="649" name="Shape 649"/>
            <p:cNvSpPr/>
            <p:nvPr/>
          </p:nvSpPr>
          <p:spPr>
            <a:xfrm>
              <a:off x="4747846" y="1881187"/>
              <a:ext cx="564662" cy="649289"/>
            </a:xfrm>
            <a:prstGeom prst="rect">
              <a:avLst/>
            </a:prstGeom>
            <a:gradFill flip="none" rotWithShape="1">
              <a:gsLst>
                <a:gs pos="0">
                  <a:srgbClr val="B6D5DD"/>
                </a:gs>
                <a:gs pos="100000">
                  <a:srgbClr val="006E87"/>
                </a:gs>
              </a:gsLst>
              <a:path path="circle">
                <a:fillToRect l="37721" t="-19636" r="62278" b="119636"/>
              </a:path>
            </a:gradFill>
            <a:ln w="9525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650" name="Shape 650"/>
            <p:cNvSpPr/>
            <p:nvPr/>
          </p:nvSpPr>
          <p:spPr>
            <a:xfrm>
              <a:off x="6156569" y="1881187"/>
              <a:ext cx="527539" cy="649289"/>
            </a:xfrm>
            <a:prstGeom prst="rect">
              <a:avLst/>
            </a:prstGeom>
            <a:gradFill flip="none" rotWithShape="1">
              <a:gsLst>
                <a:gs pos="0">
                  <a:srgbClr val="B6D5DD"/>
                </a:gs>
                <a:gs pos="100000">
                  <a:srgbClr val="006E87"/>
                </a:gs>
              </a:gsLst>
              <a:path path="circle">
                <a:fillToRect l="37721" t="-19636" r="62278" b="119636"/>
              </a:path>
            </a:gradFill>
            <a:ln w="9525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651" name="Shape 651"/>
            <p:cNvSpPr/>
            <p:nvPr/>
          </p:nvSpPr>
          <p:spPr>
            <a:xfrm>
              <a:off x="5312505" y="2127250"/>
              <a:ext cx="844063" cy="403226"/>
            </a:xfrm>
            <a:prstGeom prst="rect">
              <a:avLst/>
            </a:prstGeom>
            <a:gradFill flip="none" rotWithShape="1">
              <a:gsLst>
                <a:gs pos="0">
                  <a:srgbClr val="B6D5DD"/>
                </a:gs>
                <a:gs pos="100000">
                  <a:srgbClr val="006E87"/>
                </a:gs>
              </a:gsLst>
              <a:path path="circle">
                <a:fillToRect l="37721" t="-19636" r="62278" b="119636"/>
              </a:path>
            </a:gradFill>
            <a:ln w="9525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652" name="Shape 652"/>
            <p:cNvSpPr/>
            <p:nvPr/>
          </p:nvSpPr>
          <p:spPr>
            <a:xfrm rot="16200000">
              <a:off x="5772454" y="735318"/>
              <a:ext cx="150813" cy="242278"/>
            </a:xfrm>
            <a:prstGeom prst="rect">
              <a:avLst/>
            </a:prstGeom>
            <a:gradFill flip="none" rotWithShape="1">
              <a:gsLst>
                <a:gs pos="0">
                  <a:srgbClr val="408000"/>
                </a:gs>
                <a:gs pos="50000">
                  <a:srgbClr val="D9E6CC"/>
                </a:gs>
                <a:gs pos="100000">
                  <a:srgbClr val="408000"/>
                </a:gs>
              </a:gsLst>
              <a:lin ang="0" scaled="0"/>
            </a:gradFill>
            <a:ln w="12700" cap="flat">
              <a:noFill/>
              <a:miter lim="400000"/>
            </a:ln>
            <a:effectLst>
              <a:outerShdw blurRad="63500" dist="38099" dir="2700000" rotWithShape="0">
                <a:srgbClr val="E7E6E6">
                  <a:alpha val="74998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grpSp>
          <p:nvGrpSpPr>
            <p:cNvPr id="677" name="Group 677"/>
            <p:cNvGrpSpPr/>
            <p:nvPr/>
          </p:nvGrpSpPr>
          <p:grpSpPr>
            <a:xfrm>
              <a:off x="5224584" y="0"/>
              <a:ext cx="1441939" cy="785813"/>
              <a:chOff x="0" y="0"/>
              <a:chExt cx="1441938" cy="785812"/>
            </a:xfrm>
          </p:grpSpPr>
          <p:grpSp>
            <p:nvGrpSpPr>
              <p:cNvPr id="658" name="Group 658"/>
              <p:cNvGrpSpPr/>
              <p:nvPr/>
            </p:nvGrpSpPr>
            <p:grpSpPr>
              <a:xfrm>
                <a:off x="290146" y="-1"/>
                <a:ext cx="1151793" cy="504652"/>
                <a:chOff x="0" y="0"/>
                <a:chExt cx="1151792" cy="504650"/>
              </a:xfrm>
            </p:grpSpPr>
            <p:sp>
              <p:nvSpPr>
                <p:cNvPr id="653" name="Shape 653"/>
                <p:cNvSpPr/>
                <p:nvPr/>
              </p:nvSpPr>
              <p:spPr>
                <a:xfrm>
                  <a:off x="-1" y="-1"/>
                  <a:ext cx="1151794" cy="50465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1929"/>
                      </a:moveTo>
                      <a:lnTo>
                        <a:pt x="845" y="0"/>
                      </a:lnTo>
                      <a:lnTo>
                        <a:pt x="21600" y="0"/>
                      </a:lnTo>
                      <a:lnTo>
                        <a:pt x="21600" y="19671"/>
                      </a:lnTo>
                      <a:lnTo>
                        <a:pt x="20755" y="21600"/>
                      </a:lnTo>
                      <a:lnTo>
                        <a:pt x="0" y="2160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C6E3C6"/>
                    </a:gs>
                    <a:gs pos="100000">
                      <a:srgbClr val="008000"/>
                    </a:gs>
                  </a:gsLst>
                  <a:path path="circle">
                    <a:fillToRect l="37721" t="-19636" r="62278" b="119636"/>
                  </a:path>
                </a:gra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 algn="ctr">
                    <a:lnSpc>
                      <a:spcPct val="120000"/>
                    </a:lnSpc>
                  </a:pPr>
                  <a:endParaRPr/>
                </a:p>
              </p:txBody>
            </p:sp>
            <p:sp>
              <p:nvSpPr>
                <p:cNvPr id="654" name="Shape 654"/>
                <p:cNvSpPr/>
                <p:nvPr/>
              </p:nvSpPr>
              <p:spPr>
                <a:xfrm>
                  <a:off x="1106721" y="-1"/>
                  <a:ext cx="45071" cy="50465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1929"/>
                      </a:moveTo>
                      <a:lnTo>
                        <a:pt x="21600" y="0"/>
                      </a:lnTo>
                      <a:lnTo>
                        <a:pt x="21600" y="19671"/>
                      </a:ln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 algn="ctr">
                    <a:lnSpc>
                      <a:spcPct val="120000"/>
                    </a:lnSpc>
                  </a:pPr>
                  <a:endParaRPr/>
                </a:p>
              </p:txBody>
            </p:sp>
            <p:sp>
              <p:nvSpPr>
                <p:cNvPr id="655" name="Shape 655"/>
                <p:cNvSpPr/>
                <p:nvPr/>
              </p:nvSpPr>
              <p:spPr>
                <a:xfrm>
                  <a:off x="-1" y="-1"/>
                  <a:ext cx="1151794" cy="4507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21600"/>
                      </a:moveTo>
                      <a:lnTo>
                        <a:pt x="845" y="0"/>
                      </a:lnTo>
                      <a:lnTo>
                        <a:pt x="21600" y="0"/>
                      </a:lnTo>
                      <a:lnTo>
                        <a:pt x="20755" y="21600"/>
                      </a:lnTo>
                      <a:close/>
                    </a:path>
                  </a:pathLst>
                </a:custGeom>
                <a:solidFill>
                  <a:srgbClr val="FFFFFF">
                    <a:alpha val="20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 algn="ctr">
                    <a:lnSpc>
                      <a:spcPct val="120000"/>
                    </a:lnSpc>
                  </a:pPr>
                  <a:endParaRPr/>
                </a:p>
              </p:txBody>
            </p:sp>
            <p:sp>
              <p:nvSpPr>
                <p:cNvPr id="656" name="Shape 656"/>
                <p:cNvSpPr/>
                <p:nvPr/>
              </p:nvSpPr>
              <p:spPr>
                <a:xfrm>
                  <a:off x="-1" y="-1"/>
                  <a:ext cx="1151794" cy="50465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1929"/>
                      </a:moveTo>
                      <a:lnTo>
                        <a:pt x="845" y="0"/>
                      </a:lnTo>
                      <a:lnTo>
                        <a:pt x="21600" y="0"/>
                      </a:lnTo>
                      <a:lnTo>
                        <a:pt x="21600" y="19671"/>
                      </a:lnTo>
                      <a:lnTo>
                        <a:pt x="20755" y="21600"/>
                      </a:lnTo>
                      <a:lnTo>
                        <a:pt x="0" y="21600"/>
                      </a:lnTo>
                      <a:close/>
                      <a:moveTo>
                        <a:pt x="0" y="1929"/>
                      </a:moveTo>
                      <a:lnTo>
                        <a:pt x="20755" y="1929"/>
                      </a:lnTo>
                      <a:lnTo>
                        <a:pt x="21600" y="0"/>
                      </a:lnTo>
                      <a:moveTo>
                        <a:pt x="20755" y="1929"/>
                      </a:moveTo>
                      <a:lnTo>
                        <a:pt x="20755" y="21600"/>
                      </a:lnTo>
                    </a:path>
                  </a:pathLst>
                </a:custGeom>
                <a:noFill/>
                <a:ln w="9525" cap="flat">
                  <a:solidFill>
                    <a:srgbClr val="000000"/>
                  </a:solidFill>
                  <a:prstDash val="solid"/>
                  <a:miter lim="8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 algn="ctr">
                    <a:lnSpc>
                      <a:spcPct val="120000"/>
                    </a:lnSpc>
                  </a:pPr>
                  <a:endParaRPr/>
                </a:p>
              </p:txBody>
            </p:sp>
            <p:sp>
              <p:nvSpPr>
                <p:cNvPr id="657" name="Shape 657"/>
                <p:cNvSpPr/>
                <p:nvPr/>
              </p:nvSpPr>
              <p:spPr>
                <a:xfrm>
                  <a:off x="91170" y="45070"/>
                  <a:ext cx="924382" cy="33274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none" lIns="45719" tIns="45719" rIns="45719" bIns="45719" numCol="1" anchor="t">
                  <a:spAutoFit/>
                </a:bodyPr>
                <a:lstStyle>
                  <a:lvl1pPr algn="ctr">
                    <a:lnSpc>
                      <a:spcPct val="120000"/>
                    </a:lnSpc>
                    <a:defRPr sz="1600">
                      <a:solidFill>
                        <a:srgbClr val="FFFFFF"/>
                      </a:solidFill>
                      <a:effectLst>
                        <a:outerShdw blurRad="50800" dist="38100" dir="2700000" rotWithShape="0">
                          <a:srgbClr val="000000">
                            <a:alpha val="43000"/>
                          </a:srgbClr>
                        </a:outerShdw>
                      </a:effectLst>
                      <a:latin typeface="Verdana"/>
                      <a:ea typeface="Verdana"/>
                      <a:cs typeface="Verdana"/>
                      <a:sym typeface="Verdana"/>
                    </a:defRPr>
                  </a:lvl1pPr>
                </a:lstStyle>
                <a:p>
                  <a:pPr lvl="0">
                    <a:defRPr sz="1800">
                      <a:solidFill>
                        <a:srgbClr val="000000"/>
                      </a:solidFill>
                      <a:effectLst/>
                    </a:defRPr>
                  </a:pPr>
                  <a:r>
                    <a:rPr sz="1600">
                      <a:solidFill>
                        <a:srgbClr val="FFFFFF"/>
                      </a:solidFill>
                      <a:effectLst>
                        <a:outerShdw blurRad="50800" dist="38100" dir="2700000" rotWithShape="0">
                          <a:srgbClr val="000000">
                            <a:alpha val="43000"/>
                          </a:srgbClr>
                        </a:outerShdw>
                      </a:effectLst>
                    </a:rPr>
                    <a:t>Memory</a:t>
                  </a:r>
                </a:p>
              </p:txBody>
            </p:sp>
          </p:grpSp>
          <p:grpSp>
            <p:nvGrpSpPr>
              <p:cNvPr id="664" name="Group 664"/>
              <p:cNvGrpSpPr/>
              <p:nvPr/>
            </p:nvGrpSpPr>
            <p:grpSpPr>
              <a:xfrm>
                <a:off x="193431" y="93720"/>
                <a:ext cx="1151793" cy="504652"/>
                <a:chOff x="0" y="0"/>
                <a:chExt cx="1151792" cy="504650"/>
              </a:xfrm>
            </p:grpSpPr>
            <p:sp>
              <p:nvSpPr>
                <p:cNvPr id="659" name="Shape 659"/>
                <p:cNvSpPr/>
                <p:nvPr/>
              </p:nvSpPr>
              <p:spPr>
                <a:xfrm>
                  <a:off x="-1" y="-1"/>
                  <a:ext cx="1151794" cy="50465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1929"/>
                      </a:moveTo>
                      <a:lnTo>
                        <a:pt x="845" y="0"/>
                      </a:lnTo>
                      <a:lnTo>
                        <a:pt x="21600" y="0"/>
                      </a:lnTo>
                      <a:lnTo>
                        <a:pt x="21600" y="19671"/>
                      </a:lnTo>
                      <a:lnTo>
                        <a:pt x="20755" y="21600"/>
                      </a:lnTo>
                      <a:lnTo>
                        <a:pt x="0" y="2160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C6E3C6"/>
                    </a:gs>
                    <a:gs pos="100000">
                      <a:srgbClr val="008000"/>
                    </a:gs>
                  </a:gsLst>
                  <a:path path="circle">
                    <a:fillToRect l="37721" t="-19636" r="62278" b="119636"/>
                  </a:path>
                </a:gra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 algn="ctr">
                    <a:lnSpc>
                      <a:spcPct val="120000"/>
                    </a:lnSpc>
                  </a:pPr>
                  <a:endParaRPr/>
                </a:p>
              </p:txBody>
            </p:sp>
            <p:sp>
              <p:nvSpPr>
                <p:cNvPr id="660" name="Shape 660"/>
                <p:cNvSpPr/>
                <p:nvPr/>
              </p:nvSpPr>
              <p:spPr>
                <a:xfrm>
                  <a:off x="1106721" y="-1"/>
                  <a:ext cx="45071" cy="50465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1929"/>
                      </a:moveTo>
                      <a:lnTo>
                        <a:pt x="21600" y="0"/>
                      </a:lnTo>
                      <a:lnTo>
                        <a:pt x="21600" y="19671"/>
                      </a:ln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 algn="ctr">
                    <a:lnSpc>
                      <a:spcPct val="120000"/>
                    </a:lnSpc>
                  </a:pPr>
                  <a:endParaRPr/>
                </a:p>
              </p:txBody>
            </p:sp>
            <p:sp>
              <p:nvSpPr>
                <p:cNvPr id="661" name="Shape 661"/>
                <p:cNvSpPr/>
                <p:nvPr/>
              </p:nvSpPr>
              <p:spPr>
                <a:xfrm>
                  <a:off x="-1" y="-1"/>
                  <a:ext cx="1151794" cy="4507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21600"/>
                      </a:moveTo>
                      <a:lnTo>
                        <a:pt x="845" y="0"/>
                      </a:lnTo>
                      <a:lnTo>
                        <a:pt x="21600" y="0"/>
                      </a:lnTo>
                      <a:lnTo>
                        <a:pt x="20755" y="21600"/>
                      </a:lnTo>
                      <a:close/>
                    </a:path>
                  </a:pathLst>
                </a:custGeom>
                <a:solidFill>
                  <a:srgbClr val="FFFFFF">
                    <a:alpha val="20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 algn="ctr">
                    <a:lnSpc>
                      <a:spcPct val="120000"/>
                    </a:lnSpc>
                  </a:pPr>
                  <a:endParaRPr/>
                </a:p>
              </p:txBody>
            </p:sp>
            <p:sp>
              <p:nvSpPr>
                <p:cNvPr id="662" name="Shape 662"/>
                <p:cNvSpPr/>
                <p:nvPr/>
              </p:nvSpPr>
              <p:spPr>
                <a:xfrm>
                  <a:off x="-1" y="-1"/>
                  <a:ext cx="1151794" cy="50465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1929"/>
                      </a:moveTo>
                      <a:lnTo>
                        <a:pt x="845" y="0"/>
                      </a:lnTo>
                      <a:lnTo>
                        <a:pt x="21600" y="0"/>
                      </a:lnTo>
                      <a:lnTo>
                        <a:pt x="21600" y="19671"/>
                      </a:lnTo>
                      <a:lnTo>
                        <a:pt x="20755" y="21600"/>
                      </a:lnTo>
                      <a:lnTo>
                        <a:pt x="0" y="21600"/>
                      </a:lnTo>
                      <a:close/>
                      <a:moveTo>
                        <a:pt x="0" y="1929"/>
                      </a:moveTo>
                      <a:lnTo>
                        <a:pt x="20755" y="1929"/>
                      </a:lnTo>
                      <a:lnTo>
                        <a:pt x="21600" y="0"/>
                      </a:lnTo>
                      <a:moveTo>
                        <a:pt x="20755" y="1929"/>
                      </a:moveTo>
                      <a:lnTo>
                        <a:pt x="20755" y="21600"/>
                      </a:lnTo>
                    </a:path>
                  </a:pathLst>
                </a:custGeom>
                <a:noFill/>
                <a:ln w="9525" cap="flat">
                  <a:solidFill>
                    <a:srgbClr val="000000"/>
                  </a:solidFill>
                  <a:prstDash val="solid"/>
                  <a:miter lim="8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 algn="ctr">
                    <a:lnSpc>
                      <a:spcPct val="120000"/>
                    </a:lnSpc>
                  </a:pPr>
                  <a:endParaRPr/>
                </a:p>
              </p:txBody>
            </p:sp>
            <p:sp>
              <p:nvSpPr>
                <p:cNvPr id="663" name="Shape 663"/>
                <p:cNvSpPr/>
                <p:nvPr/>
              </p:nvSpPr>
              <p:spPr>
                <a:xfrm>
                  <a:off x="91170" y="45070"/>
                  <a:ext cx="924382" cy="33274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none" lIns="45719" tIns="45719" rIns="45719" bIns="45719" numCol="1" anchor="t">
                  <a:spAutoFit/>
                </a:bodyPr>
                <a:lstStyle>
                  <a:lvl1pPr algn="ctr">
                    <a:lnSpc>
                      <a:spcPct val="120000"/>
                    </a:lnSpc>
                    <a:defRPr sz="1600">
                      <a:solidFill>
                        <a:srgbClr val="FFFFFF"/>
                      </a:solidFill>
                      <a:effectLst>
                        <a:outerShdw blurRad="50800" dist="38100" dir="2700000" rotWithShape="0">
                          <a:srgbClr val="000000">
                            <a:alpha val="43000"/>
                          </a:srgbClr>
                        </a:outerShdw>
                      </a:effectLst>
                      <a:latin typeface="Verdana"/>
                      <a:ea typeface="Verdana"/>
                      <a:cs typeface="Verdana"/>
                      <a:sym typeface="Verdana"/>
                    </a:defRPr>
                  </a:lvl1pPr>
                </a:lstStyle>
                <a:p>
                  <a:pPr lvl="0">
                    <a:defRPr sz="1800">
                      <a:solidFill>
                        <a:srgbClr val="000000"/>
                      </a:solidFill>
                      <a:effectLst/>
                    </a:defRPr>
                  </a:pPr>
                  <a:r>
                    <a:rPr sz="1600">
                      <a:solidFill>
                        <a:srgbClr val="FFFFFF"/>
                      </a:solidFill>
                      <a:effectLst>
                        <a:outerShdw blurRad="50800" dist="38100" dir="2700000" rotWithShape="0">
                          <a:srgbClr val="000000">
                            <a:alpha val="43000"/>
                          </a:srgbClr>
                        </a:outerShdw>
                      </a:effectLst>
                    </a:rPr>
                    <a:t>Memory</a:t>
                  </a:r>
                </a:p>
              </p:txBody>
            </p:sp>
          </p:grpSp>
          <p:grpSp>
            <p:nvGrpSpPr>
              <p:cNvPr id="670" name="Group 670"/>
              <p:cNvGrpSpPr/>
              <p:nvPr/>
            </p:nvGrpSpPr>
            <p:grpSpPr>
              <a:xfrm>
                <a:off x="96715" y="187441"/>
                <a:ext cx="1151793" cy="504651"/>
                <a:chOff x="0" y="0"/>
                <a:chExt cx="1151792" cy="504650"/>
              </a:xfrm>
            </p:grpSpPr>
            <p:sp>
              <p:nvSpPr>
                <p:cNvPr id="665" name="Shape 665"/>
                <p:cNvSpPr/>
                <p:nvPr/>
              </p:nvSpPr>
              <p:spPr>
                <a:xfrm>
                  <a:off x="-1" y="-1"/>
                  <a:ext cx="1151794" cy="50465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1929"/>
                      </a:moveTo>
                      <a:lnTo>
                        <a:pt x="845" y="0"/>
                      </a:lnTo>
                      <a:lnTo>
                        <a:pt x="21600" y="0"/>
                      </a:lnTo>
                      <a:lnTo>
                        <a:pt x="21600" y="19671"/>
                      </a:lnTo>
                      <a:lnTo>
                        <a:pt x="20755" y="21600"/>
                      </a:lnTo>
                      <a:lnTo>
                        <a:pt x="0" y="2160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C6E3C6"/>
                    </a:gs>
                    <a:gs pos="100000">
                      <a:srgbClr val="008000"/>
                    </a:gs>
                  </a:gsLst>
                  <a:path path="circle">
                    <a:fillToRect l="37721" t="-19636" r="62278" b="119636"/>
                  </a:path>
                </a:gra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 algn="ctr">
                    <a:lnSpc>
                      <a:spcPct val="120000"/>
                    </a:lnSpc>
                  </a:pPr>
                  <a:endParaRPr/>
                </a:p>
              </p:txBody>
            </p:sp>
            <p:sp>
              <p:nvSpPr>
                <p:cNvPr id="666" name="Shape 666"/>
                <p:cNvSpPr/>
                <p:nvPr/>
              </p:nvSpPr>
              <p:spPr>
                <a:xfrm>
                  <a:off x="1106721" y="-1"/>
                  <a:ext cx="45071" cy="50465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1929"/>
                      </a:moveTo>
                      <a:lnTo>
                        <a:pt x="21600" y="0"/>
                      </a:lnTo>
                      <a:lnTo>
                        <a:pt x="21600" y="19671"/>
                      </a:ln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 algn="ctr">
                    <a:lnSpc>
                      <a:spcPct val="120000"/>
                    </a:lnSpc>
                  </a:pPr>
                  <a:endParaRPr/>
                </a:p>
              </p:txBody>
            </p:sp>
            <p:sp>
              <p:nvSpPr>
                <p:cNvPr id="667" name="Shape 667"/>
                <p:cNvSpPr/>
                <p:nvPr/>
              </p:nvSpPr>
              <p:spPr>
                <a:xfrm>
                  <a:off x="-1" y="-1"/>
                  <a:ext cx="1151794" cy="4507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21600"/>
                      </a:moveTo>
                      <a:lnTo>
                        <a:pt x="845" y="0"/>
                      </a:lnTo>
                      <a:lnTo>
                        <a:pt x="21600" y="0"/>
                      </a:lnTo>
                      <a:lnTo>
                        <a:pt x="20755" y="21600"/>
                      </a:lnTo>
                      <a:close/>
                    </a:path>
                  </a:pathLst>
                </a:custGeom>
                <a:solidFill>
                  <a:srgbClr val="FFFFFF">
                    <a:alpha val="20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 algn="ctr">
                    <a:lnSpc>
                      <a:spcPct val="120000"/>
                    </a:lnSpc>
                  </a:pPr>
                  <a:endParaRPr/>
                </a:p>
              </p:txBody>
            </p:sp>
            <p:sp>
              <p:nvSpPr>
                <p:cNvPr id="668" name="Shape 668"/>
                <p:cNvSpPr/>
                <p:nvPr/>
              </p:nvSpPr>
              <p:spPr>
                <a:xfrm>
                  <a:off x="-1" y="-1"/>
                  <a:ext cx="1151794" cy="50465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1929"/>
                      </a:moveTo>
                      <a:lnTo>
                        <a:pt x="845" y="0"/>
                      </a:lnTo>
                      <a:lnTo>
                        <a:pt x="21600" y="0"/>
                      </a:lnTo>
                      <a:lnTo>
                        <a:pt x="21600" y="19671"/>
                      </a:lnTo>
                      <a:lnTo>
                        <a:pt x="20755" y="21600"/>
                      </a:lnTo>
                      <a:lnTo>
                        <a:pt x="0" y="21600"/>
                      </a:lnTo>
                      <a:close/>
                      <a:moveTo>
                        <a:pt x="0" y="1929"/>
                      </a:moveTo>
                      <a:lnTo>
                        <a:pt x="20755" y="1929"/>
                      </a:lnTo>
                      <a:lnTo>
                        <a:pt x="21600" y="0"/>
                      </a:lnTo>
                      <a:moveTo>
                        <a:pt x="20755" y="1929"/>
                      </a:moveTo>
                      <a:lnTo>
                        <a:pt x="20755" y="21600"/>
                      </a:lnTo>
                    </a:path>
                  </a:pathLst>
                </a:custGeom>
                <a:noFill/>
                <a:ln w="9525" cap="flat">
                  <a:solidFill>
                    <a:srgbClr val="000000"/>
                  </a:solidFill>
                  <a:prstDash val="solid"/>
                  <a:miter lim="8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 algn="ctr">
                    <a:lnSpc>
                      <a:spcPct val="120000"/>
                    </a:lnSpc>
                  </a:pPr>
                  <a:endParaRPr/>
                </a:p>
              </p:txBody>
            </p:sp>
            <p:sp>
              <p:nvSpPr>
                <p:cNvPr id="669" name="Shape 669"/>
                <p:cNvSpPr/>
                <p:nvPr/>
              </p:nvSpPr>
              <p:spPr>
                <a:xfrm>
                  <a:off x="91170" y="45070"/>
                  <a:ext cx="924382" cy="33274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none" lIns="45719" tIns="45719" rIns="45719" bIns="45719" numCol="1" anchor="t">
                  <a:spAutoFit/>
                </a:bodyPr>
                <a:lstStyle>
                  <a:lvl1pPr algn="ctr">
                    <a:lnSpc>
                      <a:spcPct val="120000"/>
                    </a:lnSpc>
                    <a:defRPr sz="1600">
                      <a:solidFill>
                        <a:srgbClr val="FFFFFF"/>
                      </a:solidFill>
                      <a:effectLst>
                        <a:outerShdw blurRad="50800" dist="38100" dir="2700000" rotWithShape="0">
                          <a:srgbClr val="000000">
                            <a:alpha val="43000"/>
                          </a:srgbClr>
                        </a:outerShdw>
                      </a:effectLst>
                      <a:latin typeface="Verdana"/>
                      <a:ea typeface="Verdana"/>
                      <a:cs typeface="Verdana"/>
                      <a:sym typeface="Verdana"/>
                    </a:defRPr>
                  </a:lvl1pPr>
                </a:lstStyle>
                <a:p>
                  <a:pPr lvl="0">
                    <a:defRPr sz="1800">
                      <a:solidFill>
                        <a:srgbClr val="000000"/>
                      </a:solidFill>
                      <a:effectLst/>
                    </a:defRPr>
                  </a:pPr>
                  <a:r>
                    <a:rPr sz="1600">
                      <a:solidFill>
                        <a:srgbClr val="FFFFFF"/>
                      </a:solidFill>
                      <a:effectLst>
                        <a:outerShdw blurRad="50800" dist="38100" dir="2700000" rotWithShape="0">
                          <a:srgbClr val="000000">
                            <a:alpha val="43000"/>
                          </a:srgbClr>
                        </a:outerShdw>
                      </a:effectLst>
                    </a:rPr>
                    <a:t>Memory</a:t>
                  </a:r>
                </a:p>
              </p:txBody>
            </p:sp>
          </p:grpSp>
          <p:grpSp>
            <p:nvGrpSpPr>
              <p:cNvPr id="676" name="Group 676"/>
              <p:cNvGrpSpPr/>
              <p:nvPr/>
            </p:nvGrpSpPr>
            <p:grpSpPr>
              <a:xfrm>
                <a:off x="0" y="281161"/>
                <a:ext cx="1151793" cy="504652"/>
                <a:chOff x="0" y="0"/>
                <a:chExt cx="1151792" cy="504650"/>
              </a:xfrm>
            </p:grpSpPr>
            <p:sp>
              <p:nvSpPr>
                <p:cNvPr id="671" name="Shape 671"/>
                <p:cNvSpPr/>
                <p:nvPr/>
              </p:nvSpPr>
              <p:spPr>
                <a:xfrm>
                  <a:off x="-1" y="-1"/>
                  <a:ext cx="1151794" cy="50465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1929"/>
                      </a:moveTo>
                      <a:lnTo>
                        <a:pt x="845" y="0"/>
                      </a:lnTo>
                      <a:lnTo>
                        <a:pt x="21600" y="0"/>
                      </a:lnTo>
                      <a:lnTo>
                        <a:pt x="21600" y="19671"/>
                      </a:lnTo>
                      <a:lnTo>
                        <a:pt x="20755" y="21600"/>
                      </a:lnTo>
                      <a:lnTo>
                        <a:pt x="0" y="2160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C6E3C6"/>
                    </a:gs>
                    <a:gs pos="100000">
                      <a:srgbClr val="008000"/>
                    </a:gs>
                  </a:gsLst>
                  <a:path path="circle">
                    <a:fillToRect l="37721" t="-19636" r="62278" b="119636"/>
                  </a:path>
                </a:gra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 algn="ctr">
                    <a:lnSpc>
                      <a:spcPct val="120000"/>
                    </a:lnSpc>
                  </a:pPr>
                  <a:endParaRPr/>
                </a:p>
              </p:txBody>
            </p:sp>
            <p:sp>
              <p:nvSpPr>
                <p:cNvPr id="672" name="Shape 672"/>
                <p:cNvSpPr/>
                <p:nvPr/>
              </p:nvSpPr>
              <p:spPr>
                <a:xfrm>
                  <a:off x="1106721" y="-1"/>
                  <a:ext cx="45071" cy="50465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1929"/>
                      </a:moveTo>
                      <a:lnTo>
                        <a:pt x="21600" y="0"/>
                      </a:lnTo>
                      <a:lnTo>
                        <a:pt x="21600" y="19671"/>
                      </a:ln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 algn="ctr">
                    <a:lnSpc>
                      <a:spcPct val="120000"/>
                    </a:lnSpc>
                  </a:pPr>
                  <a:endParaRPr/>
                </a:p>
              </p:txBody>
            </p:sp>
            <p:sp>
              <p:nvSpPr>
                <p:cNvPr id="673" name="Shape 673"/>
                <p:cNvSpPr/>
                <p:nvPr/>
              </p:nvSpPr>
              <p:spPr>
                <a:xfrm>
                  <a:off x="-1" y="-1"/>
                  <a:ext cx="1151794" cy="4507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21600"/>
                      </a:moveTo>
                      <a:lnTo>
                        <a:pt x="845" y="0"/>
                      </a:lnTo>
                      <a:lnTo>
                        <a:pt x="21600" y="0"/>
                      </a:lnTo>
                      <a:lnTo>
                        <a:pt x="20755" y="21600"/>
                      </a:lnTo>
                      <a:close/>
                    </a:path>
                  </a:pathLst>
                </a:custGeom>
                <a:solidFill>
                  <a:srgbClr val="FFFFFF">
                    <a:alpha val="20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 algn="ctr">
                    <a:lnSpc>
                      <a:spcPct val="120000"/>
                    </a:lnSpc>
                  </a:pPr>
                  <a:endParaRPr/>
                </a:p>
              </p:txBody>
            </p:sp>
            <p:sp>
              <p:nvSpPr>
                <p:cNvPr id="674" name="Shape 674"/>
                <p:cNvSpPr/>
                <p:nvPr/>
              </p:nvSpPr>
              <p:spPr>
                <a:xfrm>
                  <a:off x="-1" y="-1"/>
                  <a:ext cx="1151794" cy="50465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1929"/>
                      </a:moveTo>
                      <a:lnTo>
                        <a:pt x="845" y="0"/>
                      </a:lnTo>
                      <a:lnTo>
                        <a:pt x="21600" y="0"/>
                      </a:lnTo>
                      <a:lnTo>
                        <a:pt x="21600" y="19671"/>
                      </a:lnTo>
                      <a:lnTo>
                        <a:pt x="20755" y="21600"/>
                      </a:lnTo>
                      <a:lnTo>
                        <a:pt x="0" y="21600"/>
                      </a:lnTo>
                      <a:close/>
                      <a:moveTo>
                        <a:pt x="0" y="1929"/>
                      </a:moveTo>
                      <a:lnTo>
                        <a:pt x="20755" y="1929"/>
                      </a:lnTo>
                      <a:lnTo>
                        <a:pt x="21600" y="0"/>
                      </a:lnTo>
                      <a:moveTo>
                        <a:pt x="20755" y="1929"/>
                      </a:moveTo>
                      <a:lnTo>
                        <a:pt x="20755" y="21600"/>
                      </a:lnTo>
                    </a:path>
                  </a:pathLst>
                </a:custGeom>
                <a:noFill/>
                <a:ln w="9525" cap="flat">
                  <a:solidFill>
                    <a:srgbClr val="000000"/>
                  </a:solidFill>
                  <a:prstDash val="solid"/>
                  <a:miter lim="8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 algn="ctr">
                    <a:lnSpc>
                      <a:spcPct val="120000"/>
                    </a:lnSpc>
                  </a:pPr>
                  <a:endParaRPr/>
                </a:p>
              </p:txBody>
            </p:sp>
            <p:sp>
              <p:nvSpPr>
                <p:cNvPr id="675" name="Shape 675"/>
                <p:cNvSpPr/>
                <p:nvPr/>
              </p:nvSpPr>
              <p:spPr>
                <a:xfrm>
                  <a:off x="91170" y="45070"/>
                  <a:ext cx="924382" cy="33274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none" lIns="45719" tIns="45719" rIns="45719" bIns="45719" numCol="1" anchor="t">
                  <a:spAutoFit/>
                </a:bodyPr>
                <a:lstStyle>
                  <a:lvl1pPr algn="ctr">
                    <a:lnSpc>
                      <a:spcPct val="120000"/>
                    </a:lnSpc>
                    <a:defRPr sz="1600">
                      <a:solidFill>
                        <a:srgbClr val="FFFFFF"/>
                      </a:solidFill>
                      <a:latin typeface="Verdana"/>
                      <a:ea typeface="Verdana"/>
                      <a:cs typeface="Verdana"/>
                      <a:sym typeface="Verdana"/>
                    </a:defRPr>
                  </a:lvl1pPr>
                </a:lstStyle>
                <a:p>
                  <a:pPr lvl="0">
                    <a:defRPr sz="1800">
                      <a:solidFill>
                        <a:srgbClr val="000000"/>
                      </a:solidFill>
                    </a:defRPr>
                  </a:pPr>
                  <a:r>
                    <a:rPr sz="1600">
                      <a:solidFill>
                        <a:srgbClr val="FFFFFF"/>
                      </a:solidFill>
                    </a:rPr>
                    <a:t>Memory</a:t>
                  </a:r>
                </a:p>
              </p:txBody>
            </p:sp>
          </p:grpSp>
        </p:grpSp>
        <p:sp>
          <p:nvSpPr>
            <p:cNvPr id="678" name="Shape 678"/>
            <p:cNvSpPr/>
            <p:nvPr/>
          </p:nvSpPr>
          <p:spPr>
            <a:xfrm rot="10800000">
              <a:off x="3598984" y="2090737"/>
              <a:ext cx="1150816" cy="227014"/>
            </a:xfrm>
            <a:prstGeom prst="rect">
              <a:avLst/>
            </a:prstGeom>
            <a:gradFill flip="none" rotWithShape="1">
              <a:gsLst>
                <a:gs pos="0">
                  <a:srgbClr val="765E2F"/>
                </a:gs>
                <a:gs pos="50000">
                  <a:srgbClr val="FFCC66"/>
                </a:gs>
                <a:gs pos="100000">
                  <a:srgbClr val="765E2F"/>
                </a:gs>
              </a:gsLst>
              <a:lin ang="5400000" scaled="0"/>
            </a:gradFill>
            <a:ln w="12700" cap="flat">
              <a:noFill/>
              <a:miter lim="400000"/>
            </a:ln>
            <a:effectLst>
              <a:outerShdw blurRad="63500" dist="38099" dir="2700000" rotWithShape="0">
                <a:srgbClr val="E7E6E6">
                  <a:alpha val="74998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679" name="Shape 679"/>
            <p:cNvSpPr/>
            <p:nvPr/>
          </p:nvSpPr>
          <p:spPr>
            <a:xfrm>
              <a:off x="1809261" y="3940175"/>
              <a:ext cx="193431" cy="533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5317"/>
                  </a:moveTo>
                  <a:lnTo>
                    <a:pt x="10800" y="0"/>
                  </a:lnTo>
                  <a:lnTo>
                    <a:pt x="21600" y="5317"/>
                  </a:lnTo>
                  <a:lnTo>
                    <a:pt x="16200" y="5317"/>
                  </a:lnTo>
                  <a:lnTo>
                    <a:pt x="16200" y="16283"/>
                  </a:lnTo>
                  <a:lnTo>
                    <a:pt x="21600" y="16283"/>
                  </a:lnTo>
                  <a:lnTo>
                    <a:pt x="10800" y="21600"/>
                  </a:lnTo>
                  <a:lnTo>
                    <a:pt x="0" y="16283"/>
                  </a:lnTo>
                  <a:lnTo>
                    <a:pt x="5400" y="16283"/>
                  </a:lnTo>
                  <a:lnTo>
                    <a:pt x="5400" y="5317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6E3A17"/>
                </a:gs>
                <a:gs pos="50000">
                  <a:srgbClr val="ED7D31"/>
                </a:gs>
                <a:gs pos="100000">
                  <a:srgbClr val="6E3A17"/>
                </a:gs>
              </a:gsLst>
              <a:lin ang="0" scaled="0"/>
            </a:gradFill>
            <a:ln w="9525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680" name="Shape 680"/>
            <p:cNvSpPr/>
            <p:nvPr/>
          </p:nvSpPr>
          <p:spPr>
            <a:xfrm>
              <a:off x="2055445" y="3940175"/>
              <a:ext cx="193431" cy="533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5317"/>
                  </a:moveTo>
                  <a:lnTo>
                    <a:pt x="10800" y="0"/>
                  </a:lnTo>
                  <a:lnTo>
                    <a:pt x="21600" y="5317"/>
                  </a:lnTo>
                  <a:lnTo>
                    <a:pt x="16200" y="5317"/>
                  </a:lnTo>
                  <a:lnTo>
                    <a:pt x="16200" y="16283"/>
                  </a:lnTo>
                  <a:lnTo>
                    <a:pt x="21600" y="16283"/>
                  </a:lnTo>
                  <a:lnTo>
                    <a:pt x="10800" y="21600"/>
                  </a:lnTo>
                  <a:lnTo>
                    <a:pt x="0" y="16283"/>
                  </a:lnTo>
                  <a:lnTo>
                    <a:pt x="5400" y="16283"/>
                  </a:lnTo>
                  <a:lnTo>
                    <a:pt x="5400" y="5317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6E3A17"/>
                </a:gs>
                <a:gs pos="50000">
                  <a:srgbClr val="ED7D31"/>
                </a:gs>
                <a:gs pos="100000">
                  <a:srgbClr val="6E3A17"/>
                </a:gs>
              </a:gsLst>
              <a:lin ang="0" scaled="0"/>
            </a:gradFill>
            <a:ln w="9525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681" name="Shape 681"/>
            <p:cNvSpPr/>
            <p:nvPr/>
          </p:nvSpPr>
          <p:spPr>
            <a:xfrm>
              <a:off x="2301630" y="3940175"/>
              <a:ext cx="193431" cy="533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5317"/>
                  </a:moveTo>
                  <a:lnTo>
                    <a:pt x="10800" y="0"/>
                  </a:lnTo>
                  <a:lnTo>
                    <a:pt x="21600" y="5317"/>
                  </a:lnTo>
                  <a:lnTo>
                    <a:pt x="16200" y="5317"/>
                  </a:lnTo>
                  <a:lnTo>
                    <a:pt x="16200" y="16283"/>
                  </a:lnTo>
                  <a:lnTo>
                    <a:pt x="21600" y="16283"/>
                  </a:lnTo>
                  <a:lnTo>
                    <a:pt x="10800" y="21600"/>
                  </a:lnTo>
                  <a:lnTo>
                    <a:pt x="0" y="16283"/>
                  </a:lnTo>
                  <a:lnTo>
                    <a:pt x="5400" y="16283"/>
                  </a:lnTo>
                  <a:lnTo>
                    <a:pt x="5400" y="5317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6E3A17"/>
                </a:gs>
                <a:gs pos="50000">
                  <a:srgbClr val="ED7D31"/>
                </a:gs>
                <a:gs pos="100000">
                  <a:srgbClr val="6E3A17"/>
                </a:gs>
              </a:gsLst>
              <a:lin ang="0" scaled="0"/>
            </a:gradFill>
            <a:ln w="9525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682" name="Shape 682"/>
            <p:cNvSpPr/>
            <p:nvPr/>
          </p:nvSpPr>
          <p:spPr>
            <a:xfrm>
              <a:off x="2547815" y="3940175"/>
              <a:ext cx="193431" cy="533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5317"/>
                  </a:moveTo>
                  <a:lnTo>
                    <a:pt x="10800" y="0"/>
                  </a:lnTo>
                  <a:lnTo>
                    <a:pt x="21600" y="5317"/>
                  </a:lnTo>
                  <a:lnTo>
                    <a:pt x="16200" y="5317"/>
                  </a:lnTo>
                  <a:lnTo>
                    <a:pt x="16200" y="16283"/>
                  </a:lnTo>
                  <a:lnTo>
                    <a:pt x="21600" y="16283"/>
                  </a:lnTo>
                  <a:lnTo>
                    <a:pt x="10800" y="21600"/>
                  </a:lnTo>
                  <a:lnTo>
                    <a:pt x="0" y="16283"/>
                  </a:lnTo>
                  <a:lnTo>
                    <a:pt x="5400" y="16283"/>
                  </a:lnTo>
                  <a:lnTo>
                    <a:pt x="5400" y="5317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6E3A17"/>
                </a:gs>
                <a:gs pos="50000">
                  <a:srgbClr val="ED7D31"/>
                </a:gs>
                <a:gs pos="100000">
                  <a:srgbClr val="6E3A17"/>
                </a:gs>
              </a:gsLst>
              <a:lin ang="0" scaled="0"/>
            </a:gradFill>
            <a:ln w="9525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683" name="Shape 683"/>
            <p:cNvSpPr/>
            <p:nvPr/>
          </p:nvSpPr>
          <p:spPr>
            <a:xfrm>
              <a:off x="2793999" y="3940175"/>
              <a:ext cx="193431" cy="533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5317"/>
                  </a:moveTo>
                  <a:lnTo>
                    <a:pt x="10800" y="0"/>
                  </a:lnTo>
                  <a:lnTo>
                    <a:pt x="21600" y="5317"/>
                  </a:lnTo>
                  <a:lnTo>
                    <a:pt x="16200" y="5317"/>
                  </a:lnTo>
                  <a:lnTo>
                    <a:pt x="16200" y="16283"/>
                  </a:lnTo>
                  <a:lnTo>
                    <a:pt x="21600" y="16283"/>
                  </a:lnTo>
                  <a:lnTo>
                    <a:pt x="10800" y="21600"/>
                  </a:lnTo>
                  <a:lnTo>
                    <a:pt x="0" y="16283"/>
                  </a:lnTo>
                  <a:lnTo>
                    <a:pt x="5400" y="16283"/>
                  </a:lnTo>
                  <a:lnTo>
                    <a:pt x="5400" y="5317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6E3A17"/>
                </a:gs>
                <a:gs pos="50000">
                  <a:srgbClr val="ED7D31"/>
                </a:gs>
                <a:gs pos="100000">
                  <a:srgbClr val="6E3A17"/>
                </a:gs>
              </a:gsLst>
              <a:lin ang="0" scaled="0"/>
            </a:gradFill>
            <a:ln w="9525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684" name="Shape 684"/>
            <p:cNvSpPr/>
            <p:nvPr/>
          </p:nvSpPr>
          <p:spPr>
            <a:xfrm>
              <a:off x="3040184" y="3940175"/>
              <a:ext cx="195386" cy="533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5317"/>
                  </a:moveTo>
                  <a:lnTo>
                    <a:pt x="10800" y="0"/>
                  </a:lnTo>
                  <a:lnTo>
                    <a:pt x="21600" y="5317"/>
                  </a:lnTo>
                  <a:lnTo>
                    <a:pt x="16200" y="5317"/>
                  </a:lnTo>
                  <a:lnTo>
                    <a:pt x="16200" y="16283"/>
                  </a:lnTo>
                  <a:lnTo>
                    <a:pt x="21600" y="16283"/>
                  </a:lnTo>
                  <a:lnTo>
                    <a:pt x="10800" y="21600"/>
                  </a:lnTo>
                  <a:lnTo>
                    <a:pt x="0" y="16283"/>
                  </a:lnTo>
                  <a:lnTo>
                    <a:pt x="5400" y="16283"/>
                  </a:lnTo>
                  <a:lnTo>
                    <a:pt x="5400" y="5317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6E3A17"/>
                </a:gs>
                <a:gs pos="50000">
                  <a:srgbClr val="ED7D31"/>
                </a:gs>
                <a:gs pos="100000">
                  <a:srgbClr val="6E3A17"/>
                </a:gs>
              </a:gsLst>
              <a:lin ang="0" scaled="0"/>
            </a:gradFill>
            <a:ln w="9525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685" name="Shape 685"/>
            <p:cNvSpPr/>
            <p:nvPr/>
          </p:nvSpPr>
          <p:spPr>
            <a:xfrm>
              <a:off x="3194641" y="2597468"/>
              <a:ext cx="2363947" cy="316866"/>
            </a:xfrm>
            <a:prstGeom prst="rect">
              <a:avLst/>
            </a:prstGeom>
            <a:noFill/>
            <a:ln w="9525" cap="flat">
              <a:solidFill>
                <a:srgbClr val="000000"/>
              </a:solidFill>
              <a:prstDash val="solid"/>
              <a:miter lim="8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 algn="ctr">
                <a:defRPr sz="1400">
                  <a:latin typeface="Verdana"/>
                  <a:ea typeface="Verdana"/>
                  <a:cs typeface="Verdana"/>
                  <a:sym typeface="Verdana"/>
                </a:defRPr>
              </a:lvl1pPr>
            </a:lstStyle>
            <a:p>
              <a:pPr lvl="0">
                <a:defRPr sz="1800"/>
              </a:pPr>
              <a:r>
                <a:rPr sz="1400"/>
                <a:t>Coherent HyperTransport</a:t>
              </a:r>
            </a:p>
          </p:txBody>
        </p:sp>
        <p:sp>
          <p:nvSpPr>
            <p:cNvPr id="686" name="Shape 686"/>
            <p:cNvSpPr/>
            <p:nvPr/>
          </p:nvSpPr>
          <p:spPr>
            <a:xfrm flipH="1">
              <a:off x="2625969" y="2741612"/>
              <a:ext cx="384908" cy="1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687" name="Shape 687"/>
            <p:cNvSpPr/>
            <p:nvPr/>
          </p:nvSpPr>
          <p:spPr>
            <a:xfrm flipV="1">
              <a:off x="3913553" y="2270126"/>
              <a:ext cx="130909" cy="344488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688" name="Shape 688"/>
            <p:cNvSpPr/>
            <p:nvPr/>
          </p:nvSpPr>
          <p:spPr>
            <a:xfrm>
              <a:off x="1788509" y="4546917"/>
              <a:ext cx="1356442" cy="316866"/>
            </a:xfrm>
            <a:prstGeom prst="rect">
              <a:avLst/>
            </a:prstGeom>
            <a:noFill/>
            <a:ln w="9525" cap="flat">
              <a:solidFill>
                <a:srgbClr val="000000"/>
              </a:solidFill>
              <a:prstDash val="solid"/>
              <a:miter lim="8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 algn="ctr">
                <a:defRPr sz="1400"/>
              </a:lvl1pPr>
            </a:lstStyle>
            <a:p>
              <a:pPr lvl="0">
                <a:defRPr sz="1800"/>
              </a:pPr>
              <a:r>
                <a:rPr sz="1400"/>
                <a:t>6 x4 SERDES links</a:t>
              </a:r>
            </a:p>
          </p:txBody>
        </p:sp>
        <p:sp>
          <p:nvSpPr>
            <p:cNvPr id="689" name="Shape 689"/>
            <p:cNvSpPr/>
            <p:nvPr/>
          </p:nvSpPr>
          <p:spPr>
            <a:xfrm>
              <a:off x="2975707" y="1881187"/>
              <a:ext cx="529494" cy="649289"/>
            </a:xfrm>
            <a:prstGeom prst="rect">
              <a:avLst/>
            </a:prstGeom>
            <a:gradFill flip="none" rotWithShape="1">
              <a:gsLst>
                <a:gs pos="0">
                  <a:srgbClr val="C6DFE4"/>
                </a:gs>
                <a:gs pos="100000">
                  <a:srgbClr val="006E87"/>
                </a:gs>
              </a:gsLst>
              <a:path path="circle">
                <a:fillToRect l="37721" t="-19636" r="62278" b="119636"/>
              </a:path>
            </a:gradFill>
            <a:ln w="9525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</p:grpSp>
      <p:sp>
        <p:nvSpPr>
          <p:cNvPr id="691" name="Shape 69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888888"/>
                </a:solidFill>
              </a:rPr>
              <a:t>12</a:t>
            </a:fld>
            <a:endParaRPr sz="1200">
              <a:solidFill>
                <a:srgbClr val="888888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8" name="Group 748"/>
          <p:cNvGrpSpPr/>
          <p:nvPr/>
        </p:nvGrpSpPr>
        <p:grpSpPr>
          <a:xfrm>
            <a:off x="5130800" y="1409701"/>
            <a:ext cx="6582059" cy="4279900"/>
            <a:chOff x="0" y="0"/>
            <a:chExt cx="6582058" cy="4279899"/>
          </a:xfrm>
        </p:grpSpPr>
        <p:grpSp>
          <p:nvGrpSpPr>
            <p:cNvPr id="745" name="Group 745"/>
            <p:cNvGrpSpPr/>
            <p:nvPr/>
          </p:nvGrpSpPr>
          <p:grpSpPr>
            <a:xfrm>
              <a:off x="2273338" y="2231160"/>
              <a:ext cx="2686672" cy="2048740"/>
              <a:chOff x="0" y="0"/>
              <a:chExt cx="2686671" cy="2048738"/>
            </a:xfrm>
          </p:grpSpPr>
          <p:sp>
            <p:nvSpPr>
              <p:cNvPr id="693" name="Shape 693"/>
              <p:cNvSpPr/>
              <p:nvPr/>
            </p:nvSpPr>
            <p:spPr>
              <a:xfrm>
                <a:off x="13910" y="435006"/>
                <a:ext cx="236475" cy="224520"/>
              </a:xfrm>
              <a:prstGeom prst="rect">
                <a:avLst/>
              </a:prstGeom>
              <a:solidFill>
                <a:srgbClr val="89CBC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694" name="Shape 694"/>
              <p:cNvSpPr/>
              <p:nvPr/>
            </p:nvSpPr>
            <p:spPr>
              <a:xfrm>
                <a:off x="13910" y="1126104"/>
                <a:ext cx="236475" cy="224520"/>
              </a:xfrm>
              <a:prstGeom prst="rect">
                <a:avLst/>
              </a:prstGeom>
              <a:solidFill>
                <a:srgbClr val="89CBC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695" name="Shape 695"/>
              <p:cNvSpPr/>
              <p:nvPr/>
            </p:nvSpPr>
            <p:spPr>
              <a:xfrm>
                <a:off x="983655" y="435006"/>
                <a:ext cx="234488" cy="224520"/>
              </a:xfrm>
              <a:prstGeom prst="rect">
                <a:avLst/>
              </a:prstGeom>
              <a:solidFill>
                <a:srgbClr val="89CBC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696" name="Shape 696"/>
              <p:cNvSpPr/>
              <p:nvPr/>
            </p:nvSpPr>
            <p:spPr>
              <a:xfrm>
                <a:off x="983655" y="1126104"/>
                <a:ext cx="234488" cy="224520"/>
              </a:xfrm>
              <a:prstGeom prst="rect">
                <a:avLst/>
              </a:prstGeom>
              <a:solidFill>
                <a:srgbClr val="89CBC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697" name="Shape 697"/>
              <p:cNvSpPr/>
              <p:nvPr/>
            </p:nvSpPr>
            <p:spPr>
              <a:xfrm>
                <a:off x="534552" y="7016"/>
                <a:ext cx="234488" cy="224520"/>
              </a:xfrm>
              <a:prstGeom prst="rect">
                <a:avLst/>
              </a:prstGeom>
              <a:solidFill>
                <a:srgbClr val="89CBC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698" name="Shape 698"/>
              <p:cNvSpPr/>
              <p:nvPr/>
            </p:nvSpPr>
            <p:spPr>
              <a:xfrm>
                <a:off x="534552" y="698114"/>
                <a:ext cx="234488" cy="224520"/>
              </a:xfrm>
              <a:prstGeom prst="rect">
                <a:avLst/>
              </a:prstGeom>
              <a:solidFill>
                <a:srgbClr val="89CBC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699" name="Shape 699"/>
              <p:cNvSpPr/>
              <p:nvPr/>
            </p:nvSpPr>
            <p:spPr>
              <a:xfrm>
                <a:off x="1502310" y="7016"/>
                <a:ext cx="236475" cy="224520"/>
              </a:xfrm>
              <a:prstGeom prst="rect">
                <a:avLst/>
              </a:prstGeom>
              <a:solidFill>
                <a:srgbClr val="89CBC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700" name="Shape 700"/>
              <p:cNvSpPr/>
              <p:nvPr/>
            </p:nvSpPr>
            <p:spPr>
              <a:xfrm>
                <a:off x="1502310" y="698114"/>
                <a:ext cx="236475" cy="224520"/>
              </a:xfrm>
              <a:prstGeom prst="rect">
                <a:avLst/>
              </a:prstGeom>
              <a:solidFill>
                <a:srgbClr val="89CBC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701" name="Shape 701"/>
              <p:cNvSpPr/>
              <p:nvPr/>
            </p:nvSpPr>
            <p:spPr>
              <a:xfrm flipV="1">
                <a:off x="184808" y="668296"/>
                <a:ext cx="1" cy="396417"/>
              </a:xfrm>
              <a:prstGeom prst="line">
                <a:avLst/>
              </a:prstGeom>
              <a:noFill/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defTabSz="457200">
                  <a:defRPr sz="1200">
                    <a:latin typeface="+mj-lt"/>
                    <a:ea typeface="+mj-ea"/>
                    <a:cs typeface="+mj-cs"/>
                    <a:sym typeface="Helvetica"/>
                  </a:defRPr>
                </a:pPr>
                <a:endParaRPr/>
              </a:p>
            </p:txBody>
          </p:sp>
          <p:sp>
            <p:nvSpPr>
              <p:cNvPr id="702" name="Shape 702"/>
              <p:cNvSpPr/>
              <p:nvPr/>
            </p:nvSpPr>
            <p:spPr>
              <a:xfrm flipV="1">
                <a:off x="699488" y="231535"/>
                <a:ext cx="1" cy="398172"/>
              </a:xfrm>
              <a:prstGeom prst="line">
                <a:avLst/>
              </a:prstGeom>
              <a:noFill/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defTabSz="457200">
                  <a:defRPr sz="1200">
                    <a:latin typeface="+mj-lt"/>
                    <a:ea typeface="+mj-ea"/>
                    <a:cs typeface="+mj-cs"/>
                    <a:sym typeface="Helvetica"/>
                  </a:defRPr>
                </a:pPr>
                <a:endParaRPr/>
              </a:p>
            </p:txBody>
          </p:sp>
          <p:sp>
            <p:nvSpPr>
              <p:cNvPr id="703" name="Shape 703"/>
              <p:cNvSpPr/>
              <p:nvPr/>
            </p:nvSpPr>
            <p:spPr>
              <a:xfrm flipV="1">
                <a:off x="1675195" y="231535"/>
                <a:ext cx="1" cy="398172"/>
              </a:xfrm>
              <a:prstGeom prst="line">
                <a:avLst/>
              </a:prstGeom>
              <a:noFill/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defTabSz="457200">
                  <a:defRPr sz="1200">
                    <a:latin typeface="+mj-lt"/>
                    <a:ea typeface="+mj-ea"/>
                    <a:cs typeface="+mj-cs"/>
                    <a:sym typeface="Helvetica"/>
                  </a:defRPr>
                </a:pPr>
                <a:endParaRPr/>
              </a:p>
            </p:txBody>
          </p:sp>
          <p:sp>
            <p:nvSpPr>
              <p:cNvPr id="704" name="Shape 704"/>
              <p:cNvSpPr/>
              <p:nvPr/>
            </p:nvSpPr>
            <p:spPr>
              <a:xfrm flipV="1">
                <a:off x="1140643" y="652509"/>
                <a:ext cx="1" cy="398172"/>
              </a:xfrm>
              <a:prstGeom prst="line">
                <a:avLst/>
              </a:prstGeom>
              <a:noFill/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defTabSz="457200">
                  <a:defRPr sz="1200">
                    <a:latin typeface="+mj-lt"/>
                    <a:ea typeface="+mj-ea"/>
                    <a:cs typeface="+mj-cs"/>
                    <a:sym typeface="Helvetica"/>
                  </a:defRPr>
                </a:pPr>
                <a:endParaRPr/>
              </a:p>
            </p:txBody>
          </p:sp>
          <p:sp>
            <p:nvSpPr>
              <p:cNvPr id="705" name="Shape 705"/>
              <p:cNvSpPr/>
              <p:nvPr/>
            </p:nvSpPr>
            <p:spPr>
              <a:xfrm flipH="1" flipV="1">
                <a:off x="812758" y="75424"/>
                <a:ext cx="675643" cy="1"/>
              </a:xfrm>
              <a:prstGeom prst="line">
                <a:avLst/>
              </a:prstGeom>
              <a:noFill/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defTabSz="457200">
                  <a:defRPr sz="1200">
                    <a:latin typeface="+mj-lt"/>
                    <a:ea typeface="+mj-ea"/>
                    <a:cs typeface="+mj-cs"/>
                    <a:sym typeface="Helvetica"/>
                  </a:defRPr>
                </a:pPr>
                <a:endParaRPr/>
              </a:p>
            </p:txBody>
          </p:sp>
          <p:sp>
            <p:nvSpPr>
              <p:cNvPr id="706" name="Shape 706"/>
              <p:cNvSpPr/>
              <p:nvPr/>
            </p:nvSpPr>
            <p:spPr>
              <a:xfrm flipH="1" flipV="1">
                <a:off x="812758" y="771785"/>
                <a:ext cx="675643" cy="1"/>
              </a:xfrm>
              <a:prstGeom prst="line">
                <a:avLst/>
              </a:prstGeom>
              <a:noFill/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defTabSz="457200">
                  <a:defRPr sz="1200">
                    <a:latin typeface="+mj-lt"/>
                    <a:ea typeface="+mj-ea"/>
                    <a:cs typeface="+mj-cs"/>
                    <a:sym typeface="Helvetica"/>
                  </a:defRPr>
                </a:pPr>
                <a:endParaRPr/>
              </a:p>
            </p:txBody>
          </p:sp>
          <p:sp>
            <p:nvSpPr>
              <p:cNvPr id="707" name="Shape 707"/>
              <p:cNvSpPr/>
              <p:nvPr/>
            </p:nvSpPr>
            <p:spPr>
              <a:xfrm flipH="1">
                <a:off x="306026" y="1208545"/>
                <a:ext cx="677630" cy="1"/>
              </a:xfrm>
              <a:prstGeom prst="line">
                <a:avLst/>
              </a:prstGeom>
              <a:noFill/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defTabSz="457200">
                  <a:defRPr sz="1200">
                    <a:latin typeface="+mj-lt"/>
                    <a:ea typeface="+mj-ea"/>
                    <a:cs typeface="+mj-cs"/>
                    <a:sym typeface="Helvetica"/>
                  </a:defRPr>
                </a:pPr>
                <a:endParaRPr/>
              </a:p>
            </p:txBody>
          </p:sp>
          <p:sp>
            <p:nvSpPr>
              <p:cNvPr id="708" name="Shape 708"/>
              <p:cNvSpPr/>
              <p:nvPr/>
            </p:nvSpPr>
            <p:spPr>
              <a:xfrm flipH="1" flipV="1">
                <a:off x="306026" y="510430"/>
                <a:ext cx="677630" cy="1"/>
              </a:xfrm>
              <a:prstGeom prst="line">
                <a:avLst/>
              </a:prstGeom>
              <a:noFill/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defTabSz="457200">
                  <a:defRPr sz="1200">
                    <a:latin typeface="+mj-lt"/>
                    <a:ea typeface="+mj-ea"/>
                    <a:cs typeface="+mj-cs"/>
                    <a:sym typeface="Helvetica"/>
                  </a:defRPr>
                </a:pPr>
                <a:endParaRPr/>
              </a:p>
            </p:txBody>
          </p:sp>
          <p:sp>
            <p:nvSpPr>
              <p:cNvPr id="709" name="Shape 709"/>
              <p:cNvSpPr/>
              <p:nvPr/>
            </p:nvSpPr>
            <p:spPr>
              <a:xfrm>
                <a:off x="0" y="1824219"/>
                <a:ext cx="234487" cy="224520"/>
              </a:xfrm>
              <a:prstGeom prst="rect">
                <a:avLst/>
              </a:prstGeom>
              <a:solidFill>
                <a:srgbClr val="89CBC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710" name="Shape 710"/>
              <p:cNvSpPr/>
              <p:nvPr/>
            </p:nvSpPr>
            <p:spPr>
              <a:xfrm>
                <a:off x="969745" y="1824219"/>
                <a:ext cx="234488" cy="224520"/>
              </a:xfrm>
              <a:prstGeom prst="rect">
                <a:avLst/>
              </a:prstGeom>
              <a:solidFill>
                <a:srgbClr val="89CBC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711" name="Shape 711"/>
              <p:cNvSpPr/>
              <p:nvPr/>
            </p:nvSpPr>
            <p:spPr>
              <a:xfrm>
                <a:off x="520642" y="1396229"/>
                <a:ext cx="234488" cy="224520"/>
              </a:xfrm>
              <a:prstGeom prst="rect">
                <a:avLst/>
              </a:prstGeom>
              <a:solidFill>
                <a:srgbClr val="89CBC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712" name="Shape 712"/>
              <p:cNvSpPr/>
              <p:nvPr/>
            </p:nvSpPr>
            <p:spPr>
              <a:xfrm>
                <a:off x="1488400" y="1396229"/>
                <a:ext cx="236475" cy="224520"/>
              </a:xfrm>
              <a:prstGeom prst="rect">
                <a:avLst/>
              </a:prstGeom>
              <a:solidFill>
                <a:srgbClr val="89CBC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713" name="Shape 713"/>
              <p:cNvSpPr/>
              <p:nvPr/>
            </p:nvSpPr>
            <p:spPr>
              <a:xfrm flipV="1">
                <a:off x="170897" y="1366411"/>
                <a:ext cx="1" cy="396417"/>
              </a:xfrm>
              <a:prstGeom prst="line">
                <a:avLst/>
              </a:prstGeom>
              <a:noFill/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defTabSz="457200">
                  <a:defRPr sz="1200">
                    <a:latin typeface="+mj-lt"/>
                    <a:ea typeface="+mj-ea"/>
                    <a:cs typeface="+mj-cs"/>
                    <a:sym typeface="Helvetica"/>
                  </a:defRPr>
                </a:pPr>
                <a:endParaRPr/>
              </a:p>
            </p:txBody>
          </p:sp>
          <p:sp>
            <p:nvSpPr>
              <p:cNvPr id="714" name="Shape 714"/>
              <p:cNvSpPr/>
              <p:nvPr/>
            </p:nvSpPr>
            <p:spPr>
              <a:xfrm flipV="1">
                <a:off x="683591" y="929650"/>
                <a:ext cx="1" cy="398172"/>
              </a:xfrm>
              <a:prstGeom prst="line">
                <a:avLst/>
              </a:prstGeom>
              <a:noFill/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defTabSz="457200">
                  <a:defRPr sz="1200">
                    <a:latin typeface="+mj-lt"/>
                    <a:ea typeface="+mj-ea"/>
                    <a:cs typeface="+mj-cs"/>
                    <a:sym typeface="Helvetica"/>
                  </a:defRPr>
                </a:pPr>
                <a:endParaRPr/>
              </a:p>
            </p:txBody>
          </p:sp>
          <p:sp>
            <p:nvSpPr>
              <p:cNvPr id="715" name="Shape 715"/>
              <p:cNvSpPr/>
              <p:nvPr/>
            </p:nvSpPr>
            <p:spPr>
              <a:xfrm flipV="1">
                <a:off x="1659298" y="929650"/>
                <a:ext cx="1" cy="398172"/>
              </a:xfrm>
              <a:prstGeom prst="line">
                <a:avLst/>
              </a:prstGeom>
              <a:noFill/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defTabSz="457200">
                  <a:defRPr sz="1200">
                    <a:latin typeface="+mj-lt"/>
                    <a:ea typeface="+mj-ea"/>
                    <a:cs typeface="+mj-cs"/>
                    <a:sym typeface="Helvetica"/>
                  </a:defRPr>
                </a:pPr>
                <a:endParaRPr/>
              </a:p>
            </p:txBody>
          </p:sp>
          <p:sp>
            <p:nvSpPr>
              <p:cNvPr id="716" name="Shape 716"/>
              <p:cNvSpPr/>
              <p:nvPr/>
            </p:nvSpPr>
            <p:spPr>
              <a:xfrm flipV="1">
                <a:off x="1126733" y="1350624"/>
                <a:ext cx="1" cy="398172"/>
              </a:xfrm>
              <a:prstGeom prst="line">
                <a:avLst/>
              </a:prstGeom>
              <a:noFill/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defTabSz="457200">
                  <a:defRPr sz="1200">
                    <a:latin typeface="+mj-lt"/>
                    <a:ea typeface="+mj-ea"/>
                    <a:cs typeface="+mj-cs"/>
                    <a:sym typeface="Helvetica"/>
                  </a:defRPr>
                </a:pPr>
                <a:endParaRPr/>
              </a:p>
            </p:txBody>
          </p:sp>
          <p:sp>
            <p:nvSpPr>
              <p:cNvPr id="717" name="Shape 717"/>
              <p:cNvSpPr/>
              <p:nvPr/>
            </p:nvSpPr>
            <p:spPr>
              <a:xfrm flipH="1">
                <a:off x="798848" y="1469900"/>
                <a:ext cx="675643" cy="1"/>
              </a:xfrm>
              <a:prstGeom prst="line">
                <a:avLst/>
              </a:prstGeom>
              <a:noFill/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defTabSz="457200">
                  <a:defRPr sz="1200">
                    <a:latin typeface="+mj-lt"/>
                    <a:ea typeface="+mj-ea"/>
                    <a:cs typeface="+mj-cs"/>
                    <a:sym typeface="Helvetica"/>
                  </a:defRPr>
                </a:pPr>
                <a:endParaRPr/>
              </a:p>
            </p:txBody>
          </p:sp>
          <p:sp>
            <p:nvSpPr>
              <p:cNvPr id="718" name="Shape 718"/>
              <p:cNvSpPr/>
              <p:nvPr/>
            </p:nvSpPr>
            <p:spPr>
              <a:xfrm flipH="1">
                <a:off x="292116" y="1906660"/>
                <a:ext cx="677630" cy="1"/>
              </a:xfrm>
              <a:prstGeom prst="line">
                <a:avLst/>
              </a:prstGeom>
              <a:noFill/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defTabSz="457200">
                  <a:defRPr sz="1200">
                    <a:latin typeface="+mj-lt"/>
                    <a:ea typeface="+mj-ea"/>
                    <a:cs typeface="+mj-cs"/>
                    <a:sym typeface="Helvetica"/>
                  </a:defRPr>
                </a:pPr>
                <a:endParaRPr/>
              </a:p>
            </p:txBody>
          </p:sp>
          <p:sp>
            <p:nvSpPr>
              <p:cNvPr id="719" name="Shape 719"/>
              <p:cNvSpPr/>
              <p:nvPr/>
            </p:nvSpPr>
            <p:spPr>
              <a:xfrm>
                <a:off x="1931542" y="427989"/>
                <a:ext cx="234488" cy="224520"/>
              </a:xfrm>
              <a:prstGeom prst="rect">
                <a:avLst/>
              </a:prstGeom>
              <a:solidFill>
                <a:srgbClr val="89CBC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720" name="Shape 720"/>
              <p:cNvSpPr/>
              <p:nvPr/>
            </p:nvSpPr>
            <p:spPr>
              <a:xfrm>
                <a:off x="1931542" y="1119088"/>
                <a:ext cx="234488" cy="224520"/>
              </a:xfrm>
              <a:prstGeom prst="rect">
                <a:avLst/>
              </a:prstGeom>
              <a:solidFill>
                <a:srgbClr val="89CBC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721" name="Shape 721"/>
              <p:cNvSpPr/>
              <p:nvPr/>
            </p:nvSpPr>
            <p:spPr>
              <a:xfrm>
                <a:off x="2452184" y="-1"/>
                <a:ext cx="234488" cy="224520"/>
              </a:xfrm>
              <a:prstGeom prst="rect">
                <a:avLst/>
              </a:prstGeom>
              <a:solidFill>
                <a:srgbClr val="89CBC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722" name="Shape 722"/>
              <p:cNvSpPr/>
              <p:nvPr/>
            </p:nvSpPr>
            <p:spPr>
              <a:xfrm>
                <a:off x="2452184" y="691098"/>
                <a:ext cx="234488" cy="224520"/>
              </a:xfrm>
              <a:prstGeom prst="rect">
                <a:avLst/>
              </a:prstGeom>
              <a:solidFill>
                <a:srgbClr val="89CBC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723" name="Shape 723"/>
              <p:cNvSpPr/>
              <p:nvPr/>
            </p:nvSpPr>
            <p:spPr>
              <a:xfrm flipV="1">
                <a:off x="2623082" y="224519"/>
                <a:ext cx="1" cy="398172"/>
              </a:xfrm>
              <a:prstGeom prst="line">
                <a:avLst/>
              </a:prstGeom>
              <a:noFill/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defTabSz="457200">
                  <a:defRPr sz="1200">
                    <a:latin typeface="+mj-lt"/>
                    <a:ea typeface="+mj-ea"/>
                    <a:cs typeface="+mj-cs"/>
                    <a:sym typeface="Helvetica"/>
                  </a:defRPr>
                </a:pPr>
                <a:endParaRPr/>
              </a:p>
            </p:txBody>
          </p:sp>
          <p:sp>
            <p:nvSpPr>
              <p:cNvPr id="724" name="Shape 724"/>
              <p:cNvSpPr/>
              <p:nvPr/>
            </p:nvSpPr>
            <p:spPr>
              <a:xfrm flipH="1" flipV="1">
                <a:off x="1760645" y="68408"/>
                <a:ext cx="675643" cy="1"/>
              </a:xfrm>
              <a:prstGeom prst="line">
                <a:avLst/>
              </a:prstGeom>
              <a:noFill/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defTabSz="457200">
                  <a:defRPr sz="1200">
                    <a:latin typeface="+mj-lt"/>
                    <a:ea typeface="+mj-ea"/>
                    <a:cs typeface="+mj-cs"/>
                    <a:sym typeface="Helvetica"/>
                  </a:defRPr>
                </a:pPr>
                <a:endParaRPr/>
              </a:p>
            </p:txBody>
          </p:sp>
          <p:sp>
            <p:nvSpPr>
              <p:cNvPr id="725" name="Shape 725"/>
              <p:cNvSpPr/>
              <p:nvPr/>
            </p:nvSpPr>
            <p:spPr>
              <a:xfrm flipH="1" flipV="1">
                <a:off x="1760645" y="764768"/>
                <a:ext cx="675643" cy="1"/>
              </a:xfrm>
              <a:prstGeom prst="line">
                <a:avLst/>
              </a:prstGeom>
              <a:noFill/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defTabSz="457200">
                  <a:defRPr sz="1200">
                    <a:latin typeface="+mj-lt"/>
                    <a:ea typeface="+mj-ea"/>
                    <a:cs typeface="+mj-cs"/>
                    <a:sym typeface="Helvetica"/>
                  </a:defRPr>
                </a:pPr>
                <a:endParaRPr/>
              </a:p>
            </p:txBody>
          </p:sp>
          <p:sp>
            <p:nvSpPr>
              <p:cNvPr id="726" name="Shape 726"/>
              <p:cNvSpPr/>
              <p:nvPr/>
            </p:nvSpPr>
            <p:spPr>
              <a:xfrm flipH="1">
                <a:off x="1253913" y="1199775"/>
                <a:ext cx="677630" cy="1"/>
              </a:xfrm>
              <a:prstGeom prst="line">
                <a:avLst/>
              </a:prstGeom>
              <a:noFill/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defTabSz="457200">
                  <a:defRPr sz="1200">
                    <a:latin typeface="+mj-lt"/>
                    <a:ea typeface="+mj-ea"/>
                    <a:cs typeface="+mj-cs"/>
                    <a:sym typeface="Helvetica"/>
                  </a:defRPr>
                </a:pPr>
                <a:endParaRPr/>
              </a:p>
            </p:txBody>
          </p:sp>
          <p:sp>
            <p:nvSpPr>
              <p:cNvPr id="727" name="Shape 727"/>
              <p:cNvSpPr/>
              <p:nvPr/>
            </p:nvSpPr>
            <p:spPr>
              <a:xfrm flipH="1" flipV="1">
                <a:off x="1253913" y="501660"/>
                <a:ext cx="677630" cy="1"/>
              </a:xfrm>
              <a:prstGeom prst="line">
                <a:avLst/>
              </a:prstGeom>
              <a:noFill/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defTabSz="457200">
                  <a:defRPr sz="1200">
                    <a:latin typeface="+mj-lt"/>
                    <a:ea typeface="+mj-ea"/>
                    <a:cs typeface="+mj-cs"/>
                    <a:sym typeface="Helvetica"/>
                  </a:defRPr>
                </a:pPr>
                <a:endParaRPr/>
              </a:p>
            </p:txBody>
          </p:sp>
          <p:sp>
            <p:nvSpPr>
              <p:cNvPr id="728" name="Shape 728"/>
              <p:cNvSpPr/>
              <p:nvPr/>
            </p:nvSpPr>
            <p:spPr>
              <a:xfrm>
                <a:off x="1917632" y="1817203"/>
                <a:ext cx="234488" cy="224520"/>
              </a:xfrm>
              <a:prstGeom prst="rect">
                <a:avLst/>
              </a:prstGeom>
              <a:solidFill>
                <a:srgbClr val="89CBC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729" name="Shape 729"/>
              <p:cNvSpPr/>
              <p:nvPr/>
            </p:nvSpPr>
            <p:spPr>
              <a:xfrm>
                <a:off x="2436287" y="1389213"/>
                <a:ext cx="236475" cy="224520"/>
              </a:xfrm>
              <a:prstGeom prst="rect">
                <a:avLst/>
              </a:prstGeom>
              <a:solidFill>
                <a:srgbClr val="89CBC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730" name="Shape 730"/>
              <p:cNvSpPr/>
              <p:nvPr/>
            </p:nvSpPr>
            <p:spPr>
              <a:xfrm flipV="1">
                <a:off x="389488" y="105244"/>
                <a:ext cx="302051" cy="301698"/>
              </a:xfrm>
              <a:prstGeom prst="line">
                <a:avLst/>
              </a:prstGeom>
              <a:noFill/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defTabSz="457200">
                  <a:defRPr sz="1200">
                    <a:latin typeface="+mj-lt"/>
                    <a:ea typeface="+mj-ea"/>
                    <a:cs typeface="+mj-cs"/>
                    <a:sym typeface="Helvetica"/>
                  </a:defRPr>
                </a:pPr>
                <a:endParaRPr/>
              </a:p>
            </p:txBody>
          </p:sp>
          <p:sp>
            <p:nvSpPr>
              <p:cNvPr id="731" name="Shape 731"/>
              <p:cNvSpPr/>
              <p:nvPr/>
            </p:nvSpPr>
            <p:spPr>
              <a:xfrm flipV="1">
                <a:off x="1361220" y="112260"/>
                <a:ext cx="304040" cy="301698"/>
              </a:xfrm>
              <a:prstGeom prst="line">
                <a:avLst/>
              </a:prstGeom>
              <a:noFill/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defTabSz="457200">
                  <a:defRPr sz="1200">
                    <a:latin typeface="+mj-lt"/>
                    <a:ea typeface="+mj-ea"/>
                    <a:cs typeface="+mj-cs"/>
                    <a:sym typeface="Helvetica"/>
                  </a:defRPr>
                </a:pPr>
                <a:endParaRPr/>
              </a:p>
            </p:txBody>
          </p:sp>
          <p:sp>
            <p:nvSpPr>
              <p:cNvPr id="732" name="Shape 732"/>
              <p:cNvSpPr/>
              <p:nvPr/>
            </p:nvSpPr>
            <p:spPr>
              <a:xfrm flipV="1">
                <a:off x="381539" y="808621"/>
                <a:ext cx="302052" cy="299944"/>
              </a:xfrm>
              <a:prstGeom prst="line">
                <a:avLst/>
              </a:prstGeom>
              <a:noFill/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defTabSz="457200">
                  <a:defRPr sz="1200">
                    <a:latin typeface="+mj-lt"/>
                    <a:ea typeface="+mj-ea"/>
                    <a:cs typeface="+mj-cs"/>
                    <a:sym typeface="Helvetica"/>
                  </a:defRPr>
                </a:pPr>
                <a:endParaRPr/>
              </a:p>
            </p:txBody>
          </p:sp>
          <p:sp>
            <p:nvSpPr>
              <p:cNvPr id="733" name="Shape 733"/>
              <p:cNvSpPr/>
              <p:nvPr/>
            </p:nvSpPr>
            <p:spPr>
              <a:xfrm flipV="1">
                <a:off x="1355259" y="799850"/>
                <a:ext cx="304040" cy="301698"/>
              </a:xfrm>
              <a:prstGeom prst="line">
                <a:avLst/>
              </a:prstGeom>
              <a:noFill/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defTabSz="457200">
                  <a:defRPr sz="1200">
                    <a:latin typeface="+mj-lt"/>
                    <a:ea typeface="+mj-ea"/>
                    <a:cs typeface="+mj-cs"/>
                    <a:sym typeface="Helvetica"/>
                  </a:defRPr>
                </a:pPr>
                <a:endParaRPr/>
              </a:p>
            </p:txBody>
          </p:sp>
          <p:sp>
            <p:nvSpPr>
              <p:cNvPr id="734" name="Shape 734"/>
              <p:cNvSpPr/>
              <p:nvPr/>
            </p:nvSpPr>
            <p:spPr>
              <a:xfrm flipV="1">
                <a:off x="383526" y="1489195"/>
                <a:ext cx="302052" cy="299944"/>
              </a:xfrm>
              <a:prstGeom prst="line">
                <a:avLst/>
              </a:prstGeom>
              <a:noFill/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defTabSz="457200">
                  <a:defRPr sz="1200">
                    <a:latin typeface="+mj-lt"/>
                    <a:ea typeface="+mj-ea"/>
                    <a:cs typeface="+mj-cs"/>
                    <a:sym typeface="Helvetica"/>
                  </a:defRPr>
                </a:pPr>
                <a:endParaRPr/>
              </a:p>
            </p:txBody>
          </p:sp>
          <p:sp>
            <p:nvSpPr>
              <p:cNvPr id="735" name="Shape 735"/>
              <p:cNvSpPr/>
              <p:nvPr/>
            </p:nvSpPr>
            <p:spPr>
              <a:xfrm flipV="1">
                <a:off x="1343336" y="1480425"/>
                <a:ext cx="300065" cy="301698"/>
              </a:xfrm>
              <a:prstGeom prst="line">
                <a:avLst/>
              </a:prstGeom>
              <a:noFill/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defTabSz="457200">
                  <a:defRPr sz="1200">
                    <a:latin typeface="+mj-lt"/>
                    <a:ea typeface="+mj-ea"/>
                    <a:cs typeface="+mj-cs"/>
                    <a:sym typeface="Helvetica"/>
                  </a:defRPr>
                </a:pPr>
                <a:endParaRPr/>
              </a:p>
            </p:txBody>
          </p:sp>
          <p:grpSp>
            <p:nvGrpSpPr>
              <p:cNvPr id="739" name="Group 739"/>
              <p:cNvGrpSpPr/>
              <p:nvPr/>
            </p:nvGrpSpPr>
            <p:grpSpPr>
              <a:xfrm>
                <a:off x="2289235" y="105243"/>
                <a:ext cx="290129" cy="1655831"/>
                <a:chOff x="0" y="0"/>
                <a:chExt cx="290128" cy="1655829"/>
              </a:xfrm>
            </p:grpSpPr>
            <p:sp>
              <p:nvSpPr>
                <p:cNvPr id="736" name="Shape 736"/>
                <p:cNvSpPr/>
                <p:nvPr/>
              </p:nvSpPr>
              <p:spPr>
                <a:xfrm flipV="1">
                  <a:off x="17909" y="0"/>
                  <a:ext cx="272220" cy="297424"/>
                </a:xfrm>
                <a:prstGeom prst="line">
                  <a:avLst/>
                </a:prstGeom>
                <a:noFill/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 defTabSz="457200">
                    <a:defRPr sz="1200">
                      <a:latin typeface="+mj-lt"/>
                      <a:ea typeface="+mj-ea"/>
                      <a:cs typeface="+mj-cs"/>
                      <a:sym typeface="Helvetica"/>
                    </a:defRPr>
                  </a:pPr>
                  <a:endParaRPr/>
                </a:p>
              </p:txBody>
            </p:sp>
            <p:sp>
              <p:nvSpPr>
                <p:cNvPr id="737" name="Shape 737"/>
                <p:cNvSpPr/>
                <p:nvPr/>
              </p:nvSpPr>
              <p:spPr>
                <a:xfrm flipV="1">
                  <a:off x="12536" y="681813"/>
                  <a:ext cx="272220" cy="299163"/>
                </a:xfrm>
                <a:prstGeom prst="line">
                  <a:avLst/>
                </a:prstGeom>
                <a:noFill/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 defTabSz="457200">
                    <a:defRPr sz="1200">
                      <a:latin typeface="+mj-lt"/>
                      <a:ea typeface="+mj-ea"/>
                      <a:cs typeface="+mj-cs"/>
                      <a:sym typeface="Helvetica"/>
                    </a:defRPr>
                  </a:pPr>
                  <a:endParaRPr/>
                </a:p>
              </p:txBody>
            </p:sp>
            <p:sp>
              <p:nvSpPr>
                <p:cNvPr id="738" name="Shape 738"/>
                <p:cNvSpPr/>
                <p:nvPr/>
              </p:nvSpPr>
              <p:spPr>
                <a:xfrm flipV="1">
                  <a:off x="0" y="1356668"/>
                  <a:ext cx="272220" cy="299163"/>
                </a:xfrm>
                <a:prstGeom prst="line">
                  <a:avLst/>
                </a:prstGeom>
                <a:noFill/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 defTabSz="457200">
                    <a:defRPr sz="1200">
                      <a:latin typeface="+mj-lt"/>
                      <a:ea typeface="+mj-ea"/>
                      <a:cs typeface="+mj-cs"/>
                      <a:sym typeface="Helvetica"/>
                    </a:defRPr>
                  </a:pPr>
                  <a:endParaRPr/>
                </a:p>
              </p:txBody>
            </p:sp>
          </p:grpSp>
          <p:sp>
            <p:nvSpPr>
              <p:cNvPr id="740" name="Shape 740"/>
              <p:cNvSpPr/>
              <p:nvPr/>
            </p:nvSpPr>
            <p:spPr>
              <a:xfrm flipV="1">
                <a:off x="2609172" y="922634"/>
                <a:ext cx="1" cy="398172"/>
              </a:xfrm>
              <a:prstGeom prst="line">
                <a:avLst/>
              </a:prstGeom>
              <a:noFill/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defTabSz="457200">
                  <a:defRPr sz="1200">
                    <a:latin typeface="+mj-lt"/>
                    <a:ea typeface="+mj-ea"/>
                    <a:cs typeface="+mj-cs"/>
                    <a:sym typeface="Helvetica"/>
                  </a:defRPr>
                </a:pPr>
                <a:endParaRPr/>
              </a:p>
            </p:txBody>
          </p:sp>
          <p:sp>
            <p:nvSpPr>
              <p:cNvPr id="741" name="Shape 741"/>
              <p:cNvSpPr/>
              <p:nvPr/>
            </p:nvSpPr>
            <p:spPr>
              <a:xfrm flipV="1">
                <a:off x="2074619" y="1343608"/>
                <a:ext cx="1" cy="396417"/>
              </a:xfrm>
              <a:prstGeom prst="line">
                <a:avLst/>
              </a:prstGeom>
              <a:noFill/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defTabSz="457200">
                  <a:defRPr sz="1200">
                    <a:latin typeface="+mj-lt"/>
                    <a:ea typeface="+mj-ea"/>
                    <a:cs typeface="+mj-cs"/>
                    <a:sym typeface="Helvetica"/>
                  </a:defRPr>
                </a:pPr>
                <a:endParaRPr/>
              </a:p>
            </p:txBody>
          </p:sp>
          <p:sp>
            <p:nvSpPr>
              <p:cNvPr id="742" name="Shape 742"/>
              <p:cNvSpPr/>
              <p:nvPr/>
            </p:nvSpPr>
            <p:spPr>
              <a:xfrm flipH="1">
                <a:off x="1746735" y="1462883"/>
                <a:ext cx="675643" cy="1"/>
              </a:xfrm>
              <a:prstGeom prst="line">
                <a:avLst/>
              </a:prstGeom>
              <a:noFill/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defTabSz="457200">
                  <a:defRPr sz="1200">
                    <a:latin typeface="+mj-lt"/>
                    <a:ea typeface="+mj-ea"/>
                    <a:cs typeface="+mj-cs"/>
                    <a:sym typeface="Helvetica"/>
                  </a:defRPr>
                </a:pPr>
                <a:endParaRPr/>
              </a:p>
            </p:txBody>
          </p:sp>
          <p:sp>
            <p:nvSpPr>
              <p:cNvPr id="743" name="Shape 743"/>
              <p:cNvSpPr/>
              <p:nvPr/>
            </p:nvSpPr>
            <p:spPr>
              <a:xfrm flipH="1">
                <a:off x="1240003" y="1897889"/>
                <a:ext cx="677630" cy="1"/>
              </a:xfrm>
              <a:prstGeom prst="line">
                <a:avLst/>
              </a:prstGeom>
              <a:noFill/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defTabSz="457200">
                  <a:defRPr sz="1200">
                    <a:latin typeface="+mj-lt"/>
                    <a:ea typeface="+mj-ea"/>
                    <a:cs typeface="+mj-cs"/>
                    <a:sym typeface="Helvetica"/>
                  </a:defRPr>
                </a:pPr>
                <a:endParaRPr/>
              </a:p>
            </p:txBody>
          </p:sp>
          <p:sp>
            <p:nvSpPr>
              <p:cNvPr id="744" name="Shape 744"/>
              <p:cNvSpPr/>
              <p:nvPr/>
            </p:nvSpPr>
            <p:spPr>
              <a:xfrm flipV="1">
                <a:off x="2074619" y="652509"/>
                <a:ext cx="1" cy="398172"/>
              </a:xfrm>
              <a:prstGeom prst="line">
                <a:avLst/>
              </a:prstGeom>
              <a:noFill/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defTabSz="457200">
                  <a:defRPr sz="1200">
                    <a:latin typeface="+mj-lt"/>
                    <a:ea typeface="+mj-ea"/>
                    <a:cs typeface="+mj-cs"/>
                    <a:sym typeface="Helvetica"/>
                  </a:defRPr>
                </a:pPr>
                <a:endParaRPr/>
              </a:p>
            </p:txBody>
          </p:sp>
        </p:grpSp>
        <p:sp>
          <p:nvSpPr>
            <p:cNvPr id="746" name="Shape 746"/>
            <p:cNvSpPr/>
            <p:nvPr/>
          </p:nvSpPr>
          <p:spPr>
            <a:xfrm>
              <a:off x="5353472" y="2724050"/>
              <a:ext cx="1228587" cy="3327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>
                <a:defRPr sz="1600" b="1">
                  <a:latin typeface="Verdana"/>
                  <a:ea typeface="Verdana"/>
                  <a:cs typeface="Verdana"/>
                  <a:sym typeface="Verdana"/>
                </a:defRPr>
              </a:lvl1pPr>
            </a:lstStyle>
            <a:p>
              <a:pPr lvl="0">
                <a:defRPr sz="1800" b="0"/>
              </a:pPr>
              <a:r>
                <a:rPr sz="1600" b="1"/>
                <a:t>3-D Torus</a:t>
              </a:r>
            </a:p>
          </p:txBody>
        </p:sp>
        <p:sp>
          <p:nvSpPr>
            <p:cNvPr id="747" name="Shape 747"/>
            <p:cNvSpPr/>
            <p:nvPr/>
          </p:nvSpPr>
          <p:spPr>
            <a:xfrm>
              <a:off x="0" y="0"/>
              <a:ext cx="2257441" cy="34940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0" y="20906"/>
                  </a:lnTo>
                  <a:lnTo>
                    <a:pt x="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89CBC7">
                <a:alpha val="50998"/>
              </a:srgbClr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</p:grpSp>
      <p:grpSp>
        <p:nvGrpSpPr>
          <p:cNvPr id="812" name="Group 812"/>
          <p:cNvGrpSpPr/>
          <p:nvPr/>
        </p:nvGrpSpPr>
        <p:grpSpPr>
          <a:xfrm>
            <a:off x="5128848" y="888999"/>
            <a:ext cx="6632925" cy="3886200"/>
            <a:chOff x="0" y="0"/>
            <a:chExt cx="6632924" cy="3886199"/>
          </a:xfrm>
        </p:grpSpPr>
        <p:grpSp>
          <p:nvGrpSpPr>
            <p:cNvPr id="809" name="Group 809"/>
            <p:cNvGrpSpPr/>
            <p:nvPr/>
          </p:nvGrpSpPr>
          <p:grpSpPr>
            <a:xfrm>
              <a:off x="1985107" y="-1"/>
              <a:ext cx="3470032" cy="2649763"/>
              <a:chOff x="0" y="0"/>
              <a:chExt cx="3470031" cy="2649761"/>
            </a:xfrm>
          </p:grpSpPr>
          <p:sp>
            <p:nvSpPr>
              <p:cNvPr id="749" name="Shape 749"/>
              <p:cNvSpPr/>
              <p:nvPr/>
            </p:nvSpPr>
            <p:spPr>
              <a:xfrm rot="5400000">
                <a:off x="-827113" y="1172896"/>
                <a:ext cx="2611611" cy="32824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noFill/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750" name="Shape 750"/>
              <p:cNvSpPr/>
              <p:nvPr/>
            </p:nvSpPr>
            <p:spPr>
              <a:xfrm>
                <a:off x="549030" y="150869"/>
                <a:ext cx="37124" cy="168212"/>
              </a:xfrm>
              <a:prstGeom prst="line">
                <a:avLst/>
              </a:prstGeom>
              <a:noFill/>
              <a:ln w="9525" cap="flat">
                <a:solidFill>
                  <a:srgbClr val="000000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defTabSz="457200">
                  <a:defRPr sz="1200">
                    <a:latin typeface="+mj-lt"/>
                    <a:ea typeface="+mj-ea"/>
                    <a:cs typeface="+mj-cs"/>
                    <a:sym typeface="Helvetica"/>
                  </a:defRPr>
                </a:pPr>
                <a:endParaRPr/>
              </a:p>
            </p:txBody>
          </p:sp>
          <p:sp>
            <p:nvSpPr>
              <p:cNvPr id="751" name="Shape 751"/>
              <p:cNvSpPr/>
              <p:nvPr/>
            </p:nvSpPr>
            <p:spPr>
              <a:xfrm>
                <a:off x="622299" y="689319"/>
                <a:ext cx="13677" cy="180351"/>
              </a:xfrm>
              <a:prstGeom prst="line">
                <a:avLst/>
              </a:prstGeom>
              <a:noFill/>
              <a:ln w="9525" cap="flat">
                <a:solidFill>
                  <a:srgbClr val="000000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defTabSz="457200">
                  <a:defRPr sz="1200">
                    <a:latin typeface="+mj-lt"/>
                    <a:ea typeface="+mj-ea"/>
                    <a:cs typeface="+mj-cs"/>
                    <a:sym typeface="Helvetica"/>
                  </a:defRPr>
                </a:pPr>
                <a:endParaRPr/>
              </a:p>
            </p:txBody>
          </p:sp>
          <p:sp>
            <p:nvSpPr>
              <p:cNvPr id="752" name="Shape 752"/>
              <p:cNvSpPr/>
              <p:nvPr/>
            </p:nvSpPr>
            <p:spPr>
              <a:xfrm>
                <a:off x="634999" y="1224300"/>
                <a:ext cx="9770" cy="175148"/>
              </a:xfrm>
              <a:prstGeom prst="line">
                <a:avLst/>
              </a:prstGeom>
              <a:noFill/>
              <a:ln w="9525" cap="flat">
                <a:solidFill>
                  <a:srgbClr val="000000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defTabSz="457200">
                  <a:defRPr sz="1200">
                    <a:latin typeface="+mj-lt"/>
                    <a:ea typeface="+mj-ea"/>
                    <a:cs typeface="+mj-cs"/>
                    <a:sym typeface="Helvetica"/>
                  </a:defRPr>
                </a:pPr>
                <a:endParaRPr/>
              </a:p>
            </p:txBody>
          </p:sp>
          <p:sp>
            <p:nvSpPr>
              <p:cNvPr id="753" name="Shape 753"/>
              <p:cNvSpPr/>
              <p:nvPr/>
            </p:nvSpPr>
            <p:spPr>
              <a:xfrm flipH="1">
                <a:off x="628161" y="1764483"/>
                <a:ext cx="7816" cy="168212"/>
              </a:xfrm>
              <a:prstGeom prst="line">
                <a:avLst/>
              </a:prstGeom>
              <a:noFill/>
              <a:ln w="9525" cap="flat">
                <a:solidFill>
                  <a:srgbClr val="000000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defTabSz="457200">
                  <a:defRPr sz="1200">
                    <a:latin typeface="+mj-lt"/>
                    <a:ea typeface="+mj-ea"/>
                    <a:cs typeface="+mj-cs"/>
                    <a:sym typeface="Helvetica"/>
                  </a:defRPr>
                </a:pPr>
                <a:endParaRPr/>
              </a:p>
            </p:txBody>
          </p:sp>
          <p:sp>
            <p:nvSpPr>
              <p:cNvPr id="754" name="Shape 754"/>
              <p:cNvSpPr/>
              <p:nvPr/>
            </p:nvSpPr>
            <p:spPr>
              <a:xfrm rot="5400000">
                <a:off x="-153036" y="1148618"/>
                <a:ext cx="2611611" cy="32824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noFill/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755" name="Shape 755"/>
              <p:cNvSpPr/>
              <p:nvPr/>
            </p:nvSpPr>
            <p:spPr>
              <a:xfrm>
                <a:off x="1223107" y="126591"/>
                <a:ext cx="37124" cy="168212"/>
              </a:xfrm>
              <a:prstGeom prst="line">
                <a:avLst/>
              </a:prstGeom>
              <a:noFill/>
              <a:ln w="9525" cap="flat">
                <a:solidFill>
                  <a:srgbClr val="000000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defTabSz="457200">
                  <a:defRPr sz="1200">
                    <a:latin typeface="+mj-lt"/>
                    <a:ea typeface="+mj-ea"/>
                    <a:cs typeface="+mj-cs"/>
                    <a:sym typeface="Helvetica"/>
                  </a:defRPr>
                </a:pPr>
                <a:endParaRPr/>
              </a:p>
            </p:txBody>
          </p:sp>
          <p:sp>
            <p:nvSpPr>
              <p:cNvPr id="756" name="Shape 756"/>
              <p:cNvSpPr/>
              <p:nvPr/>
            </p:nvSpPr>
            <p:spPr>
              <a:xfrm>
                <a:off x="1296376" y="665041"/>
                <a:ext cx="13677" cy="180351"/>
              </a:xfrm>
              <a:prstGeom prst="line">
                <a:avLst/>
              </a:prstGeom>
              <a:noFill/>
              <a:ln w="9525" cap="flat">
                <a:solidFill>
                  <a:srgbClr val="000000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defTabSz="457200">
                  <a:defRPr sz="1200">
                    <a:latin typeface="+mj-lt"/>
                    <a:ea typeface="+mj-ea"/>
                    <a:cs typeface="+mj-cs"/>
                    <a:sym typeface="Helvetica"/>
                  </a:defRPr>
                </a:pPr>
                <a:endParaRPr/>
              </a:p>
            </p:txBody>
          </p:sp>
          <p:sp>
            <p:nvSpPr>
              <p:cNvPr id="757" name="Shape 757"/>
              <p:cNvSpPr/>
              <p:nvPr/>
            </p:nvSpPr>
            <p:spPr>
              <a:xfrm>
                <a:off x="1309076" y="1200022"/>
                <a:ext cx="9770" cy="175148"/>
              </a:xfrm>
              <a:prstGeom prst="line">
                <a:avLst/>
              </a:prstGeom>
              <a:noFill/>
              <a:ln w="9525" cap="flat">
                <a:solidFill>
                  <a:srgbClr val="000000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defTabSz="457200">
                  <a:defRPr sz="1200">
                    <a:latin typeface="+mj-lt"/>
                    <a:ea typeface="+mj-ea"/>
                    <a:cs typeface="+mj-cs"/>
                    <a:sym typeface="Helvetica"/>
                  </a:defRPr>
                </a:pPr>
                <a:endParaRPr/>
              </a:p>
            </p:txBody>
          </p:sp>
          <p:sp>
            <p:nvSpPr>
              <p:cNvPr id="758" name="Shape 758"/>
              <p:cNvSpPr/>
              <p:nvPr/>
            </p:nvSpPr>
            <p:spPr>
              <a:xfrm flipH="1">
                <a:off x="1302238" y="1740205"/>
                <a:ext cx="7816" cy="168212"/>
              </a:xfrm>
              <a:prstGeom prst="line">
                <a:avLst/>
              </a:prstGeom>
              <a:noFill/>
              <a:ln w="9525" cap="flat">
                <a:solidFill>
                  <a:srgbClr val="000000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defTabSz="457200">
                  <a:defRPr sz="1200">
                    <a:latin typeface="+mj-lt"/>
                    <a:ea typeface="+mj-ea"/>
                    <a:cs typeface="+mj-cs"/>
                    <a:sym typeface="Helvetica"/>
                  </a:defRPr>
                </a:pPr>
                <a:endParaRPr/>
              </a:p>
            </p:txBody>
          </p:sp>
          <p:sp>
            <p:nvSpPr>
              <p:cNvPr id="759" name="Shape 759"/>
              <p:cNvSpPr/>
              <p:nvPr/>
            </p:nvSpPr>
            <p:spPr>
              <a:xfrm rot="5400000">
                <a:off x="585517" y="1141681"/>
                <a:ext cx="2611611" cy="32824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noFill/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760" name="Shape 760"/>
              <p:cNvSpPr/>
              <p:nvPr/>
            </p:nvSpPr>
            <p:spPr>
              <a:xfrm>
                <a:off x="1961661" y="119655"/>
                <a:ext cx="37124" cy="168212"/>
              </a:xfrm>
              <a:prstGeom prst="line">
                <a:avLst/>
              </a:prstGeom>
              <a:noFill/>
              <a:ln w="9525" cap="flat">
                <a:solidFill>
                  <a:srgbClr val="000000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defTabSz="457200">
                  <a:defRPr sz="1200">
                    <a:latin typeface="+mj-lt"/>
                    <a:ea typeface="+mj-ea"/>
                    <a:cs typeface="+mj-cs"/>
                    <a:sym typeface="Helvetica"/>
                  </a:defRPr>
                </a:pPr>
                <a:endParaRPr/>
              </a:p>
            </p:txBody>
          </p:sp>
          <p:sp>
            <p:nvSpPr>
              <p:cNvPr id="761" name="Shape 761"/>
              <p:cNvSpPr/>
              <p:nvPr/>
            </p:nvSpPr>
            <p:spPr>
              <a:xfrm>
                <a:off x="2034930" y="658104"/>
                <a:ext cx="13677" cy="180351"/>
              </a:xfrm>
              <a:prstGeom prst="line">
                <a:avLst/>
              </a:prstGeom>
              <a:noFill/>
              <a:ln w="9525" cap="flat">
                <a:solidFill>
                  <a:srgbClr val="000000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defTabSz="457200">
                  <a:defRPr sz="1200">
                    <a:latin typeface="+mj-lt"/>
                    <a:ea typeface="+mj-ea"/>
                    <a:cs typeface="+mj-cs"/>
                    <a:sym typeface="Helvetica"/>
                  </a:defRPr>
                </a:pPr>
                <a:endParaRPr/>
              </a:p>
            </p:txBody>
          </p:sp>
          <p:sp>
            <p:nvSpPr>
              <p:cNvPr id="762" name="Shape 762"/>
              <p:cNvSpPr/>
              <p:nvPr/>
            </p:nvSpPr>
            <p:spPr>
              <a:xfrm>
                <a:off x="2047630" y="1193085"/>
                <a:ext cx="9770" cy="175148"/>
              </a:xfrm>
              <a:prstGeom prst="line">
                <a:avLst/>
              </a:prstGeom>
              <a:noFill/>
              <a:ln w="9525" cap="flat">
                <a:solidFill>
                  <a:srgbClr val="000000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defTabSz="457200">
                  <a:defRPr sz="1200">
                    <a:latin typeface="+mj-lt"/>
                    <a:ea typeface="+mj-ea"/>
                    <a:cs typeface="+mj-cs"/>
                    <a:sym typeface="Helvetica"/>
                  </a:defRPr>
                </a:pPr>
                <a:endParaRPr/>
              </a:p>
            </p:txBody>
          </p:sp>
          <p:sp>
            <p:nvSpPr>
              <p:cNvPr id="763" name="Shape 763"/>
              <p:cNvSpPr/>
              <p:nvPr/>
            </p:nvSpPr>
            <p:spPr>
              <a:xfrm flipH="1">
                <a:off x="2040792" y="1733269"/>
                <a:ext cx="7816" cy="168212"/>
              </a:xfrm>
              <a:prstGeom prst="line">
                <a:avLst/>
              </a:prstGeom>
              <a:noFill/>
              <a:ln w="9525" cap="flat">
                <a:solidFill>
                  <a:srgbClr val="000000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defTabSz="457200">
                  <a:defRPr sz="1200">
                    <a:latin typeface="+mj-lt"/>
                    <a:ea typeface="+mj-ea"/>
                    <a:cs typeface="+mj-cs"/>
                    <a:sym typeface="Helvetica"/>
                  </a:defRPr>
                </a:pPr>
                <a:endParaRPr/>
              </a:p>
            </p:txBody>
          </p:sp>
          <p:sp>
            <p:nvSpPr>
              <p:cNvPr id="764" name="Shape 764"/>
              <p:cNvSpPr/>
              <p:nvPr/>
            </p:nvSpPr>
            <p:spPr>
              <a:xfrm rot="5400000">
                <a:off x="1294764" y="1179833"/>
                <a:ext cx="2611611" cy="32824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noFill/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765" name="Shape 765"/>
              <p:cNvSpPr/>
              <p:nvPr/>
            </p:nvSpPr>
            <p:spPr>
              <a:xfrm>
                <a:off x="2670907" y="157806"/>
                <a:ext cx="37124" cy="168212"/>
              </a:xfrm>
              <a:prstGeom prst="line">
                <a:avLst/>
              </a:prstGeom>
              <a:noFill/>
              <a:ln w="9525" cap="flat">
                <a:solidFill>
                  <a:srgbClr val="000000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defTabSz="457200">
                  <a:defRPr sz="1200">
                    <a:latin typeface="+mj-lt"/>
                    <a:ea typeface="+mj-ea"/>
                    <a:cs typeface="+mj-cs"/>
                    <a:sym typeface="Helvetica"/>
                  </a:defRPr>
                </a:pPr>
                <a:endParaRPr/>
              </a:p>
            </p:txBody>
          </p:sp>
          <p:sp>
            <p:nvSpPr>
              <p:cNvPr id="766" name="Shape 766"/>
              <p:cNvSpPr/>
              <p:nvPr/>
            </p:nvSpPr>
            <p:spPr>
              <a:xfrm>
                <a:off x="2744176" y="696255"/>
                <a:ext cx="13677" cy="180351"/>
              </a:xfrm>
              <a:prstGeom prst="line">
                <a:avLst/>
              </a:prstGeom>
              <a:noFill/>
              <a:ln w="9525" cap="flat">
                <a:solidFill>
                  <a:srgbClr val="000000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defTabSz="457200">
                  <a:defRPr sz="1200">
                    <a:latin typeface="+mj-lt"/>
                    <a:ea typeface="+mj-ea"/>
                    <a:cs typeface="+mj-cs"/>
                    <a:sym typeface="Helvetica"/>
                  </a:defRPr>
                </a:pPr>
                <a:endParaRPr/>
              </a:p>
            </p:txBody>
          </p:sp>
          <p:sp>
            <p:nvSpPr>
              <p:cNvPr id="767" name="Shape 767"/>
              <p:cNvSpPr/>
              <p:nvPr/>
            </p:nvSpPr>
            <p:spPr>
              <a:xfrm>
                <a:off x="2756876" y="1231236"/>
                <a:ext cx="9770" cy="175148"/>
              </a:xfrm>
              <a:prstGeom prst="line">
                <a:avLst/>
              </a:prstGeom>
              <a:noFill/>
              <a:ln w="9525" cap="flat">
                <a:solidFill>
                  <a:srgbClr val="000000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defTabSz="457200">
                  <a:defRPr sz="1200">
                    <a:latin typeface="+mj-lt"/>
                    <a:ea typeface="+mj-ea"/>
                    <a:cs typeface="+mj-cs"/>
                    <a:sym typeface="Helvetica"/>
                  </a:defRPr>
                </a:pPr>
                <a:endParaRPr/>
              </a:p>
            </p:txBody>
          </p:sp>
          <p:sp>
            <p:nvSpPr>
              <p:cNvPr id="768" name="Shape 768"/>
              <p:cNvSpPr/>
              <p:nvPr/>
            </p:nvSpPr>
            <p:spPr>
              <a:xfrm flipH="1">
                <a:off x="2750038" y="1771419"/>
                <a:ext cx="7816" cy="168213"/>
              </a:xfrm>
              <a:prstGeom prst="line">
                <a:avLst/>
              </a:prstGeom>
              <a:noFill/>
              <a:ln w="9525" cap="flat">
                <a:solidFill>
                  <a:srgbClr val="000000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defTabSz="457200">
                  <a:defRPr sz="1200">
                    <a:latin typeface="+mj-lt"/>
                    <a:ea typeface="+mj-ea"/>
                    <a:cs typeface="+mj-cs"/>
                    <a:sym typeface="Helvetica"/>
                  </a:defRPr>
                </a:pPr>
                <a:endParaRPr/>
              </a:p>
            </p:txBody>
          </p:sp>
          <p:grpSp>
            <p:nvGrpSpPr>
              <p:cNvPr id="774" name="Group 774"/>
              <p:cNvGrpSpPr/>
              <p:nvPr/>
            </p:nvGrpSpPr>
            <p:grpSpPr>
              <a:xfrm>
                <a:off x="-1" y="473419"/>
                <a:ext cx="3460263" cy="280931"/>
                <a:chOff x="0" y="0"/>
                <a:chExt cx="3460262" cy="280929"/>
              </a:xfrm>
            </p:grpSpPr>
            <p:sp>
              <p:nvSpPr>
                <p:cNvPr id="769" name="Shape 769"/>
                <p:cNvSpPr/>
                <p:nvPr/>
              </p:nvSpPr>
              <p:spPr>
                <a:xfrm>
                  <a:off x="-1" y="3848"/>
                  <a:ext cx="3460263" cy="27708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79" h="19679" extrusionOk="0">
                      <a:moveTo>
                        <a:pt x="16796" y="2882"/>
                      </a:moveTo>
                      <a:cubicBezTo>
                        <a:pt x="20639" y="6724"/>
                        <a:pt x="20639" y="12954"/>
                        <a:pt x="16796" y="16796"/>
                      </a:cubicBezTo>
                      <a:cubicBezTo>
                        <a:pt x="12954" y="20639"/>
                        <a:pt x="6724" y="20639"/>
                        <a:pt x="2882" y="16796"/>
                      </a:cubicBezTo>
                      <a:cubicBezTo>
                        <a:pt x="-961" y="12954"/>
                        <a:pt x="-961" y="6724"/>
                        <a:pt x="2882" y="2882"/>
                      </a:cubicBezTo>
                      <a:cubicBezTo>
                        <a:pt x="6724" y="-961"/>
                        <a:pt x="12954" y="-961"/>
                        <a:pt x="16796" y="2882"/>
                      </a:cubicBezTo>
                      <a:close/>
                    </a:path>
                  </a:pathLst>
                </a:custGeom>
                <a:noFill/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/>
                  <a:endParaRPr/>
                </a:p>
              </p:txBody>
            </p:sp>
            <p:sp>
              <p:nvSpPr>
                <p:cNvPr id="770" name="Shape 770"/>
                <p:cNvSpPr/>
                <p:nvPr/>
              </p:nvSpPr>
              <p:spPr>
                <a:xfrm flipV="1">
                  <a:off x="159354" y="50029"/>
                  <a:ext cx="223096" cy="30787"/>
                </a:xfrm>
                <a:prstGeom prst="line">
                  <a:avLst/>
                </a:prstGeom>
                <a:noFill/>
                <a:ln w="9525" cap="flat">
                  <a:solidFill>
                    <a:srgbClr val="000000"/>
                  </a:solidFill>
                  <a:prstDash val="solid"/>
                  <a:round/>
                  <a:tailEnd type="triangle" w="med" len="med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 defTabSz="457200">
                    <a:defRPr sz="1200">
                      <a:latin typeface="+mj-lt"/>
                      <a:ea typeface="+mj-ea"/>
                      <a:cs typeface="+mj-cs"/>
                      <a:sym typeface="Helvetica"/>
                    </a:defRPr>
                  </a:pPr>
                  <a:endParaRPr/>
                </a:p>
              </p:txBody>
            </p:sp>
            <p:sp>
              <p:nvSpPr>
                <p:cNvPr id="771" name="Shape 771"/>
                <p:cNvSpPr/>
                <p:nvPr/>
              </p:nvSpPr>
              <p:spPr>
                <a:xfrm flipV="1">
                  <a:off x="874171" y="7696"/>
                  <a:ext cx="236755" cy="11546"/>
                </a:xfrm>
                <a:prstGeom prst="line">
                  <a:avLst/>
                </a:prstGeom>
                <a:noFill/>
                <a:ln w="9525" cap="flat">
                  <a:solidFill>
                    <a:srgbClr val="000000"/>
                  </a:solidFill>
                  <a:prstDash val="solid"/>
                  <a:round/>
                  <a:tailEnd type="triangle" w="med" len="med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 defTabSz="457200">
                    <a:defRPr sz="1200">
                      <a:latin typeface="+mj-lt"/>
                      <a:ea typeface="+mj-ea"/>
                      <a:cs typeface="+mj-cs"/>
                      <a:sym typeface="Helvetica"/>
                    </a:defRPr>
                  </a:pPr>
                  <a:endParaRPr/>
                </a:p>
              </p:txBody>
            </p:sp>
            <p:sp>
              <p:nvSpPr>
                <p:cNvPr id="772" name="Shape 772"/>
                <p:cNvSpPr/>
                <p:nvPr/>
              </p:nvSpPr>
              <p:spPr>
                <a:xfrm flipV="1">
                  <a:off x="1579882" y="0"/>
                  <a:ext cx="232202" cy="7697"/>
                </a:xfrm>
                <a:prstGeom prst="line">
                  <a:avLst/>
                </a:prstGeom>
                <a:noFill/>
                <a:ln w="9525" cap="flat">
                  <a:solidFill>
                    <a:srgbClr val="000000"/>
                  </a:solidFill>
                  <a:prstDash val="solid"/>
                  <a:round/>
                  <a:tailEnd type="triangle" w="med" len="med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 defTabSz="457200">
                    <a:defRPr sz="1200">
                      <a:latin typeface="+mj-lt"/>
                      <a:ea typeface="+mj-ea"/>
                      <a:cs typeface="+mj-cs"/>
                      <a:sym typeface="Helvetica"/>
                    </a:defRPr>
                  </a:pPr>
                  <a:endParaRPr/>
                </a:p>
              </p:txBody>
            </p:sp>
            <p:sp>
              <p:nvSpPr>
                <p:cNvPr id="773" name="Shape 773"/>
                <p:cNvSpPr/>
                <p:nvPr/>
              </p:nvSpPr>
              <p:spPr>
                <a:xfrm>
                  <a:off x="2294699" y="7696"/>
                  <a:ext cx="223096" cy="7697"/>
                </a:xfrm>
                <a:prstGeom prst="line">
                  <a:avLst/>
                </a:prstGeom>
                <a:noFill/>
                <a:ln w="9525" cap="flat">
                  <a:solidFill>
                    <a:srgbClr val="000000"/>
                  </a:solidFill>
                  <a:prstDash val="solid"/>
                  <a:round/>
                  <a:tailEnd type="triangle" w="med" len="med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 defTabSz="457200">
                    <a:defRPr sz="1200">
                      <a:latin typeface="+mj-lt"/>
                      <a:ea typeface="+mj-ea"/>
                      <a:cs typeface="+mj-cs"/>
                      <a:sym typeface="Helvetica"/>
                    </a:defRPr>
                  </a:pPr>
                  <a:endParaRPr/>
                </a:p>
              </p:txBody>
            </p:sp>
          </p:grpSp>
          <p:sp>
            <p:nvSpPr>
              <p:cNvPr id="775" name="Shape 775"/>
              <p:cNvSpPr/>
              <p:nvPr/>
            </p:nvSpPr>
            <p:spPr>
              <a:xfrm>
                <a:off x="2512645" y="435268"/>
                <a:ext cx="336062" cy="258387"/>
              </a:xfrm>
              <a:prstGeom prst="rect">
                <a:avLst/>
              </a:prstGeom>
              <a:solidFill>
                <a:srgbClr val="89CBC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grpSp>
            <p:nvGrpSpPr>
              <p:cNvPr id="781" name="Group 781"/>
              <p:cNvGrpSpPr/>
              <p:nvPr/>
            </p:nvGrpSpPr>
            <p:grpSpPr>
              <a:xfrm>
                <a:off x="9769" y="1026609"/>
                <a:ext cx="3460263" cy="280930"/>
                <a:chOff x="0" y="0"/>
                <a:chExt cx="3460262" cy="280929"/>
              </a:xfrm>
            </p:grpSpPr>
            <p:sp>
              <p:nvSpPr>
                <p:cNvPr id="776" name="Shape 776"/>
                <p:cNvSpPr/>
                <p:nvPr/>
              </p:nvSpPr>
              <p:spPr>
                <a:xfrm>
                  <a:off x="-1" y="3848"/>
                  <a:ext cx="3460263" cy="27708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79" h="19679" extrusionOk="0">
                      <a:moveTo>
                        <a:pt x="16796" y="2882"/>
                      </a:moveTo>
                      <a:cubicBezTo>
                        <a:pt x="20639" y="6724"/>
                        <a:pt x="20639" y="12954"/>
                        <a:pt x="16796" y="16796"/>
                      </a:cubicBezTo>
                      <a:cubicBezTo>
                        <a:pt x="12954" y="20639"/>
                        <a:pt x="6724" y="20639"/>
                        <a:pt x="2882" y="16796"/>
                      </a:cubicBezTo>
                      <a:cubicBezTo>
                        <a:pt x="-961" y="12954"/>
                        <a:pt x="-961" y="6724"/>
                        <a:pt x="2882" y="2882"/>
                      </a:cubicBezTo>
                      <a:cubicBezTo>
                        <a:pt x="6724" y="-961"/>
                        <a:pt x="12954" y="-961"/>
                        <a:pt x="16796" y="2882"/>
                      </a:cubicBezTo>
                      <a:close/>
                    </a:path>
                  </a:pathLst>
                </a:custGeom>
                <a:noFill/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/>
                  <a:endParaRPr/>
                </a:p>
              </p:txBody>
            </p:sp>
            <p:sp>
              <p:nvSpPr>
                <p:cNvPr id="777" name="Shape 777"/>
                <p:cNvSpPr/>
                <p:nvPr/>
              </p:nvSpPr>
              <p:spPr>
                <a:xfrm flipV="1">
                  <a:off x="159354" y="50029"/>
                  <a:ext cx="223096" cy="30787"/>
                </a:xfrm>
                <a:prstGeom prst="line">
                  <a:avLst/>
                </a:prstGeom>
                <a:noFill/>
                <a:ln w="9525" cap="flat">
                  <a:solidFill>
                    <a:srgbClr val="000000"/>
                  </a:solidFill>
                  <a:prstDash val="solid"/>
                  <a:round/>
                  <a:tailEnd type="triangle" w="med" len="med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 defTabSz="457200">
                    <a:defRPr sz="1200">
                      <a:latin typeface="+mj-lt"/>
                      <a:ea typeface="+mj-ea"/>
                      <a:cs typeface="+mj-cs"/>
                      <a:sym typeface="Helvetica"/>
                    </a:defRPr>
                  </a:pPr>
                  <a:endParaRPr/>
                </a:p>
              </p:txBody>
            </p:sp>
            <p:sp>
              <p:nvSpPr>
                <p:cNvPr id="778" name="Shape 778"/>
                <p:cNvSpPr/>
                <p:nvPr/>
              </p:nvSpPr>
              <p:spPr>
                <a:xfrm flipV="1">
                  <a:off x="874171" y="7696"/>
                  <a:ext cx="236755" cy="11546"/>
                </a:xfrm>
                <a:prstGeom prst="line">
                  <a:avLst/>
                </a:prstGeom>
                <a:noFill/>
                <a:ln w="9525" cap="flat">
                  <a:solidFill>
                    <a:srgbClr val="000000"/>
                  </a:solidFill>
                  <a:prstDash val="solid"/>
                  <a:round/>
                  <a:tailEnd type="triangle" w="med" len="med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 defTabSz="457200">
                    <a:defRPr sz="1200">
                      <a:latin typeface="+mj-lt"/>
                      <a:ea typeface="+mj-ea"/>
                      <a:cs typeface="+mj-cs"/>
                      <a:sym typeface="Helvetica"/>
                    </a:defRPr>
                  </a:pPr>
                  <a:endParaRPr/>
                </a:p>
              </p:txBody>
            </p:sp>
            <p:sp>
              <p:nvSpPr>
                <p:cNvPr id="779" name="Shape 779"/>
                <p:cNvSpPr/>
                <p:nvPr/>
              </p:nvSpPr>
              <p:spPr>
                <a:xfrm flipV="1">
                  <a:off x="1579882" y="0"/>
                  <a:ext cx="232202" cy="7697"/>
                </a:xfrm>
                <a:prstGeom prst="line">
                  <a:avLst/>
                </a:prstGeom>
                <a:noFill/>
                <a:ln w="9525" cap="flat">
                  <a:solidFill>
                    <a:srgbClr val="000000"/>
                  </a:solidFill>
                  <a:prstDash val="solid"/>
                  <a:round/>
                  <a:tailEnd type="triangle" w="med" len="med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 defTabSz="457200">
                    <a:defRPr sz="1200">
                      <a:latin typeface="+mj-lt"/>
                      <a:ea typeface="+mj-ea"/>
                      <a:cs typeface="+mj-cs"/>
                      <a:sym typeface="Helvetica"/>
                    </a:defRPr>
                  </a:pPr>
                  <a:endParaRPr/>
                </a:p>
              </p:txBody>
            </p:sp>
            <p:sp>
              <p:nvSpPr>
                <p:cNvPr id="780" name="Shape 780"/>
                <p:cNvSpPr/>
                <p:nvPr/>
              </p:nvSpPr>
              <p:spPr>
                <a:xfrm>
                  <a:off x="2294699" y="7696"/>
                  <a:ext cx="223096" cy="7697"/>
                </a:xfrm>
                <a:prstGeom prst="line">
                  <a:avLst/>
                </a:prstGeom>
                <a:noFill/>
                <a:ln w="9525" cap="flat">
                  <a:solidFill>
                    <a:srgbClr val="000000"/>
                  </a:solidFill>
                  <a:prstDash val="solid"/>
                  <a:round/>
                  <a:tailEnd type="triangle" w="med" len="med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 defTabSz="457200">
                    <a:defRPr sz="1200">
                      <a:latin typeface="+mj-lt"/>
                      <a:ea typeface="+mj-ea"/>
                      <a:cs typeface="+mj-cs"/>
                      <a:sym typeface="Helvetica"/>
                    </a:defRPr>
                  </a:pPr>
                  <a:endParaRPr/>
                </a:p>
              </p:txBody>
            </p:sp>
          </p:grpSp>
          <p:grpSp>
            <p:nvGrpSpPr>
              <p:cNvPr id="787" name="Group 787"/>
              <p:cNvGrpSpPr/>
              <p:nvPr/>
            </p:nvGrpSpPr>
            <p:grpSpPr>
              <a:xfrm>
                <a:off x="9769" y="1557254"/>
                <a:ext cx="3460263" cy="280931"/>
                <a:chOff x="0" y="0"/>
                <a:chExt cx="3460262" cy="280929"/>
              </a:xfrm>
            </p:grpSpPr>
            <p:sp>
              <p:nvSpPr>
                <p:cNvPr id="782" name="Shape 782"/>
                <p:cNvSpPr/>
                <p:nvPr/>
              </p:nvSpPr>
              <p:spPr>
                <a:xfrm>
                  <a:off x="-1" y="3848"/>
                  <a:ext cx="3460263" cy="27708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79" h="19679" extrusionOk="0">
                      <a:moveTo>
                        <a:pt x="16796" y="2882"/>
                      </a:moveTo>
                      <a:cubicBezTo>
                        <a:pt x="20639" y="6724"/>
                        <a:pt x="20639" y="12954"/>
                        <a:pt x="16796" y="16796"/>
                      </a:cubicBezTo>
                      <a:cubicBezTo>
                        <a:pt x="12954" y="20639"/>
                        <a:pt x="6724" y="20639"/>
                        <a:pt x="2882" y="16796"/>
                      </a:cubicBezTo>
                      <a:cubicBezTo>
                        <a:pt x="-961" y="12954"/>
                        <a:pt x="-961" y="6724"/>
                        <a:pt x="2882" y="2882"/>
                      </a:cubicBezTo>
                      <a:cubicBezTo>
                        <a:pt x="6724" y="-961"/>
                        <a:pt x="12954" y="-961"/>
                        <a:pt x="16796" y="2882"/>
                      </a:cubicBezTo>
                      <a:close/>
                    </a:path>
                  </a:pathLst>
                </a:custGeom>
                <a:noFill/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/>
                  <a:endParaRPr/>
                </a:p>
              </p:txBody>
            </p:sp>
            <p:sp>
              <p:nvSpPr>
                <p:cNvPr id="783" name="Shape 783"/>
                <p:cNvSpPr/>
                <p:nvPr/>
              </p:nvSpPr>
              <p:spPr>
                <a:xfrm flipV="1">
                  <a:off x="159354" y="50029"/>
                  <a:ext cx="223096" cy="30787"/>
                </a:xfrm>
                <a:prstGeom prst="line">
                  <a:avLst/>
                </a:prstGeom>
                <a:noFill/>
                <a:ln w="9525" cap="flat">
                  <a:solidFill>
                    <a:srgbClr val="000000"/>
                  </a:solidFill>
                  <a:prstDash val="solid"/>
                  <a:round/>
                  <a:tailEnd type="triangle" w="med" len="med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 defTabSz="457200">
                    <a:defRPr sz="1200">
                      <a:latin typeface="+mj-lt"/>
                      <a:ea typeface="+mj-ea"/>
                      <a:cs typeface="+mj-cs"/>
                      <a:sym typeface="Helvetica"/>
                    </a:defRPr>
                  </a:pPr>
                  <a:endParaRPr/>
                </a:p>
              </p:txBody>
            </p:sp>
            <p:sp>
              <p:nvSpPr>
                <p:cNvPr id="784" name="Shape 784"/>
                <p:cNvSpPr/>
                <p:nvPr/>
              </p:nvSpPr>
              <p:spPr>
                <a:xfrm flipV="1">
                  <a:off x="874171" y="7696"/>
                  <a:ext cx="236755" cy="11546"/>
                </a:xfrm>
                <a:prstGeom prst="line">
                  <a:avLst/>
                </a:prstGeom>
                <a:noFill/>
                <a:ln w="9525" cap="flat">
                  <a:solidFill>
                    <a:srgbClr val="000000"/>
                  </a:solidFill>
                  <a:prstDash val="solid"/>
                  <a:round/>
                  <a:tailEnd type="triangle" w="med" len="med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 defTabSz="457200">
                    <a:defRPr sz="1200">
                      <a:latin typeface="+mj-lt"/>
                      <a:ea typeface="+mj-ea"/>
                      <a:cs typeface="+mj-cs"/>
                      <a:sym typeface="Helvetica"/>
                    </a:defRPr>
                  </a:pPr>
                  <a:endParaRPr/>
                </a:p>
              </p:txBody>
            </p:sp>
            <p:sp>
              <p:nvSpPr>
                <p:cNvPr id="785" name="Shape 785"/>
                <p:cNvSpPr/>
                <p:nvPr/>
              </p:nvSpPr>
              <p:spPr>
                <a:xfrm flipV="1">
                  <a:off x="1579882" y="0"/>
                  <a:ext cx="232202" cy="7697"/>
                </a:xfrm>
                <a:prstGeom prst="line">
                  <a:avLst/>
                </a:prstGeom>
                <a:noFill/>
                <a:ln w="9525" cap="flat">
                  <a:solidFill>
                    <a:srgbClr val="000000"/>
                  </a:solidFill>
                  <a:prstDash val="solid"/>
                  <a:round/>
                  <a:tailEnd type="triangle" w="med" len="med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 defTabSz="457200">
                    <a:defRPr sz="1200">
                      <a:latin typeface="+mj-lt"/>
                      <a:ea typeface="+mj-ea"/>
                      <a:cs typeface="+mj-cs"/>
                      <a:sym typeface="Helvetica"/>
                    </a:defRPr>
                  </a:pPr>
                  <a:endParaRPr/>
                </a:p>
              </p:txBody>
            </p:sp>
            <p:sp>
              <p:nvSpPr>
                <p:cNvPr id="786" name="Shape 786"/>
                <p:cNvSpPr/>
                <p:nvPr/>
              </p:nvSpPr>
              <p:spPr>
                <a:xfrm>
                  <a:off x="2294699" y="7696"/>
                  <a:ext cx="223096" cy="7697"/>
                </a:xfrm>
                <a:prstGeom prst="line">
                  <a:avLst/>
                </a:prstGeom>
                <a:noFill/>
                <a:ln w="9525" cap="flat">
                  <a:solidFill>
                    <a:srgbClr val="000000"/>
                  </a:solidFill>
                  <a:prstDash val="solid"/>
                  <a:round/>
                  <a:tailEnd type="triangle" w="med" len="med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 defTabSz="457200">
                    <a:defRPr sz="1200">
                      <a:latin typeface="+mj-lt"/>
                      <a:ea typeface="+mj-ea"/>
                      <a:cs typeface="+mj-cs"/>
                      <a:sym typeface="Helvetica"/>
                    </a:defRPr>
                  </a:pPr>
                  <a:endParaRPr/>
                </a:p>
              </p:txBody>
            </p:sp>
          </p:grpSp>
          <p:grpSp>
            <p:nvGrpSpPr>
              <p:cNvPr id="793" name="Group 793"/>
              <p:cNvGrpSpPr/>
              <p:nvPr/>
            </p:nvGrpSpPr>
            <p:grpSpPr>
              <a:xfrm>
                <a:off x="9769" y="2079230"/>
                <a:ext cx="3460263" cy="280930"/>
                <a:chOff x="0" y="0"/>
                <a:chExt cx="3460262" cy="280929"/>
              </a:xfrm>
            </p:grpSpPr>
            <p:sp>
              <p:nvSpPr>
                <p:cNvPr id="788" name="Shape 788"/>
                <p:cNvSpPr/>
                <p:nvPr/>
              </p:nvSpPr>
              <p:spPr>
                <a:xfrm>
                  <a:off x="-1" y="3848"/>
                  <a:ext cx="3460263" cy="27708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79" h="19679" extrusionOk="0">
                      <a:moveTo>
                        <a:pt x="16796" y="2882"/>
                      </a:moveTo>
                      <a:cubicBezTo>
                        <a:pt x="20639" y="6724"/>
                        <a:pt x="20639" y="12954"/>
                        <a:pt x="16796" y="16796"/>
                      </a:cubicBezTo>
                      <a:cubicBezTo>
                        <a:pt x="12954" y="20639"/>
                        <a:pt x="6724" y="20639"/>
                        <a:pt x="2882" y="16796"/>
                      </a:cubicBezTo>
                      <a:cubicBezTo>
                        <a:pt x="-961" y="12954"/>
                        <a:pt x="-961" y="6724"/>
                        <a:pt x="2882" y="2882"/>
                      </a:cubicBezTo>
                      <a:cubicBezTo>
                        <a:pt x="6724" y="-961"/>
                        <a:pt x="12954" y="-961"/>
                        <a:pt x="16796" y="2882"/>
                      </a:cubicBezTo>
                      <a:close/>
                    </a:path>
                  </a:pathLst>
                </a:custGeom>
                <a:noFill/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/>
                  <a:endParaRPr/>
                </a:p>
              </p:txBody>
            </p:sp>
            <p:sp>
              <p:nvSpPr>
                <p:cNvPr id="789" name="Shape 789"/>
                <p:cNvSpPr/>
                <p:nvPr/>
              </p:nvSpPr>
              <p:spPr>
                <a:xfrm flipV="1">
                  <a:off x="159354" y="50029"/>
                  <a:ext cx="223096" cy="30787"/>
                </a:xfrm>
                <a:prstGeom prst="line">
                  <a:avLst/>
                </a:prstGeom>
                <a:noFill/>
                <a:ln w="9525" cap="flat">
                  <a:solidFill>
                    <a:srgbClr val="000000"/>
                  </a:solidFill>
                  <a:prstDash val="solid"/>
                  <a:round/>
                  <a:tailEnd type="triangle" w="med" len="med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 defTabSz="457200">
                    <a:defRPr sz="1200">
                      <a:latin typeface="+mj-lt"/>
                      <a:ea typeface="+mj-ea"/>
                      <a:cs typeface="+mj-cs"/>
                      <a:sym typeface="Helvetica"/>
                    </a:defRPr>
                  </a:pPr>
                  <a:endParaRPr/>
                </a:p>
              </p:txBody>
            </p:sp>
            <p:sp>
              <p:nvSpPr>
                <p:cNvPr id="790" name="Shape 790"/>
                <p:cNvSpPr/>
                <p:nvPr/>
              </p:nvSpPr>
              <p:spPr>
                <a:xfrm flipV="1">
                  <a:off x="874171" y="7696"/>
                  <a:ext cx="236755" cy="11546"/>
                </a:xfrm>
                <a:prstGeom prst="line">
                  <a:avLst/>
                </a:prstGeom>
                <a:noFill/>
                <a:ln w="9525" cap="flat">
                  <a:solidFill>
                    <a:srgbClr val="000000"/>
                  </a:solidFill>
                  <a:prstDash val="solid"/>
                  <a:round/>
                  <a:tailEnd type="triangle" w="med" len="med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 defTabSz="457200">
                    <a:defRPr sz="1200">
                      <a:latin typeface="+mj-lt"/>
                      <a:ea typeface="+mj-ea"/>
                      <a:cs typeface="+mj-cs"/>
                      <a:sym typeface="Helvetica"/>
                    </a:defRPr>
                  </a:pPr>
                  <a:endParaRPr/>
                </a:p>
              </p:txBody>
            </p:sp>
            <p:sp>
              <p:nvSpPr>
                <p:cNvPr id="791" name="Shape 791"/>
                <p:cNvSpPr/>
                <p:nvPr/>
              </p:nvSpPr>
              <p:spPr>
                <a:xfrm flipV="1">
                  <a:off x="1579882" y="0"/>
                  <a:ext cx="232202" cy="7697"/>
                </a:xfrm>
                <a:prstGeom prst="line">
                  <a:avLst/>
                </a:prstGeom>
                <a:noFill/>
                <a:ln w="9525" cap="flat">
                  <a:solidFill>
                    <a:srgbClr val="000000"/>
                  </a:solidFill>
                  <a:prstDash val="solid"/>
                  <a:round/>
                  <a:tailEnd type="triangle" w="med" len="med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 defTabSz="457200">
                    <a:defRPr sz="1200">
                      <a:latin typeface="+mj-lt"/>
                      <a:ea typeface="+mj-ea"/>
                      <a:cs typeface="+mj-cs"/>
                      <a:sym typeface="Helvetica"/>
                    </a:defRPr>
                  </a:pPr>
                  <a:endParaRPr/>
                </a:p>
              </p:txBody>
            </p:sp>
            <p:sp>
              <p:nvSpPr>
                <p:cNvPr id="792" name="Shape 792"/>
                <p:cNvSpPr/>
                <p:nvPr/>
              </p:nvSpPr>
              <p:spPr>
                <a:xfrm>
                  <a:off x="2294699" y="7696"/>
                  <a:ext cx="223096" cy="7697"/>
                </a:xfrm>
                <a:prstGeom prst="line">
                  <a:avLst/>
                </a:prstGeom>
                <a:noFill/>
                <a:ln w="9525" cap="flat">
                  <a:solidFill>
                    <a:srgbClr val="000000"/>
                  </a:solidFill>
                  <a:prstDash val="solid"/>
                  <a:round/>
                  <a:tailEnd type="triangle" w="med" len="med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 defTabSz="457200">
                    <a:defRPr sz="1200">
                      <a:latin typeface="+mj-lt"/>
                      <a:ea typeface="+mj-ea"/>
                      <a:cs typeface="+mj-cs"/>
                      <a:sym typeface="Helvetica"/>
                    </a:defRPr>
                  </a:pPr>
                  <a:endParaRPr/>
                </a:p>
              </p:txBody>
            </p:sp>
          </p:grpSp>
          <p:sp>
            <p:nvSpPr>
              <p:cNvPr id="794" name="Shape 794"/>
              <p:cNvSpPr/>
              <p:nvPr/>
            </p:nvSpPr>
            <p:spPr>
              <a:xfrm>
                <a:off x="2497015" y="1004064"/>
                <a:ext cx="336062" cy="258387"/>
              </a:xfrm>
              <a:prstGeom prst="rect">
                <a:avLst/>
              </a:prstGeom>
              <a:solidFill>
                <a:srgbClr val="89CBC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795" name="Shape 795"/>
              <p:cNvSpPr/>
              <p:nvPr/>
            </p:nvSpPr>
            <p:spPr>
              <a:xfrm>
                <a:off x="2512645" y="1531242"/>
                <a:ext cx="336062" cy="258387"/>
              </a:xfrm>
              <a:prstGeom prst="rect">
                <a:avLst/>
              </a:prstGeom>
              <a:solidFill>
                <a:srgbClr val="89CBC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796" name="Shape 796"/>
              <p:cNvSpPr/>
              <p:nvPr/>
            </p:nvSpPr>
            <p:spPr>
              <a:xfrm>
                <a:off x="2512645" y="2072292"/>
                <a:ext cx="336062" cy="258387"/>
              </a:xfrm>
              <a:prstGeom prst="rect">
                <a:avLst/>
              </a:prstGeom>
              <a:solidFill>
                <a:srgbClr val="89CBC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797" name="Shape 797"/>
              <p:cNvSpPr/>
              <p:nvPr/>
            </p:nvSpPr>
            <p:spPr>
              <a:xfrm>
                <a:off x="1777999" y="421395"/>
                <a:ext cx="336062" cy="258387"/>
              </a:xfrm>
              <a:prstGeom prst="rect">
                <a:avLst/>
              </a:prstGeom>
              <a:solidFill>
                <a:srgbClr val="89CBC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798" name="Shape 798"/>
              <p:cNvSpPr/>
              <p:nvPr/>
            </p:nvSpPr>
            <p:spPr>
              <a:xfrm>
                <a:off x="1762368" y="990191"/>
                <a:ext cx="336062" cy="258387"/>
              </a:xfrm>
              <a:prstGeom prst="rect">
                <a:avLst/>
              </a:prstGeom>
              <a:solidFill>
                <a:srgbClr val="89CBC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799" name="Shape 799"/>
              <p:cNvSpPr/>
              <p:nvPr/>
            </p:nvSpPr>
            <p:spPr>
              <a:xfrm>
                <a:off x="1777999" y="1517369"/>
                <a:ext cx="336062" cy="258387"/>
              </a:xfrm>
              <a:prstGeom prst="rect">
                <a:avLst/>
              </a:prstGeom>
              <a:solidFill>
                <a:srgbClr val="89CBC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800" name="Shape 800"/>
              <p:cNvSpPr/>
              <p:nvPr/>
            </p:nvSpPr>
            <p:spPr>
              <a:xfrm>
                <a:off x="1777999" y="2058419"/>
                <a:ext cx="336062" cy="258387"/>
              </a:xfrm>
              <a:prstGeom prst="rect">
                <a:avLst/>
              </a:prstGeom>
              <a:solidFill>
                <a:srgbClr val="89CBC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801" name="Shape 801"/>
              <p:cNvSpPr/>
              <p:nvPr/>
            </p:nvSpPr>
            <p:spPr>
              <a:xfrm>
                <a:off x="1043353" y="407521"/>
                <a:ext cx="336062" cy="258387"/>
              </a:xfrm>
              <a:prstGeom prst="rect">
                <a:avLst/>
              </a:prstGeom>
              <a:solidFill>
                <a:srgbClr val="89CBC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802" name="Shape 802"/>
              <p:cNvSpPr/>
              <p:nvPr/>
            </p:nvSpPr>
            <p:spPr>
              <a:xfrm>
                <a:off x="1027722" y="976318"/>
                <a:ext cx="336062" cy="258387"/>
              </a:xfrm>
              <a:prstGeom prst="rect">
                <a:avLst/>
              </a:prstGeom>
              <a:solidFill>
                <a:srgbClr val="89CBC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803" name="Shape 803"/>
              <p:cNvSpPr/>
              <p:nvPr/>
            </p:nvSpPr>
            <p:spPr>
              <a:xfrm>
                <a:off x="1043353" y="1503496"/>
                <a:ext cx="336062" cy="258387"/>
              </a:xfrm>
              <a:prstGeom prst="rect">
                <a:avLst/>
              </a:prstGeom>
              <a:solidFill>
                <a:srgbClr val="89CBC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804" name="Shape 804"/>
              <p:cNvSpPr/>
              <p:nvPr/>
            </p:nvSpPr>
            <p:spPr>
              <a:xfrm>
                <a:off x="1043353" y="2044546"/>
                <a:ext cx="336062" cy="258387"/>
              </a:xfrm>
              <a:prstGeom prst="rect">
                <a:avLst/>
              </a:prstGeom>
              <a:solidFill>
                <a:srgbClr val="89CBC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805" name="Shape 805"/>
              <p:cNvSpPr/>
              <p:nvPr/>
            </p:nvSpPr>
            <p:spPr>
              <a:xfrm>
                <a:off x="355599" y="435268"/>
                <a:ext cx="336062" cy="258387"/>
              </a:xfrm>
              <a:prstGeom prst="rect">
                <a:avLst/>
              </a:prstGeom>
              <a:solidFill>
                <a:srgbClr val="89CBC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806" name="Shape 806"/>
              <p:cNvSpPr/>
              <p:nvPr/>
            </p:nvSpPr>
            <p:spPr>
              <a:xfrm>
                <a:off x="339969" y="1004064"/>
                <a:ext cx="336062" cy="258387"/>
              </a:xfrm>
              <a:prstGeom prst="rect">
                <a:avLst/>
              </a:prstGeom>
              <a:solidFill>
                <a:srgbClr val="89CBC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807" name="Shape 807"/>
              <p:cNvSpPr/>
              <p:nvPr/>
            </p:nvSpPr>
            <p:spPr>
              <a:xfrm>
                <a:off x="355599" y="1531242"/>
                <a:ext cx="336062" cy="258387"/>
              </a:xfrm>
              <a:prstGeom prst="rect">
                <a:avLst/>
              </a:prstGeom>
              <a:solidFill>
                <a:srgbClr val="89CBC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808" name="Shape 808"/>
              <p:cNvSpPr/>
              <p:nvPr/>
            </p:nvSpPr>
            <p:spPr>
              <a:xfrm>
                <a:off x="355599" y="2072292"/>
                <a:ext cx="336062" cy="258387"/>
              </a:xfrm>
              <a:prstGeom prst="rect">
                <a:avLst/>
              </a:prstGeom>
              <a:solidFill>
                <a:srgbClr val="89CBC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</p:grpSp>
        <p:sp>
          <p:nvSpPr>
            <p:cNvPr id="810" name="Shape 810"/>
            <p:cNvSpPr/>
            <p:nvPr/>
          </p:nvSpPr>
          <p:spPr>
            <a:xfrm>
              <a:off x="5404338" y="1182680"/>
              <a:ext cx="1228587" cy="3327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>
                <a:defRPr sz="1600" b="1">
                  <a:latin typeface="Verdana"/>
                  <a:ea typeface="Verdana"/>
                  <a:cs typeface="Verdana"/>
                  <a:sym typeface="Verdana"/>
                </a:defRPr>
              </a:lvl1pPr>
            </a:lstStyle>
            <a:p>
              <a:pPr lvl="0">
                <a:defRPr sz="1800" b="0"/>
              </a:pPr>
              <a:r>
                <a:rPr sz="1600" b="1"/>
                <a:t>2-D Torus</a:t>
              </a:r>
            </a:p>
          </p:txBody>
        </p:sp>
        <p:sp>
          <p:nvSpPr>
            <p:cNvPr id="811" name="Shape 811"/>
            <p:cNvSpPr/>
            <p:nvPr/>
          </p:nvSpPr>
          <p:spPr>
            <a:xfrm>
              <a:off x="0" y="542784"/>
              <a:ext cx="2313354" cy="33434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4123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21600" y="4123"/>
                  </a:lnTo>
                  <a:close/>
                </a:path>
              </a:pathLst>
            </a:custGeom>
            <a:solidFill>
              <a:srgbClr val="89CBC7">
                <a:alpha val="56000"/>
              </a:srgbClr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</p:grpSp>
      <p:sp>
        <p:nvSpPr>
          <p:cNvPr id="813" name="Shape 813"/>
          <p:cNvSpPr/>
          <p:nvPr/>
        </p:nvSpPr>
        <p:spPr>
          <a:xfrm>
            <a:off x="1034562" y="1397000"/>
            <a:ext cx="4096238" cy="3454400"/>
          </a:xfrm>
          <a:prstGeom prst="roundRect">
            <a:avLst>
              <a:gd name="adj" fmla="val 2618"/>
            </a:avLst>
          </a:prstGeom>
          <a:solidFill>
            <a:srgbClr val="5B9BD5">
              <a:alpha val="50000"/>
            </a:srgbClr>
          </a:solidFill>
          <a:ln>
            <a:solidFill/>
            <a:round/>
          </a:ln>
        </p:spPr>
        <p:txBody>
          <a:bodyPr lIns="0" tIns="0" rIns="0" bIns="0" anchor="ctr"/>
          <a:lstStyle/>
          <a:p>
            <a:pPr lvl="0">
              <a:defRPr sz="24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814" name="Shape 81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40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FFFFFF"/>
                </a:solidFill>
              </a:rPr>
              <a:t>NumaConnect™ System Architecture</a:t>
            </a:r>
          </a:p>
        </p:txBody>
      </p:sp>
      <p:sp>
        <p:nvSpPr>
          <p:cNvPr id="815" name="Shape 815"/>
          <p:cNvSpPr/>
          <p:nvPr/>
        </p:nvSpPr>
        <p:spPr>
          <a:xfrm>
            <a:off x="1285631" y="5702301"/>
            <a:ext cx="9255371" cy="650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lvl="0">
              <a:defRPr b="0"/>
            </a:pPr>
            <a:r>
              <a:rPr b="1"/>
              <a:t>6 external links - flexible system configurations in multi-dimensional topologies</a:t>
            </a:r>
          </a:p>
        </p:txBody>
      </p:sp>
      <p:sp>
        <p:nvSpPr>
          <p:cNvPr id="816" name="Shape 816"/>
          <p:cNvSpPr/>
          <p:nvPr/>
        </p:nvSpPr>
        <p:spPr>
          <a:xfrm>
            <a:off x="2045677" y="1409700"/>
            <a:ext cx="1695411" cy="3327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600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lvl="0">
              <a:defRPr sz="1800"/>
            </a:pPr>
            <a:r>
              <a:rPr sz="1600"/>
              <a:t>Multi-CPU Node</a:t>
            </a:r>
          </a:p>
        </p:txBody>
      </p:sp>
      <p:sp>
        <p:nvSpPr>
          <p:cNvPr id="817" name="Shape 81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888888"/>
                </a:solidFill>
              </a:rPr>
              <a:t>13</a:t>
            </a:fld>
            <a:endParaRPr sz="1200">
              <a:solidFill>
                <a:srgbClr val="888888"/>
              </a:solidFill>
            </a:endParaRPr>
          </a:p>
        </p:txBody>
      </p:sp>
      <p:grpSp>
        <p:nvGrpSpPr>
          <p:cNvPr id="921" name="Group 921"/>
          <p:cNvGrpSpPr/>
          <p:nvPr/>
        </p:nvGrpSpPr>
        <p:grpSpPr>
          <a:xfrm>
            <a:off x="2032002" y="1774865"/>
            <a:ext cx="3099772" cy="2987635"/>
            <a:chOff x="0" y="0"/>
            <a:chExt cx="3099771" cy="2987634"/>
          </a:xfrm>
        </p:grpSpPr>
        <p:grpSp>
          <p:nvGrpSpPr>
            <p:cNvPr id="823" name="Group 823"/>
            <p:cNvGrpSpPr/>
            <p:nvPr/>
          </p:nvGrpSpPr>
          <p:grpSpPr>
            <a:xfrm>
              <a:off x="2061381" y="1448910"/>
              <a:ext cx="658894" cy="817320"/>
              <a:chOff x="0" y="0"/>
              <a:chExt cx="658893" cy="817319"/>
            </a:xfrm>
          </p:grpSpPr>
          <p:sp>
            <p:nvSpPr>
              <p:cNvPr id="818" name="Shape 818"/>
              <p:cNvSpPr/>
              <p:nvPr/>
            </p:nvSpPr>
            <p:spPr>
              <a:xfrm>
                <a:off x="0" y="0"/>
                <a:ext cx="658894" cy="8134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29" y="21600"/>
                    </a:moveTo>
                    <a:lnTo>
                      <a:pt x="0" y="20037"/>
                    </a:lnTo>
                    <a:lnTo>
                      <a:pt x="0" y="0"/>
                    </a:lnTo>
                    <a:lnTo>
                      <a:pt x="19671" y="0"/>
                    </a:lnTo>
                    <a:lnTo>
                      <a:pt x="21600" y="1563"/>
                    </a:lnTo>
                    <a:lnTo>
                      <a:pt x="21600" y="2160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ACC1C1"/>
                  </a:gs>
                  <a:gs pos="100000">
                    <a:srgbClr val="336666"/>
                  </a:gs>
                </a:gsLst>
                <a:path path="circle">
                  <a:fillToRect l="37721" t="-19636" r="62278" b="119636"/>
                </a:path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algn="ctr">
                  <a:defRPr sz="1000">
                    <a:solidFill>
                      <a:srgbClr val="FFFFFF"/>
                    </a:solidFill>
                    <a:latin typeface="Verdana"/>
                    <a:ea typeface="Verdana"/>
                    <a:cs typeface="Verdana"/>
                    <a:sym typeface="Verdana"/>
                  </a:defRPr>
                </a:pPr>
                <a:endParaRPr/>
              </a:p>
            </p:txBody>
          </p:sp>
          <p:sp>
            <p:nvSpPr>
              <p:cNvPr id="819" name="Shape 819"/>
              <p:cNvSpPr/>
              <p:nvPr/>
            </p:nvSpPr>
            <p:spPr>
              <a:xfrm rot="16200000">
                <a:off x="300023" y="-300024"/>
                <a:ext cx="58847" cy="6588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929"/>
                    </a:moveTo>
                    <a:lnTo>
                      <a:pt x="21600" y="0"/>
                    </a:lnTo>
                    <a:lnTo>
                      <a:pt x="21600" y="19671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algn="ctr">
                  <a:defRPr sz="1000">
                    <a:solidFill>
                      <a:srgbClr val="FFFFFF"/>
                    </a:solidFill>
                    <a:latin typeface="Verdana"/>
                    <a:ea typeface="Verdana"/>
                    <a:cs typeface="Verdana"/>
                    <a:sym typeface="Verdana"/>
                  </a:defRPr>
                </a:pPr>
                <a:endParaRPr/>
              </a:p>
            </p:txBody>
          </p:sp>
          <p:sp>
            <p:nvSpPr>
              <p:cNvPr id="820" name="Shape 820"/>
              <p:cNvSpPr/>
              <p:nvPr/>
            </p:nvSpPr>
            <p:spPr>
              <a:xfrm rot="16200000">
                <a:off x="-377308" y="377307"/>
                <a:ext cx="813462" cy="5884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lnTo>
                      <a:pt x="1563" y="0"/>
                    </a:lnTo>
                    <a:lnTo>
                      <a:pt x="21600" y="0"/>
                    </a:lnTo>
                    <a:lnTo>
                      <a:pt x="20037" y="21600"/>
                    </a:lnTo>
                    <a:close/>
                  </a:path>
                </a:pathLst>
              </a:custGeom>
              <a:solidFill>
                <a:srgbClr val="FFFFFF">
                  <a:alpha val="2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algn="ctr">
                  <a:defRPr sz="1000">
                    <a:solidFill>
                      <a:srgbClr val="FFFFFF"/>
                    </a:solidFill>
                    <a:latin typeface="Verdana"/>
                    <a:ea typeface="Verdana"/>
                    <a:cs typeface="Verdana"/>
                    <a:sym typeface="Verdana"/>
                  </a:defRPr>
                </a:pPr>
                <a:endParaRPr/>
              </a:p>
            </p:txBody>
          </p:sp>
          <p:sp>
            <p:nvSpPr>
              <p:cNvPr id="821" name="Shape 821"/>
              <p:cNvSpPr/>
              <p:nvPr/>
            </p:nvSpPr>
            <p:spPr>
              <a:xfrm rot="16200000">
                <a:off x="-77284" y="77283"/>
                <a:ext cx="813461" cy="6588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929"/>
                    </a:moveTo>
                    <a:lnTo>
                      <a:pt x="1563" y="0"/>
                    </a:lnTo>
                    <a:lnTo>
                      <a:pt x="21600" y="0"/>
                    </a:lnTo>
                    <a:lnTo>
                      <a:pt x="21600" y="19671"/>
                    </a:lnTo>
                    <a:lnTo>
                      <a:pt x="20037" y="21600"/>
                    </a:lnTo>
                    <a:lnTo>
                      <a:pt x="0" y="21600"/>
                    </a:lnTo>
                    <a:close/>
                    <a:moveTo>
                      <a:pt x="0" y="1929"/>
                    </a:moveTo>
                    <a:lnTo>
                      <a:pt x="20037" y="1929"/>
                    </a:lnTo>
                    <a:lnTo>
                      <a:pt x="21600" y="0"/>
                    </a:lnTo>
                    <a:moveTo>
                      <a:pt x="20037" y="1929"/>
                    </a:moveTo>
                    <a:lnTo>
                      <a:pt x="20037" y="21600"/>
                    </a:lnTo>
                  </a:path>
                </a:pathLst>
              </a:custGeom>
              <a:noFill/>
              <a:ln w="9525" cap="flat">
                <a:solidFill>
                  <a:srgbClr val="000000"/>
                </a:solidFill>
                <a:prstDash val="solid"/>
                <a:miter lim="8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algn="ctr">
                  <a:defRPr sz="1000">
                    <a:solidFill>
                      <a:srgbClr val="FFFFFF"/>
                    </a:solidFill>
                    <a:latin typeface="Verdana"/>
                    <a:ea typeface="Verdana"/>
                    <a:cs typeface="Verdana"/>
                    <a:sym typeface="Verdana"/>
                  </a:defRPr>
                </a:pPr>
                <a:endParaRPr/>
              </a:p>
            </p:txBody>
          </p:sp>
          <p:sp>
            <p:nvSpPr>
              <p:cNvPr id="822" name="Shape 822"/>
              <p:cNvSpPr/>
              <p:nvPr/>
            </p:nvSpPr>
            <p:spPr>
              <a:xfrm rot="16200000">
                <a:off x="-154681" y="268513"/>
                <a:ext cx="762334" cy="33528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45719" tIns="45719" rIns="45719" bIns="45719" numCol="1" anchor="t">
                <a:spAutoFit/>
              </a:bodyPr>
              <a:lstStyle/>
              <a:p>
                <a:pPr lvl="0" algn="ctr">
                  <a:lnSpc>
                    <a:spcPct val="60000"/>
                  </a:lnSpc>
                </a:pPr>
                <a:endParaRPr sz="1000">
                  <a:solidFill>
                    <a:srgbClr val="FFFFFF"/>
                  </a:solidFill>
                  <a:effectLst>
                    <a:outerShdw blurRad="50800" dist="38100" dir="2700000" rotWithShape="0">
                      <a:srgbClr val="000000">
                        <a:alpha val="43000"/>
                      </a:srgbClr>
                    </a:outerShdw>
                  </a:effectLst>
                  <a:latin typeface="Verdana"/>
                  <a:ea typeface="Verdana"/>
                  <a:cs typeface="Verdana"/>
                  <a:sym typeface="Verdana"/>
                </a:endParaRPr>
              </a:p>
              <a:p>
                <a:pPr lvl="0" algn="ctr"/>
                <a:r>
                  <a:rPr sz="1000">
                    <a:solidFill>
                      <a:srgbClr val="FFFFFF"/>
                    </a:solidFill>
                    <a:latin typeface="Verdana"/>
                    <a:ea typeface="Verdana"/>
                    <a:cs typeface="Verdana"/>
                    <a:sym typeface="Verdana"/>
                  </a:rPr>
                  <a:t>NumaChip</a:t>
                </a:r>
              </a:p>
            </p:txBody>
          </p:sp>
        </p:grpSp>
        <p:sp>
          <p:nvSpPr>
            <p:cNvPr id="824" name="Shape 824"/>
            <p:cNvSpPr/>
            <p:nvPr/>
          </p:nvSpPr>
          <p:spPr>
            <a:xfrm rot="10800000">
              <a:off x="1759984" y="1795701"/>
              <a:ext cx="332198" cy="121591"/>
            </a:xfrm>
            <a:prstGeom prst="rect">
              <a:avLst/>
            </a:prstGeom>
            <a:gradFill flip="none" rotWithShape="1">
              <a:gsLst>
                <a:gs pos="0">
                  <a:srgbClr val="765E2F"/>
                </a:gs>
                <a:gs pos="50000">
                  <a:srgbClr val="FFCC66"/>
                </a:gs>
                <a:gs pos="100000">
                  <a:srgbClr val="765E2F"/>
                </a:gs>
              </a:gsLst>
              <a:lin ang="0" scaled="0"/>
            </a:gradFill>
            <a:ln w="12700" cap="flat">
              <a:noFill/>
              <a:miter lim="400000"/>
            </a:ln>
            <a:effectLst>
              <a:outerShdw blurRad="63500" dist="38099" dir="2700000" rotWithShape="0">
                <a:srgbClr val="E7E6E6">
                  <a:alpha val="74998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1200"/>
              </a:pPr>
              <a:endParaRPr/>
            </a:p>
          </p:txBody>
        </p:sp>
        <p:sp>
          <p:nvSpPr>
            <p:cNvPr id="825" name="Shape 825"/>
            <p:cNvSpPr/>
            <p:nvPr/>
          </p:nvSpPr>
          <p:spPr>
            <a:xfrm rot="5400000">
              <a:off x="2335665" y="1344935"/>
              <a:ext cx="99328" cy="146299"/>
            </a:xfrm>
            <a:prstGeom prst="rect">
              <a:avLst/>
            </a:prstGeom>
            <a:gradFill flip="none" rotWithShape="1">
              <a:gsLst>
                <a:gs pos="0">
                  <a:srgbClr val="008000"/>
                </a:gs>
                <a:gs pos="50000">
                  <a:srgbClr val="C6E3C6"/>
                </a:gs>
                <a:gs pos="100000">
                  <a:srgbClr val="008000"/>
                </a:gs>
              </a:gsLst>
              <a:lin ang="5400000" scaled="0"/>
            </a:gradFill>
            <a:ln w="12700" cap="flat">
              <a:noFill/>
              <a:miter lim="400000"/>
            </a:ln>
            <a:effectLst>
              <a:outerShdw blurRad="63500" dist="50800" dir="2700000" rotWithShape="0">
                <a:srgbClr val="44546A">
                  <a:alpha val="74998"/>
                </a:srgbClr>
              </a:outerShdw>
            </a:effectLst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200"/>
              </a:pPr>
              <a:endParaRPr/>
            </a:p>
          </p:txBody>
        </p:sp>
        <p:grpSp>
          <p:nvGrpSpPr>
            <p:cNvPr id="831" name="Group 831"/>
            <p:cNvGrpSpPr/>
            <p:nvPr/>
          </p:nvGrpSpPr>
          <p:grpSpPr>
            <a:xfrm>
              <a:off x="2152680" y="765420"/>
              <a:ext cx="400397" cy="668057"/>
              <a:chOff x="0" y="0"/>
              <a:chExt cx="400396" cy="668055"/>
            </a:xfrm>
          </p:grpSpPr>
          <p:sp>
            <p:nvSpPr>
              <p:cNvPr id="826" name="Shape 826"/>
              <p:cNvSpPr/>
              <p:nvPr/>
            </p:nvSpPr>
            <p:spPr>
              <a:xfrm>
                <a:off x="0" y="63547"/>
                <a:ext cx="400397" cy="5052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29" y="21600"/>
                    </a:moveTo>
                    <a:lnTo>
                      <a:pt x="0" y="20071"/>
                    </a:lnTo>
                    <a:lnTo>
                      <a:pt x="0" y="0"/>
                    </a:lnTo>
                    <a:lnTo>
                      <a:pt x="19671" y="0"/>
                    </a:lnTo>
                    <a:lnTo>
                      <a:pt x="21600" y="1529"/>
                    </a:lnTo>
                    <a:lnTo>
                      <a:pt x="21600" y="2160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C6E3C6"/>
                  </a:gs>
                  <a:gs pos="100000">
                    <a:srgbClr val="008000"/>
                  </a:gs>
                </a:gsLst>
                <a:path path="circle">
                  <a:fillToRect l="37721" t="-19636" r="62278" b="119636"/>
                </a:path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algn="ctr">
                  <a:lnSpc>
                    <a:spcPct val="120000"/>
                  </a:lnSpc>
                </a:pPr>
                <a:endParaRPr/>
              </a:p>
            </p:txBody>
          </p:sp>
          <p:sp>
            <p:nvSpPr>
              <p:cNvPr id="827" name="Shape 827"/>
              <p:cNvSpPr/>
              <p:nvPr/>
            </p:nvSpPr>
            <p:spPr>
              <a:xfrm rot="16200000">
                <a:off x="182318" y="-118771"/>
                <a:ext cx="35760" cy="4003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929"/>
                    </a:moveTo>
                    <a:lnTo>
                      <a:pt x="21600" y="0"/>
                    </a:lnTo>
                    <a:lnTo>
                      <a:pt x="21600" y="19671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algn="ctr">
                  <a:lnSpc>
                    <a:spcPct val="120000"/>
                  </a:lnSpc>
                </a:pPr>
                <a:endParaRPr/>
              </a:p>
            </p:txBody>
          </p:sp>
          <p:sp>
            <p:nvSpPr>
              <p:cNvPr id="828" name="Shape 828"/>
              <p:cNvSpPr/>
              <p:nvPr/>
            </p:nvSpPr>
            <p:spPr>
              <a:xfrm rot="16200000">
                <a:off x="-234721" y="298268"/>
                <a:ext cx="505202" cy="357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lnTo>
                      <a:pt x="1529" y="0"/>
                    </a:lnTo>
                    <a:lnTo>
                      <a:pt x="21600" y="0"/>
                    </a:lnTo>
                    <a:lnTo>
                      <a:pt x="20071" y="21600"/>
                    </a:lnTo>
                    <a:close/>
                  </a:path>
                </a:pathLst>
              </a:custGeom>
              <a:solidFill>
                <a:srgbClr val="FFFFFF">
                  <a:alpha val="2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algn="ctr">
                  <a:lnSpc>
                    <a:spcPct val="120000"/>
                  </a:lnSpc>
                </a:pPr>
                <a:endParaRPr/>
              </a:p>
            </p:txBody>
          </p:sp>
          <p:sp>
            <p:nvSpPr>
              <p:cNvPr id="829" name="Shape 829"/>
              <p:cNvSpPr/>
              <p:nvPr/>
            </p:nvSpPr>
            <p:spPr>
              <a:xfrm rot="16200000">
                <a:off x="-52403" y="115950"/>
                <a:ext cx="505202" cy="4003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929"/>
                    </a:moveTo>
                    <a:lnTo>
                      <a:pt x="1529" y="0"/>
                    </a:lnTo>
                    <a:lnTo>
                      <a:pt x="21600" y="0"/>
                    </a:lnTo>
                    <a:lnTo>
                      <a:pt x="21600" y="19671"/>
                    </a:lnTo>
                    <a:lnTo>
                      <a:pt x="20071" y="21600"/>
                    </a:lnTo>
                    <a:lnTo>
                      <a:pt x="0" y="21600"/>
                    </a:lnTo>
                    <a:close/>
                    <a:moveTo>
                      <a:pt x="0" y="1929"/>
                    </a:moveTo>
                    <a:lnTo>
                      <a:pt x="20071" y="1929"/>
                    </a:lnTo>
                    <a:lnTo>
                      <a:pt x="21600" y="0"/>
                    </a:lnTo>
                    <a:moveTo>
                      <a:pt x="20071" y="1929"/>
                    </a:moveTo>
                    <a:lnTo>
                      <a:pt x="20071" y="21600"/>
                    </a:lnTo>
                  </a:path>
                </a:pathLst>
              </a:custGeom>
              <a:noFill/>
              <a:ln w="9525" cap="flat">
                <a:solidFill>
                  <a:srgbClr val="000000"/>
                </a:solidFill>
                <a:prstDash val="solid"/>
                <a:miter lim="8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algn="ctr">
                  <a:lnSpc>
                    <a:spcPct val="120000"/>
                  </a:lnSpc>
                </a:pPr>
                <a:endParaRPr/>
              </a:p>
            </p:txBody>
          </p:sp>
          <p:sp>
            <p:nvSpPr>
              <p:cNvPr id="830" name="Shape 830"/>
              <p:cNvSpPr/>
              <p:nvPr/>
            </p:nvSpPr>
            <p:spPr>
              <a:xfrm rot="16200000">
                <a:off x="-169999" y="205757"/>
                <a:ext cx="668056" cy="2565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45719" tIns="45719" rIns="45719" bIns="45719" numCol="1" anchor="t">
                <a:spAutoFit/>
              </a:bodyPr>
              <a:lstStyle>
                <a:lvl1pPr algn="ctr">
                  <a:lnSpc>
                    <a:spcPct val="120000"/>
                  </a:lnSpc>
                  <a:defRPr sz="1100">
                    <a:solidFill>
                      <a:srgbClr val="FFFFFF"/>
                    </a:solidFill>
                    <a:effectLst>
                      <a:outerShdw blurRad="38100" dist="38100" dir="2700000" rotWithShape="0">
                        <a:srgbClr val="000000"/>
                      </a:outerShdw>
                    </a:effectLst>
                    <a:latin typeface="Verdana"/>
                    <a:ea typeface="Verdana"/>
                    <a:cs typeface="Verdana"/>
                    <a:sym typeface="Verdana"/>
                  </a:defRPr>
                </a:lvl1pPr>
              </a:lstStyle>
              <a:p>
                <a:pPr lvl="0">
                  <a:defRPr sz="1800">
                    <a:solidFill>
                      <a:srgbClr val="000000"/>
                    </a:solidFill>
                    <a:effectLst/>
                  </a:defRPr>
                </a:pPr>
                <a:r>
                  <a:rPr sz="1100">
                    <a:solidFill>
                      <a:srgbClr val="FFFFFF"/>
                    </a:solidFill>
                    <a:effectLst>
                      <a:outerShdw blurRad="38100" dist="38100" dir="2700000" rotWithShape="0">
                        <a:srgbClr val="000000"/>
                      </a:outerShdw>
                    </a:effectLst>
                  </a:rPr>
                  <a:t>Memory</a:t>
                </a:r>
              </a:p>
            </p:txBody>
          </p:sp>
        </p:grpSp>
        <p:grpSp>
          <p:nvGrpSpPr>
            <p:cNvPr id="837" name="Group 837"/>
            <p:cNvGrpSpPr/>
            <p:nvPr/>
          </p:nvGrpSpPr>
          <p:grpSpPr>
            <a:xfrm>
              <a:off x="2227480" y="871781"/>
              <a:ext cx="406600" cy="505202"/>
              <a:chOff x="0" y="0"/>
              <a:chExt cx="406599" cy="505201"/>
            </a:xfrm>
          </p:grpSpPr>
          <p:sp>
            <p:nvSpPr>
              <p:cNvPr id="832" name="Shape 832"/>
              <p:cNvSpPr/>
              <p:nvPr/>
            </p:nvSpPr>
            <p:spPr>
              <a:xfrm>
                <a:off x="0" y="0"/>
                <a:ext cx="400396" cy="5052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29" y="21600"/>
                    </a:moveTo>
                    <a:lnTo>
                      <a:pt x="0" y="20071"/>
                    </a:lnTo>
                    <a:lnTo>
                      <a:pt x="0" y="0"/>
                    </a:lnTo>
                    <a:lnTo>
                      <a:pt x="19671" y="0"/>
                    </a:lnTo>
                    <a:lnTo>
                      <a:pt x="21600" y="1529"/>
                    </a:lnTo>
                    <a:lnTo>
                      <a:pt x="21600" y="2160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C6E3C6"/>
                  </a:gs>
                  <a:gs pos="100000">
                    <a:srgbClr val="008000"/>
                  </a:gs>
                </a:gsLst>
                <a:path path="circle">
                  <a:fillToRect l="37721" t="-19636" r="62278" b="119636"/>
                </a:path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algn="ctr">
                  <a:defRPr sz="800">
                    <a:solidFill>
                      <a:srgbClr val="FFFFFF"/>
                    </a:solidFill>
                    <a:latin typeface="Verdana"/>
                    <a:ea typeface="Verdana"/>
                    <a:cs typeface="Verdana"/>
                    <a:sym typeface="Verdana"/>
                  </a:defRPr>
                </a:pPr>
                <a:endParaRPr/>
              </a:p>
            </p:txBody>
          </p:sp>
          <p:sp>
            <p:nvSpPr>
              <p:cNvPr id="833" name="Shape 833"/>
              <p:cNvSpPr/>
              <p:nvPr/>
            </p:nvSpPr>
            <p:spPr>
              <a:xfrm rot="16200000">
                <a:off x="182318" y="-182319"/>
                <a:ext cx="35760" cy="4003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929"/>
                    </a:moveTo>
                    <a:lnTo>
                      <a:pt x="21600" y="0"/>
                    </a:lnTo>
                    <a:lnTo>
                      <a:pt x="21600" y="19671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algn="ctr">
                  <a:defRPr sz="800">
                    <a:solidFill>
                      <a:srgbClr val="FFFFFF"/>
                    </a:solidFill>
                    <a:latin typeface="Verdana"/>
                    <a:ea typeface="Verdana"/>
                    <a:cs typeface="Verdana"/>
                    <a:sym typeface="Verdana"/>
                  </a:defRPr>
                </a:pPr>
                <a:endParaRPr/>
              </a:p>
            </p:txBody>
          </p:sp>
          <p:sp>
            <p:nvSpPr>
              <p:cNvPr id="834" name="Shape 834"/>
              <p:cNvSpPr/>
              <p:nvPr/>
            </p:nvSpPr>
            <p:spPr>
              <a:xfrm rot="16200000">
                <a:off x="-234721" y="234721"/>
                <a:ext cx="505202" cy="357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lnTo>
                      <a:pt x="1529" y="0"/>
                    </a:lnTo>
                    <a:lnTo>
                      <a:pt x="21600" y="0"/>
                    </a:lnTo>
                    <a:lnTo>
                      <a:pt x="20071" y="21600"/>
                    </a:lnTo>
                    <a:close/>
                  </a:path>
                </a:pathLst>
              </a:custGeom>
              <a:solidFill>
                <a:srgbClr val="FFFFFF">
                  <a:alpha val="2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algn="ctr">
                  <a:defRPr sz="800">
                    <a:solidFill>
                      <a:srgbClr val="FFFFFF"/>
                    </a:solidFill>
                    <a:latin typeface="Verdana"/>
                    <a:ea typeface="Verdana"/>
                    <a:cs typeface="Verdana"/>
                    <a:sym typeface="Verdana"/>
                  </a:defRPr>
                </a:pPr>
                <a:endParaRPr/>
              </a:p>
            </p:txBody>
          </p:sp>
          <p:sp>
            <p:nvSpPr>
              <p:cNvPr id="835" name="Shape 835"/>
              <p:cNvSpPr/>
              <p:nvPr/>
            </p:nvSpPr>
            <p:spPr>
              <a:xfrm rot="16200000">
                <a:off x="-52403" y="52403"/>
                <a:ext cx="505202" cy="40039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929"/>
                    </a:moveTo>
                    <a:lnTo>
                      <a:pt x="1529" y="0"/>
                    </a:lnTo>
                    <a:lnTo>
                      <a:pt x="21600" y="0"/>
                    </a:lnTo>
                    <a:lnTo>
                      <a:pt x="21600" y="19671"/>
                    </a:lnTo>
                    <a:lnTo>
                      <a:pt x="20071" y="21600"/>
                    </a:lnTo>
                    <a:lnTo>
                      <a:pt x="0" y="21600"/>
                    </a:lnTo>
                    <a:close/>
                    <a:moveTo>
                      <a:pt x="0" y="1929"/>
                    </a:moveTo>
                    <a:lnTo>
                      <a:pt x="20071" y="1929"/>
                    </a:lnTo>
                    <a:lnTo>
                      <a:pt x="21600" y="0"/>
                    </a:lnTo>
                    <a:moveTo>
                      <a:pt x="20071" y="1929"/>
                    </a:moveTo>
                    <a:lnTo>
                      <a:pt x="20071" y="21600"/>
                    </a:lnTo>
                  </a:path>
                </a:pathLst>
              </a:custGeom>
              <a:noFill/>
              <a:ln w="9525" cap="flat">
                <a:solidFill>
                  <a:srgbClr val="000000"/>
                </a:solidFill>
                <a:prstDash val="solid"/>
                <a:miter lim="8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algn="ctr">
                  <a:defRPr sz="800">
                    <a:solidFill>
                      <a:srgbClr val="FFFFFF"/>
                    </a:solidFill>
                    <a:latin typeface="Verdana"/>
                    <a:ea typeface="Verdana"/>
                    <a:cs typeface="Verdana"/>
                    <a:sym typeface="Verdana"/>
                  </a:defRPr>
                </a:pPr>
                <a:endParaRPr/>
              </a:p>
            </p:txBody>
          </p:sp>
          <p:sp>
            <p:nvSpPr>
              <p:cNvPr id="836" name="Shape 836"/>
              <p:cNvSpPr/>
              <p:nvPr/>
            </p:nvSpPr>
            <p:spPr>
              <a:xfrm rot="16200000">
                <a:off x="1181" y="85060"/>
                <a:ext cx="439996" cy="3708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45719" tIns="45719" rIns="45719" bIns="45719" numCol="1" anchor="t">
                <a:spAutoFit/>
              </a:bodyPr>
              <a:lstStyle/>
              <a:p>
                <a:pPr lvl="0" algn="ctr">
                  <a:lnSpc>
                    <a:spcPct val="120000"/>
                  </a:lnSpc>
                </a:pPr>
                <a:r>
                  <a:rPr sz="800">
                    <a:solidFill>
                      <a:srgbClr val="FFFFFF"/>
                    </a:solidFill>
                    <a:latin typeface="Verdana"/>
                    <a:ea typeface="Verdana"/>
                    <a:cs typeface="Verdana"/>
                    <a:sym typeface="Verdana"/>
                  </a:rPr>
                  <a:t>Numa</a:t>
                </a:r>
              </a:p>
              <a:p>
                <a:pPr lvl="0" algn="ctr"/>
                <a:r>
                  <a:rPr sz="800">
                    <a:solidFill>
                      <a:srgbClr val="FFFFFF"/>
                    </a:solidFill>
                    <a:latin typeface="Verdana"/>
                    <a:ea typeface="Verdana"/>
                    <a:cs typeface="Verdana"/>
                    <a:sym typeface="Verdana"/>
                  </a:rPr>
                  <a:t>Cache</a:t>
                </a:r>
              </a:p>
            </p:txBody>
          </p:sp>
        </p:grpSp>
        <p:grpSp>
          <p:nvGrpSpPr>
            <p:cNvPr id="843" name="Group 843"/>
            <p:cNvGrpSpPr/>
            <p:nvPr/>
          </p:nvGrpSpPr>
          <p:grpSpPr>
            <a:xfrm>
              <a:off x="614894" y="1392395"/>
              <a:ext cx="1138491" cy="954156"/>
              <a:chOff x="0" y="0"/>
              <a:chExt cx="1138490" cy="954154"/>
            </a:xfrm>
          </p:grpSpPr>
          <p:sp>
            <p:nvSpPr>
              <p:cNvPr id="838" name="Shape 838"/>
              <p:cNvSpPr/>
              <p:nvPr/>
            </p:nvSpPr>
            <p:spPr>
              <a:xfrm>
                <a:off x="0" y="0"/>
                <a:ext cx="1138491" cy="9025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54" y="21600"/>
                    </a:moveTo>
                    <a:lnTo>
                      <a:pt x="0" y="20270"/>
                    </a:lnTo>
                    <a:lnTo>
                      <a:pt x="0" y="0"/>
                    </a:lnTo>
                    <a:lnTo>
                      <a:pt x="20546" y="0"/>
                    </a:lnTo>
                    <a:lnTo>
                      <a:pt x="21600" y="1330"/>
                    </a:lnTo>
                    <a:lnTo>
                      <a:pt x="21600" y="2160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C6DFE4"/>
                  </a:gs>
                  <a:gs pos="100000">
                    <a:srgbClr val="006E87"/>
                  </a:gs>
                </a:gsLst>
                <a:path path="circle">
                  <a:fillToRect l="37721" t="-19636" r="62278" b="119636"/>
                </a:path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algn="ctr">
                  <a:lnSpc>
                    <a:spcPct val="120000"/>
                  </a:lnSpc>
                </a:pPr>
                <a:endParaRPr/>
              </a:p>
            </p:txBody>
          </p:sp>
          <p:sp>
            <p:nvSpPr>
              <p:cNvPr id="839" name="Shape 839"/>
              <p:cNvSpPr/>
              <p:nvPr/>
            </p:nvSpPr>
            <p:spPr>
              <a:xfrm rot="16200000">
                <a:off x="541460" y="-541461"/>
                <a:ext cx="55569" cy="113849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054"/>
                    </a:moveTo>
                    <a:lnTo>
                      <a:pt x="21600" y="0"/>
                    </a:lnTo>
                    <a:lnTo>
                      <a:pt x="21600" y="20546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algn="ctr">
                  <a:lnSpc>
                    <a:spcPct val="120000"/>
                  </a:lnSpc>
                </a:pPr>
                <a:endParaRPr/>
              </a:p>
            </p:txBody>
          </p:sp>
          <p:sp>
            <p:nvSpPr>
              <p:cNvPr id="840" name="Shape 840"/>
              <p:cNvSpPr/>
              <p:nvPr/>
            </p:nvSpPr>
            <p:spPr>
              <a:xfrm rot="16200000">
                <a:off x="-423473" y="423472"/>
                <a:ext cx="902514" cy="555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lnTo>
                      <a:pt x="1330" y="0"/>
                    </a:lnTo>
                    <a:lnTo>
                      <a:pt x="21600" y="0"/>
                    </a:lnTo>
                    <a:lnTo>
                      <a:pt x="20270" y="21600"/>
                    </a:lnTo>
                    <a:close/>
                  </a:path>
                </a:pathLst>
              </a:custGeom>
              <a:solidFill>
                <a:srgbClr val="FFFFFF">
                  <a:alpha val="2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algn="ctr">
                  <a:lnSpc>
                    <a:spcPct val="120000"/>
                  </a:lnSpc>
                </a:pPr>
                <a:endParaRPr/>
              </a:p>
            </p:txBody>
          </p:sp>
          <p:sp>
            <p:nvSpPr>
              <p:cNvPr id="841" name="Shape 841"/>
              <p:cNvSpPr/>
              <p:nvPr/>
            </p:nvSpPr>
            <p:spPr>
              <a:xfrm rot="16200000">
                <a:off x="117988" y="-117989"/>
                <a:ext cx="902514" cy="113849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054"/>
                    </a:moveTo>
                    <a:lnTo>
                      <a:pt x="1330" y="0"/>
                    </a:lnTo>
                    <a:lnTo>
                      <a:pt x="21600" y="0"/>
                    </a:lnTo>
                    <a:lnTo>
                      <a:pt x="21600" y="20546"/>
                    </a:lnTo>
                    <a:lnTo>
                      <a:pt x="20270" y="21600"/>
                    </a:lnTo>
                    <a:lnTo>
                      <a:pt x="0" y="21600"/>
                    </a:lnTo>
                    <a:close/>
                    <a:moveTo>
                      <a:pt x="0" y="1054"/>
                    </a:moveTo>
                    <a:lnTo>
                      <a:pt x="20270" y="1054"/>
                    </a:lnTo>
                    <a:lnTo>
                      <a:pt x="21600" y="0"/>
                    </a:lnTo>
                    <a:moveTo>
                      <a:pt x="20270" y="1054"/>
                    </a:moveTo>
                    <a:lnTo>
                      <a:pt x="20270" y="21600"/>
                    </a:lnTo>
                  </a:path>
                </a:pathLst>
              </a:custGeom>
              <a:noFill/>
              <a:ln w="9525" cap="flat">
                <a:solidFill>
                  <a:srgbClr val="000000"/>
                </a:solidFill>
                <a:prstDash val="solid"/>
                <a:miter lim="8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algn="ctr">
                  <a:lnSpc>
                    <a:spcPct val="120000"/>
                  </a:lnSpc>
                </a:pPr>
                <a:endParaRPr/>
              </a:p>
            </p:txBody>
          </p:sp>
          <p:sp>
            <p:nvSpPr>
              <p:cNvPr id="842" name="Shape 842"/>
              <p:cNvSpPr/>
              <p:nvPr/>
            </p:nvSpPr>
            <p:spPr>
              <a:xfrm rot="16200000">
                <a:off x="-164276" y="223770"/>
                <a:ext cx="950228" cy="5105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45719" tIns="45719" rIns="45719" bIns="45719" numCol="1" anchor="t">
                <a:spAutoFit/>
              </a:bodyPr>
              <a:lstStyle/>
              <a:p>
                <a:pPr lvl="0" algn="ctr">
                  <a:lnSpc>
                    <a:spcPct val="120000"/>
                  </a:lnSpc>
                </a:pPr>
                <a:r>
                  <a:rPr sz="1200">
                    <a:solidFill>
                      <a:srgbClr val="FFFFFF"/>
                    </a:solidFill>
                    <a:latin typeface="Verdana"/>
                    <a:ea typeface="Verdana"/>
                    <a:cs typeface="Verdana"/>
                    <a:sym typeface="Verdana"/>
                  </a:rPr>
                  <a:t>Multi-Core</a:t>
                </a:r>
              </a:p>
              <a:p>
                <a:pPr lvl="0" algn="ctr">
                  <a:lnSpc>
                    <a:spcPct val="120000"/>
                  </a:lnSpc>
                </a:pPr>
                <a:r>
                  <a:rPr sz="1200">
                    <a:solidFill>
                      <a:srgbClr val="FFFFFF"/>
                    </a:solidFill>
                    <a:latin typeface="Verdana"/>
                    <a:ea typeface="Verdana"/>
                    <a:cs typeface="Verdana"/>
                    <a:sym typeface="Verdana"/>
                  </a:rPr>
                  <a:t>CPU</a:t>
                </a:r>
              </a:p>
            </p:txBody>
          </p:sp>
        </p:grpSp>
        <p:sp>
          <p:nvSpPr>
            <p:cNvPr id="844" name="Shape 844"/>
            <p:cNvSpPr/>
            <p:nvPr/>
          </p:nvSpPr>
          <p:spPr>
            <a:xfrm>
              <a:off x="1303487" y="2048302"/>
              <a:ext cx="449897" cy="246608"/>
            </a:xfrm>
            <a:prstGeom prst="rect">
              <a:avLst/>
            </a:prstGeom>
            <a:gradFill flip="none" rotWithShape="1">
              <a:gsLst>
                <a:gs pos="0">
                  <a:srgbClr val="C6DFE4"/>
                </a:gs>
                <a:gs pos="100000">
                  <a:srgbClr val="006E87"/>
                </a:gs>
              </a:gsLst>
              <a:path path="circle">
                <a:fillToRect l="37721" t="-19636" r="62278" b="119636"/>
              </a:path>
            </a:gradFill>
            <a:ln w="9525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200"/>
              </a:pPr>
              <a:endParaRPr/>
            </a:p>
          </p:txBody>
        </p:sp>
        <p:sp>
          <p:nvSpPr>
            <p:cNvPr id="845" name="Shape 845"/>
            <p:cNvSpPr/>
            <p:nvPr/>
          </p:nvSpPr>
          <p:spPr>
            <a:xfrm>
              <a:off x="1473987" y="1678392"/>
              <a:ext cx="279398" cy="369911"/>
            </a:xfrm>
            <a:prstGeom prst="rect">
              <a:avLst/>
            </a:prstGeom>
            <a:gradFill flip="none" rotWithShape="1">
              <a:gsLst>
                <a:gs pos="0">
                  <a:srgbClr val="C6DFE4"/>
                </a:gs>
                <a:gs pos="100000">
                  <a:srgbClr val="006E87"/>
                </a:gs>
              </a:gsLst>
              <a:path path="circle">
                <a:fillToRect l="37721" t="-19636" r="62278" b="119636"/>
              </a:path>
            </a:gradFill>
            <a:ln w="9525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200"/>
              </a:pPr>
              <a:endParaRPr/>
            </a:p>
          </p:txBody>
        </p:sp>
        <p:grpSp>
          <p:nvGrpSpPr>
            <p:cNvPr id="851" name="Group 851"/>
            <p:cNvGrpSpPr/>
            <p:nvPr/>
          </p:nvGrpSpPr>
          <p:grpSpPr>
            <a:xfrm>
              <a:off x="1242988" y="2420781"/>
              <a:ext cx="509296" cy="566854"/>
              <a:chOff x="0" y="0"/>
              <a:chExt cx="509295" cy="566853"/>
            </a:xfrm>
          </p:grpSpPr>
          <p:sp>
            <p:nvSpPr>
              <p:cNvPr id="846" name="Shape 846"/>
              <p:cNvSpPr/>
              <p:nvPr/>
            </p:nvSpPr>
            <p:spPr>
              <a:xfrm rot="16200000">
                <a:off x="-28779" y="28778"/>
                <a:ext cx="566854" cy="5092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929"/>
                    </a:moveTo>
                    <a:lnTo>
                      <a:pt x="1733" y="0"/>
                    </a:lnTo>
                    <a:lnTo>
                      <a:pt x="21600" y="0"/>
                    </a:lnTo>
                    <a:lnTo>
                      <a:pt x="21600" y="19671"/>
                    </a:lnTo>
                    <a:lnTo>
                      <a:pt x="19867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A6A6A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lnSpc>
                    <a:spcPct val="90000"/>
                  </a:lnSpc>
                </a:pPr>
                <a:endParaRPr/>
              </a:p>
            </p:txBody>
          </p:sp>
          <p:sp>
            <p:nvSpPr>
              <p:cNvPr id="847" name="Shape 847"/>
              <p:cNvSpPr/>
              <p:nvPr/>
            </p:nvSpPr>
            <p:spPr>
              <a:xfrm rot="16200000">
                <a:off x="231905" y="-231906"/>
                <a:ext cx="45486" cy="5092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929"/>
                    </a:moveTo>
                    <a:lnTo>
                      <a:pt x="21600" y="0"/>
                    </a:lnTo>
                    <a:lnTo>
                      <a:pt x="21600" y="19671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lnSpc>
                    <a:spcPct val="90000"/>
                  </a:lnSpc>
                </a:pPr>
                <a:endParaRPr/>
              </a:p>
            </p:txBody>
          </p:sp>
          <p:sp>
            <p:nvSpPr>
              <p:cNvPr id="848" name="Shape 848"/>
              <p:cNvSpPr/>
              <p:nvPr/>
            </p:nvSpPr>
            <p:spPr>
              <a:xfrm rot="16200000">
                <a:off x="-260684" y="260684"/>
                <a:ext cx="566854" cy="454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lnTo>
                      <a:pt x="1733" y="0"/>
                    </a:lnTo>
                    <a:lnTo>
                      <a:pt x="21600" y="0"/>
                    </a:lnTo>
                    <a:lnTo>
                      <a:pt x="19867" y="21600"/>
                    </a:lnTo>
                    <a:close/>
                  </a:path>
                </a:pathLst>
              </a:custGeom>
              <a:solidFill>
                <a:srgbClr val="FFFFFF">
                  <a:alpha val="2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lnSpc>
                    <a:spcPct val="90000"/>
                  </a:lnSpc>
                </a:pPr>
                <a:endParaRPr/>
              </a:p>
            </p:txBody>
          </p:sp>
          <p:sp>
            <p:nvSpPr>
              <p:cNvPr id="849" name="Shape 849"/>
              <p:cNvSpPr/>
              <p:nvPr/>
            </p:nvSpPr>
            <p:spPr>
              <a:xfrm rot="16200000">
                <a:off x="-28779" y="28778"/>
                <a:ext cx="566854" cy="5092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929"/>
                    </a:moveTo>
                    <a:lnTo>
                      <a:pt x="1733" y="0"/>
                    </a:lnTo>
                    <a:lnTo>
                      <a:pt x="21600" y="0"/>
                    </a:lnTo>
                    <a:lnTo>
                      <a:pt x="21600" y="19671"/>
                    </a:lnTo>
                    <a:lnTo>
                      <a:pt x="19867" y="21600"/>
                    </a:lnTo>
                    <a:lnTo>
                      <a:pt x="0" y="21600"/>
                    </a:lnTo>
                    <a:close/>
                    <a:moveTo>
                      <a:pt x="0" y="1929"/>
                    </a:moveTo>
                    <a:lnTo>
                      <a:pt x="19867" y="1929"/>
                    </a:lnTo>
                    <a:lnTo>
                      <a:pt x="21600" y="0"/>
                    </a:lnTo>
                    <a:moveTo>
                      <a:pt x="19867" y="1929"/>
                    </a:moveTo>
                    <a:lnTo>
                      <a:pt x="19867" y="21600"/>
                    </a:lnTo>
                  </a:path>
                </a:pathLst>
              </a:custGeom>
              <a:noFill/>
              <a:ln w="9525" cap="flat">
                <a:solidFill>
                  <a:srgbClr val="000000"/>
                </a:solidFill>
                <a:prstDash val="solid"/>
                <a:miter lim="8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lnSpc>
                    <a:spcPct val="90000"/>
                  </a:lnSpc>
                </a:pPr>
                <a:endParaRPr/>
              </a:p>
            </p:txBody>
          </p:sp>
          <p:sp>
            <p:nvSpPr>
              <p:cNvPr id="850" name="Shape 850"/>
              <p:cNvSpPr/>
              <p:nvPr/>
            </p:nvSpPr>
            <p:spPr>
              <a:xfrm rot="16200000">
                <a:off x="20309" y="115669"/>
                <a:ext cx="514162" cy="3810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0" tIns="0" rIns="0" bIns="0" numCol="1" anchor="ctr">
                <a:spAutoFit/>
              </a:bodyPr>
              <a:lstStyle/>
              <a:p>
                <a:pPr lvl="0" algn="ctr">
                  <a:lnSpc>
                    <a:spcPct val="90000"/>
                  </a:lnSpc>
                </a:pPr>
                <a:r>
                  <a:rPr sz="1000">
                    <a:solidFill>
                      <a:srgbClr val="FFFFFF"/>
                    </a:solidFill>
                    <a:latin typeface="Verdana"/>
                    <a:ea typeface="Verdana"/>
                    <a:cs typeface="Verdana"/>
                    <a:sym typeface="Verdana"/>
                  </a:rPr>
                  <a:t>I/O</a:t>
                </a:r>
                <a:br>
                  <a:rPr sz="1000">
                    <a:solidFill>
                      <a:srgbClr val="FFFFFF"/>
                    </a:solidFill>
                    <a:latin typeface="Verdana"/>
                    <a:ea typeface="Verdana"/>
                    <a:cs typeface="Verdana"/>
                    <a:sym typeface="Verdana"/>
                  </a:rPr>
                </a:br>
                <a:r>
                  <a:rPr sz="1000">
                    <a:solidFill>
                      <a:srgbClr val="FFFFFF"/>
                    </a:solidFill>
                    <a:latin typeface="Verdana"/>
                    <a:ea typeface="Verdana"/>
                    <a:cs typeface="Verdana"/>
                    <a:sym typeface="Verdana"/>
                  </a:rPr>
                  <a:t>Bridge</a:t>
                </a:r>
              </a:p>
            </p:txBody>
          </p:sp>
        </p:grpSp>
        <p:sp>
          <p:nvSpPr>
            <p:cNvPr id="852" name="Shape 852"/>
            <p:cNvSpPr/>
            <p:nvPr/>
          </p:nvSpPr>
          <p:spPr>
            <a:xfrm rot="10800000">
              <a:off x="541196" y="1759737"/>
              <a:ext cx="104499" cy="106179"/>
            </a:xfrm>
            <a:prstGeom prst="rect">
              <a:avLst/>
            </a:prstGeom>
            <a:gradFill flip="none" rotWithShape="1">
              <a:gsLst>
                <a:gs pos="0">
                  <a:srgbClr val="408000"/>
                </a:gs>
                <a:gs pos="50000">
                  <a:srgbClr val="C6D9B3"/>
                </a:gs>
                <a:gs pos="100000">
                  <a:srgbClr val="408000"/>
                </a:gs>
              </a:gsLst>
              <a:lin ang="0" scaled="0"/>
            </a:gradFill>
            <a:ln w="12700" cap="flat">
              <a:noFill/>
              <a:miter lim="400000"/>
            </a:ln>
            <a:effectLst>
              <a:outerShdw blurRad="63500" dist="38099" dir="2700000" rotWithShape="0">
                <a:srgbClr val="E7E6E6">
                  <a:alpha val="74998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1200"/>
              </a:pPr>
              <a:endParaRPr/>
            </a:p>
          </p:txBody>
        </p:sp>
        <p:grpSp>
          <p:nvGrpSpPr>
            <p:cNvPr id="858" name="Group 858"/>
            <p:cNvGrpSpPr/>
            <p:nvPr/>
          </p:nvGrpSpPr>
          <p:grpSpPr>
            <a:xfrm>
              <a:off x="0" y="1388241"/>
              <a:ext cx="349797" cy="668057"/>
              <a:chOff x="0" y="0"/>
              <a:chExt cx="349796" cy="668055"/>
            </a:xfrm>
          </p:grpSpPr>
          <p:sp>
            <p:nvSpPr>
              <p:cNvPr id="853" name="Shape 853"/>
              <p:cNvSpPr/>
              <p:nvPr/>
            </p:nvSpPr>
            <p:spPr>
              <a:xfrm>
                <a:off x="0" y="65807"/>
                <a:ext cx="349796" cy="5052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29" y="21600"/>
                    </a:moveTo>
                    <a:lnTo>
                      <a:pt x="0" y="20264"/>
                    </a:lnTo>
                    <a:lnTo>
                      <a:pt x="0" y="0"/>
                    </a:lnTo>
                    <a:lnTo>
                      <a:pt x="19671" y="0"/>
                    </a:lnTo>
                    <a:lnTo>
                      <a:pt x="21600" y="1336"/>
                    </a:lnTo>
                    <a:lnTo>
                      <a:pt x="21600" y="2160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C6E3C6"/>
                  </a:gs>
                  <a:gs pos="100000">
                    <a:srgbClr val="008000"/>
                  </a:gs>
                </a:gsLst>
                <a:path path="circle">
                  <a:fillToRect l="37721" t="-19636" r="62278" b="119636"/>
                </a:path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algn="ctr">
                  <a:lnSpc>
                    <a:spcPct val="120000"/>
                  </a:lnSpc>
                </a:pPr>
                <a:endParaRPr/>
              </a:p>
            </p:txBody>
          </p:sp>
          <p:sp>
            <p:nvSpPr>
              <p:cNvPr id="854" name="Shape 854"/>
              <p:cNvSpPr/>
              <p:nvPr/>
            </p:nvSpPr>
            <p:spPr>
              <a:xfrm rot="16200000">
                <a:off x="159278" y="-93471"/>
                <a:ext cx="31241" cy="3497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929"/>
                    </a:moveTo>
                    <a:lnTo>
                      <a:pt x="21600" y="0"/>
                    </a:lnTo>
                    <a:lnTo>
                      <a:pt x="21600" y="19671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algn="ctr">
                  <a:lnSpc>
                    <a:spcPct val="120000"/>
                  </a:lnSpc>
                </a:pPr>
                <a:endParaRPr/>
              </a:p>
            </p:txBody>
          </p:sp>
          <p:sp>
            <p:nvSpPr>
              <p:cNvPr id="855" name="Shape 855"/>
              <p:cNvSpPr/>
              <p:nvPr/>
            </p:nvSpPr>
            <p:spPr>
              <a:xfrm rot="16200000">
                <a:off x="-236981" y="302787"/>
                <a:ext cx="505202" cy="312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lnTo>
                      <a:pt x="1336" y="0"/>
                    </a:lnTo>
                    <a:lnTo>
                      <a:pt x="21600" y="0"/>
                    </a:lnTo>
                    <a:lnTo>
                      <a:pt x="20264" y="21600"/>
                    </a:lnTo>
                    <a:close/>
                  </a:path>
                </a:pathLst>
              </a:custGeom>
              <a:solidFill>
                <a:srgbClr val="FFFFFF">
                  <a:alpha val="2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algn="ctr">
                  <a:lnSpc>
                    <a:spcPct val="120000"/>
                  </a:lnSpc>
                </a:pPr>
                <a:endParaRPr/>
              </a:p>
            </p:txBody>
          </p:sp>
          <p:sp>
            <p:nvSpPr>
              <p:cNvPr id="856" name="Shape 856"/>
              <p:cNvSpPr/>
              <p:nvPr/>
            </p:nvSpPr>
            <p:spPr>
              <a:xfrm rot="16200000">
                <a:off x="-77703" y="143509"/>
                <a:ext cx="505202" cy="3497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929"/>
                    </a:moveTo>
                    <a:lnTo>
                      <a:pt x="1336" y="0"/>
                    </a:lnTo>
                    <a:lnTo>
                      <a:pt x="21600" y="0"/>
                    </a:lnTo>
                    <a:lnTo>
                      <a:pt x="21600" y="19671"/>
                    </a:lnTo>
                    <a:lnTo>
                      <a:pt x="20264" y="21600"/>
                    </a:lnTo>
                    <a:lnTo>
                      <a:pt x="0" y="21600"/>
                    </a:lnTo>
                    <a:close/>
                    <a:moveTo>
                      <a:pt x="0" y="1929"/>
                    </a:moveTo>
                    <a:lnTo>
                      <a:pt x="20264" y="1929"/>
                    </a:lnTo>
                    <a:lnTo>
                      <a:pt x="21600" y="0"/>
                    </a:lnTo>
                    <a:moveTo>
                      <a:pt x="20264" y="1929"/>
                    </a:moveTo>
                    <a:lnTo>
                      <a:pt x="20264" y="21600"/>
                    </a:lnTo>
                  </a:path>
                </a:pathLst>
              </a:custGeom>
              <a:noFill/>
              <a:ln w="9525" cap="flat">
                <a:solidFill>
                  <a:srgbClr val="000000"/>
                </a:solidFill>
                <a:prstDash val="solid"/>
                <a:miter lim="8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algn="ctr">
                  <a:lnSpc>
                    <a:spcPct val="120000"/>
                  </a:lnSpc>
                </a:pPr>
                <a:endParaRPr/>
              </a:p>
            </p:txBody>
          </p:sp>
          <p:sp>
            <p:nvSpPr>
              <p:cNvPr id="857" name="Shape 857"/>
              <p:cNvSpPr/>
              <p:nvPr/>
            </p:nvSpPr>
            <p:spPr>
              <a:xfrm rot="16200000">
                <a:off x="-174518" y="205757"/>
                <a:ext cx="668056" cy="2565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45719" tIns="45719" rIns="45719" bIns="45719" numCol="1" anchor="t">
                <a:spAutoFit/>
              </a:bodyPr>
              <a:lstStyle>
                <a:lvl1pPr algn="ctr">
                  <a:lnSpc>
                    <a:spcPct val="120000"/>
                  </a:lnSpc>
                  <a:defRPr sz="1100">
                    <a:solidFill>
                      <a:srgbClr val="FFFFFF"/>
                    </a:solidFill>
                    <a:effectLst>
                      <a:outerShdw blurRad="38100" dist="38100" dir="2700000" rotWithShape="0">
                        <a:srgbClr val="000000"/>
                      </a:outerShdw>
                    </a:effectLst>
                    <a:latin typeface="Verdana"/>
                    <a:ea typeface="Verdana"/>
                    <a:cs typeface="Verdana"/>
                    <a:sym typeface="Verdana"/>
                  </a:defRPr>
                </a:lvl1pPr>
              </a:lstStyle>
              <a:p>
                <a:pPr lvl="0">
                  <a:defRPr sz="1800">
                    <a:solidFill>
                      <a:srgbClr val="000000"/>
                    </a:solidFill>
                    <a:effectLst/>
                  </a:defRPr>
                </a:pPr>
                <a:r>
                  <a:rPr sz="1100">
                    <a:solidFill>
                      <a:srgbClr val="FFFFFF"/>
                    </a:solidFill>
                    <a:effectLst>
                      <a:outerShdw blurRad="38100" dist="38100" dir="2700000" rotWithShape="0">
                        <a:srgbClr val="000000"/>
                      </a:outerShdw>
                    </a:effectLst>
                  </a:rPr>
                  <a:t>Memory</a:t>
                </a:r>
              </a:p>
            </p:txBody>
          </p:sp>
        </p:grpSp>
        <p:grpSp>
          <p:nvGrpSpPr>
            <p:cNvPr id="864" name="Group 864"/>
            <p:cNvGrpSpPr/>
            <p:nvPr/>
          </p:nvGrpSpPr>
          <p:grpSpPr>
            <a:xfrm>
              <a:off x="64899" y="1431054"/>
              <a:ext cx="349797" cy="668057"/>
              <a:chOff x="0" y="0"/>
              <a:chExt cx="349796" cy="668055"/>
            </a:xfrm>
          </p:grpSpPr>
          <p:sp>
            <p:nvSpPr>
              <p:cNvPr id="859" name="Shape 859"/>
              <p:cNvSpPr/>
              <p:nvPr/>
            </p:nvSpPr>
            <p:spPr>
              <a:xfrm>
                <a:off x="0" y="65807"/>
                <a:ext cx="349796" cy="5052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29" y="21600"/>
                    </a:moveTo>
                    <a:lnTo>
                      <a:pt x="0" y="20264"/>
                    </a:lnTo>
                    <a:lnTo>
                      <a:pt x="0" y="0"/>
                    </a:lnTo>
                    <a:lnTo>
                      <a:pt x="19671" y="0"/>
                    </a:lnTo>
                    <a:lnTo>
                      <a:pt x="21600" y="1336"/>
                    </a:lnTo>
                    <a:lnTo>
                      <a:pt x="21600" y="2160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C6E3C6"/>
                  </a:gs>
                  <a:gs pos="100000">
                    <a:srgbClr val="008000"/>
                  </a:gs>
                </a:gsLst>
                <a:path path="circle">
                  <a:fillToRect l="37721" t="-19636" r="62278" b="119636"/>
                </a:path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algn="ctr">
                  <a:lnSpc>
                    <a:spcPct val="120000"/>
                  </a:lnSpc>
                </a:pPr>
                <a:endParaRPr/>
              </a:p>
            </p:txBody>
          </p:sp>
          <p:sp>
            <p:nvSpPr>
              <p:cNvPr id="860" name="Shape 860"/>
              <p:cNvSpPr/>
              <p:nvPr/>
            </p:nvSpPr>
            <p:spPr>
              <a:xfrm rot="16200000">
                <a:off x="159278" y="-93471"/>
                <a:ext cx="31241" cy="3497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929"/>
                    </a:moveTo>
                    <a:lnTo>
                      <a:pt x="21600" y="0"/>
                    </a:lnTo>
                    <a:lnTo>
                      <a:pt x="21600" y="19671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algn="ctr">
                  <a:lnSpc>
                    <a:spcPct val="120000"/>
                  </a:lnSpc>
                </a:pPr>
                <a:endParaRPr/>
              </a:p>
            </p:txBody>
          </p:sp>
          <p:sp>
            <p:nvSpPr>
              <p:cNvPr id="861" name="Shape 861"/>
              <p:cNvSpPr/>
              <p:nvPr/>
            </p:nvSpPr>
            <p:spPr>
              <a:xfrm rot="16200000">
                <a:off x="-236981" y="302787"/>
                <a:ext cx="505202" cy="312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lnTo>
                      <a:pt x="1336" y="0"/>
                    </a:lnTo>
                    <a:lnTo>
                      <a:pt x="21600" y="0"/>
                    </a:lnTo>
                    <a:lnTo>
                      <a:pt x="20264" y="21600"/>
                    </a:lnTo>
                    <a:close/>
                  </a:path>
                </a:pathLst>
              </a:custGeom>
              <a:solidFill>
                <a:srgbClr val="FFFFFF">
                  <a:alpha val="2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algn="ctr">
                  <a:lnSpc>
                    <a:spcPct val="120000"/>
                  </a:lnSpc>
                </a:pPr>
                <a:endParaRPr/>
              </a:p>
            </p:txBody>
          </p:sp>
          <p:sp>
            <p:nvSpPr>
              <p:cNvPr id="862" name="Shape 862"/>
              <p:cNvSpPr/>
              <p:nvPr/>
            </p:nvSpPr>
            <p:spPr>
              <a:xfrm rot="16200000">
                <a:off x="-77703" y="143509"/>
                <a:ext cx="505202" cy="3497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929"/>
                    </a:moveTo>
                    <a:lnTo>
                      <a:pt x="1336" y="0"/>
                    </a:lnTo>
                    <a:lnTo>
                      <a:pt x="21600" y="0"/>
                    </a:lnTo>
                    <a:lnTo>
                      <a:pt x="21600" y="19671"/>
                    </a:lnTo>
                    <a:lnTo>
                      <a:pt x="20264" y="21600"/>
                    </a:lnTo>
                    <a:lnTo>
                      <a:pt x="0" y="21600"/>
                    </a:lnTo>
                    <a:close/>
                    <a:moveTo>
                      <a:pt x="0" y="1929"/>
                    </a:moveTo>
                    <a:lnTo>
                      <a:pt x="20264" y="1929"/>
                    </a:lnTo>
                    <a:lnTo>
                      <a:pt x="21600" y="0"/>
                    </a:lnTo>
                    <a:moveTo>
                      <a:pt x="20264" y="1929"/>
                    </a:moveTo>
                    <a:lnTo>
                      <a:pt x="20264" y="21600"/>
                    </a:lnTo>
                  </a:path>
                </a:pathLst>
              </a:custGeom>
              <a:noFill/>
              <a:ln w="9525" cap="flat">
                <a:solidFill>
                  <a:srgbClr val="000000"/>
                </a:solidFill>
                <a:prstDash val="solid"/>
                <a:miter lim="8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algn="ctr">
                  <a:lnSpc>
                    <a:spcPct val="120000"/>
                  </a:lnSpc>
                </a:pPr>
                <a:endParaRPr/>
              </a:p>
            </p:txBody>
          </p:sp>
          <p:sp>
            <p:nvSpPr>
              <p:cNvPr id="863" name="Shape 863"/>
              <p:cNvSpPr/>
              <p:nvPr/>
            </p:nvSpPr>
            <p:spPr>
              <a:xfrm rot="16200000">
                <a:off x="-174518" y="205757"/>
                <a:ext cx="668056" cy="2565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45719" tIns="45719" rIns="45719" bIns="45719" numCol="1" anchor="t">
                <a:spAutoFit/>
              </a:bodyPr>
              <a:lstStyle>
                <a:lvl1pPr algn="ctr">
                  <a:lnSpc>
                    <a:spcPct val="120000"/>
                  </a:lnSpc>
                  <a:defRPr sz="1100">
                    <a:solidFill>
                      <a:srgbClr val="FFFFFF"/>
                    </a:solidFill>
                    <a:effectLst>
                      <a:outerShdw blurRad="38100" dist="38100" dir="2700000" rotWithShape="0">
                        <a:srgbClr val="000000"/>
                      </a:outerShdw>
                    </a:effectLst>
                    <a:latin typeface="Verdana"/>
                    <a:ea typeface="Verdana"/>
                    <a:cs typeface="Verdana"/>
                    <a:sym typeface="Verdana"/>
                  </a:defRPr>
                </a:lvl1pPr>
              </a:lstStyle>
              <a:p>
                <a:pPr lvl="0">
                  <a:defRPr sz="1800">
                    <a:solidFill>
                      <a:srgbClr val="000000"/>
                    </a:solidFill>
                    <a:effectLst/>
                  </a:defRPr>
                </a:pPr>
                <a:r>
                  <a:rPr sz="1100">
                    <a:solidFill>
                      <a:srgbClr val="FFFFFF"/>
                    </a:solidFill>
                    <a:effectLst>
                      <a:outerShdw blurRad="38100" dist="38100" dir="2700000" rotWithShape="0">
                        <a:srgbClr val="000000"/>
                      </a:outerShdw>
                    </a:effectLst>
                  </a:rPr>
                  <a:t>Memory</a:t>
                </a:r>
              </a:p>
            </p:txBody>
          </p:sp>
        </p:grpSp>
        <p:grpSp>
          <p:nvGrpSpPr>
            <p:cNvPr id="870" name="Group 870"/>
            <p:cNvGrpSpPr/>
            <p:nvPr/>
          </p:nvGrpSpPr>
          <p:grpSpPr>
            <a:xfrm>
              <a:off x="129798" y="1473439"/>
              <a:ext cx="349797" cy="668057"/>
              <a:chOff x="0" y="0"/>
              <a:chExt cx="349796" cy="668055"/>
            </a:xfrm>
          </p:grpSpPr>
          <p:sp>
            <p:nvSpPr>
              <p:cNvPr id="865" name="Shape 865"/>
              <p:cNvSpPr/>
              <p:nvPr/>
            </p:nvSpPr>
            <p:spPr>
              <a:xfrm>
                <a:off x="0" y="65378"/>
                <a:ext cx="349796" cy="5060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29" y="21600"/>
                    </a:moveTo>
                    <a:lnTo>
                      <a:pt x="0" y="20267"/>
                    </a:lnTo>
                    <a:lnTo>
                      <a:pt x="0" y="0"/>
                    </a:lnTo>
                    <a:lnTo>
                      <a:pt x="19671" y="0"/>
                    </a:lnTo>
                    <a:lnTo>
                      <a:pt x="21600" y="1333"/>
                    </a:lnTo>
                    <a:lnTo>
                      <a:pt x="21600" y="2160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C6E3C6"/>
                  </a:gs>
                  <a:gs pos="100000">
                    <a:srgbClr val="008000"/>
                  </a:gs>
                </a:gsLst>
                <a:path path="circle">
                  <a:fillToRect l="37721" t="-19636" r="62278" b="119636"/>
                </a:path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algn="ctr">
                  <a:lnSpc>
                    <a:spcPct val="120000"/>
                  </a:lnSpc>
                </a:pPr>
                <a:endParaRPr/>
              </a:p>
            </p:txBody>
          </p:sp>
          <p:sp>
            <p:nvSpPr>
              <p:cNvPr id="866" name="Shape 866"/>
              <p:cNvSpPr/>
              <p:nvPr/>
            </p:nvSpPr>
            <p:spPr>
              <a:xfrm rot="16200000">
                <a:off x="159278" y="-93900"/>
                <a:ext cx="31241" cy="3497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929"/>
                    </a:moveTo>
                    <a:lnTo>
                      <a:pt x="21600" y="0"/>
                    </a:lnTo>
                    <a:lnTo>
                      <a:pt x="21600" y="19671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algn="ctr">
                  <a:lnSpc>
                    <a:spcPct val="120000"/>
                  </a:lnSpc>
                </a:pPr>
                <a:endParaRPr/>
              </a:p>
            </p:txBody>
          </p:sp>
          <p:sp>
            <p:nvSpPr>
              <p:cNvPr id="867" name="Shape 867"/>
              <p:cNvSpPr/>
              <p:nvPr/>
            </p:nvSpPr>
            <p:spPr>
              <a:xfrm rot="16200000">
                <a:off x="-237410" y="302787"/>
                <a:ext cx="506060" cy="312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lnTo>
                      <a:pt x="1333" y="0"/>
                    </a:lnTo>
                    <a:lnTo>
                      <a:pt x="21600" y="0"/>
                    </a:lnTo>
                    <a:lnTo>
                      <a:pt x="20267" y="21600"/>
                    </a:lnTo>
                    <a:close/>
                  </a:path>
                </a:pathLst>
              </a:custGeom>
              <a:solidFill>
                <a:srgbClr val="FFFFFF">
                  <a:alpha val="2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algn="ctr">
                  <a:lnSpc>
                    <a:spcPct val="120000"/>
                  </a:lnSpc>
                </a:pPr>
                <a:endParaRPr/>
              </a:p>
            </p:txBody>
          </p:sp>
          <p:sp>
            <p:nvSpPr>
              <p:cNvPr id="868" name="Shape 868"/>
              <p:cNvSpPr/>
              <p:nvPr/>
            </p:nvSpPr>
            <p:spPr>
              <a:xfrm rot="16200000">
                <a:off x="-78132" y="143509"/>
                <a:ext cx="506060" cy="3497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929"/>
                    </a:moveTo>
                    <a:lnTo>
                      <a:pt x="1333" y="0"/>
                    </a:lnTo>
                    <a:lnTo>
                      <a:pt x="21600" y="0"/>
                    </a:lnTo>
                    <a:lnTo>
                      <a:pt x="21600" y="19671"/>
                    </a:lnTo>
                    <a:lnTo>
                      <a:pt x="20267" y="21600"/>
                    </a:lnTo>
                    <a:lnTo>
                      <a:pt x="0" y="21600"/>
                    </a:lnTo>
                    <a:close/>
                    <a:moveTo>
                      <a:pt x="0" y="1929"/>
                    </a:moveTo>
                    <a:lnTo>
                      <a:pt x="20267" y="1929"/>
                    </a:lnTo>
                    <a:lnTo>
                      <a:pt x="21600" y="0"/>
                    </a:lnTo>
                    <a:moveTo>
                      <a:pt x="20267" y="1929"/>
                    </a:moveTo>
                    <a:lnTo>
                      <a:pt x="20267" y="21600"/>
                    </a:lnTo>
                  </a:path>
                </a:pathLst>
              </a:custGeom>
              <a:noFill/>
              <a:ln w="9525" cap="flat">
                <a:solidFill>
                  <a:srgbClr val="000000"/>
                </a:solidFill>
                <a:prstDash val="solid"/>
                <a:miter lim="8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algn="ctr">
                  <a:lnSpc>
                    <a:spcPct val="120000"/>
                  </a:lnSpc>
                </a:pPr>
                <a:endParaRPr/>
              </a:p>
            </p:txBody>
          </p:sp>
          <p:sp>
            <p:nvSpPr>
              <p:cNvPr id="869" name="Shape 869"/>
              <p:cNvSpPr/>
              <p:nvPr/>
            </p:nvSpPr>
            <p:spPr>
              <a:xfrm rot="16200000">
                <a:off x="-174518" y="205757"/>
                <a:ext cx="668056" cy="2565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45719" tIns="45719" rIns="45719" bIns="45719" numCol="1" anchor="t">
                <a:spAutoFit/>
              </a:bodyPr>
              <a:lstStyle>
                <a:lvl1pPr algn="ctr">
                  <a:lnSpc>
                    <a:spcPct val="120000"/>
                  </a:lnSpc>
                  <a:defRPr sz="1100">
                    <a:solidFill>
                      <a:srgbClr val="FFFFFF"/>
                    </a:solidFill>
                    <a:effectLst>
                      <a:outerShdw blurRad="38100" dist="38100" dir="2700000" rotWithShape="0">
                        <a:srgbClr val="000000"/>
                      </a:outerShdw>
                    </a:effectLst>
                    <a:latin typeface="Verdana"/>
                    <a:ea typeface="Verdana"/>
                    <a:cs typeface="Verdana"/>
                    <a:sym typeface="Verdana"/>
                  </a:defRPr>
                </a:lvl1pPr>
              </a:lstStyle>
              <a:p>
                <a:pPr lvl="0">
                  <a:defRPr sz="1800">
                    <a:solidFill>
                      <a:srgbClr val="000000"/>
                    </a:solidFill>
                    <a:effectLst/>
                  </a:defRPr>
                </a:pPr>
                <a:r>
                  <a:rPr sz="1100">
                    <a:solidFill>
                      <a:srgbClr val="FFFFFF"/>
                    </a:solidFill>
                    <a:effectLst>
                      <a:outerShdw blurRad="38100" dist="38100" dir="2700000" rotWithShape="0">
                        <a:srgbClr val="000000"/>
                      </a:outerShdw>
                    </a:effectLst>
                  </a:rPr>
                  <a:t>Memory</a:t>
                </a:r>
              </a:p>
            </p:txBody>
          </p:sp>
        </p:grpSp>
        <p:grpSp>
          <p:nvGrpSpPr>
            <p:cNvPr id="876" name="Group 876"/>
            <p:cNvGrpSpPr/>
            <p:nvPr/>
          </p:nvGrpSpPr>
          <p:grpSpPr>
            <a:xfrm>
              <a:off x="194697" y="1567090"/>
              <a:ext cx="349797" cy="565527"/>
              <a:chOff x="0" y="0"/>
              <a:chExt cx="349796" cy="565525"/>
            </a:xfrm>
          </p:grpSpPr>
          <p:sp>
            <p:nvSpPr>
              <p:cNvPr id="871" name="Shape 871"/>
              <p:cNvSpPr/>
              <p:nvPr/>
            </p:nvSpPr>
            <p:spPr>
              <a:xfrm>
                <a:off x="0" y="14542"/>
                <a:ext cx="349796" cy="5052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29" y="21600"/>
                    </a:moveTo>
                    <a:lnTo>
                      <a:pt x="0" y="20264"/>
                    </a:lnTo>
                    <a:lnTo>
                      <a:pt x="0" y="0"/>
                    </a:lnTo>
                    <a:lnTo>
                      <a:pt x="19671" y="0"/>
                    </a:lnTo>
                    <a:lnTo>
                      <a:pt x="21600" y="1336"/>
                    </a:lnTo>
                    <a:lnTo>
                      <a:pt x="21600" y="2160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C6E3C6"/>
                  </a:gs>
                  <a:gs pos="100000">
                    <a:srgbClr val="008000"/>
                  </a:gs>
                </a:gsLst>
                <a:path path="circle">
                  <a:fillToRect l="37721" t="-19636" r="62278" b="119636"/>
                </a:path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algn="ctr">
                  <a:lnSpc>
                    <a:spcPct val="120000"/>
                  </a:lnSpc>
                </a:pPr>
                <a:endParaRPr/>
              </a:p>
            </p:txBody>
          </p:sp>
          <p:sp>
            <p:nvSpPr>
              <p:cNvPr id="872" name="Shape 872"/>
              <p:cNvSpPr/>
              <p:nvPr/>
            </p:nvSpPr>
            <p:spPr>
              <a:xfrm rot="16200000">
                <a:off x="159278" y="-144736"/>
                <a:ext cx="31241" cy="3497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929"/>
                    </a:moveTo>
                    <a:lnTo>
                      <a:pt x="21600" y="0"/>
                    </a:lnTo>
                    <a:lnTo>
                      <a:pt x="21600" y="19671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algn="ctr">
                  <a:lnSpc>
                    <a:spcPct val="120000"/>
                  </a:lnSpc>
                </a:pPr>
                <a:endParaRPr/>
              </a:p>
            </p:txBody>
          </p:sp>
          <p:sp>
            <p:nvSpPr>
              <p:cNvPr id="873" name="Shape 873"/>
              <p:cNvSpPr/>
              <p:nvPr/>
            </p:nvSpPr>
            <p:spPr>
              <a:xfrm rot="16200000">
                <a:off x="-236981" y="251522"/>
                <a:ext cx="505202" cy="312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lnTo>
                      <a:pt x="1336" y="0"/>
                    </a:lnTo>
                    <a:lnTo>
                      <a:pt x="21600" y="0"/>
                    </a:lnTo>
                    <a:lnTo>
                      <a:pt x="20264" y="21600"/>
                    </a:lnTo>
                    <a:close/>
                  </a:path>
                </a:pathLst>
              </a:custGeom>
              <a:solidFill>
                <a:srgbClr val="FFFFFF">
                  <a:alpha val="2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algn="ctr">
                  <a:lnSpc>
                    <a:spcPct val="120000"/>
                  </a:lnSpc>
                </a:pPr>
                <a:endParaRPr/>
              </a:p>
            </p:txBody>
          </p:sp>
          <p:sp>
            <p:nvSpPr>
              <p:cNvPr id="874" name="Shape 874"/>
              <p:cNvSpPr/>
              <p:nvPr/>
            </p:nvSpPr>
            <p:spPr>
              <a:xfrm rot="16200000">
                <a:off x="-77703" y="92244"/>
                <a:ext cx="505202" cy="3497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929"/>
                    </a:moveTo>
                    <a:lnTo>
                      <a:pt x="1336" y="0"/>
                    </a:lnTo>
                    <a:lnTo>
                      <a:pt x="21600" y="0"/>
                    </a:lnTo>
                    <a:lnTo>
                      <a:pt x="21600" y="19671"/>
                    </a:lnTo>
                    <a:lnTo>
                      <a:pt x="20264" y="21600"/>
                    </a:lnTo>
                    <a:lnTo>
                      <a:pt x="0" y="21600"/>
                    </a:lnTo>
                    <a:close/>
                    <a:moveTo>
                      <a:pt x="0" y="1929"/>
                    </a:moveTo>
                    <a:lnTo>
                      <a:pt x="20264" y="1929"/>
                    </a:lnTo>
                    <a:lnTo>
                      <a:pt x="21600" y="0"/>
                    </a:lnTo>
                    <a:moveTo>
                      <a:pt x="20264" y="1929"/>
                    </a:moveTo>
                    <a:lnTo>
                      <a:pt x="20264" y="21600"/>
                    </a:lnTo>
                  </a:path>
                </a:pathLst>
              </a:custGeom>
              <a:noFill/>
              <a:ln w="9525" cap="flat">
                <a:solidFill>
                  <a:srgbClr val="000000"/>
                </a:solidFill>
                <a:prstDash val="solid"/>
                <a:miter lim="8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algn="ctr">
                  <a:lnSpc>
                    <a:spcPct val="120000"/>
                  </a:lnSpc>
                </a:pPr>
                <a:endParaRPr/>
              </a:p>
            </p:txBody>
          </p:sp>
          <p:sp>
            <p:nvSpPr>
              <p:cNvPr id="875" name="Shape 875"/>
              <p:cNvSpPr/>
              <p:nvPr/>
            </p:nvSpPr>
            <p:spPr>
              <a:xfrm rot="16200000">
                <a:off x="-135953" y="167192"/>
                <a:ext cx="565526" cy="2311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45719" tIns="45719" rIns="45719" bIns="45719" numCol="1" anchor="t">
                <a:spAutoFit/>
              </a:bodyPr>
              <a:lstStyle>
                <a:lvl1pPr algn="ctr">
                  <a:lnSpc>
                    <a:spcPct val="120000"/>
                  </a:lnSpc>
                  <a:defRPr sz="900">
                    <a:solidFill>
                      <a:srgbClr val="FFFFFF"/>
                    </a:solidFill>
                    <a:latin typeface="Verdana"/>
                    <a:ea typeface="Verdana"/>
                    <a:cs typeface="Verdana"/>
                    <a:sym typeface="Verdana"/>
                  </a:defRPr>
                </a:lvl1pPr>
              </a:lstStyle>
              <a:p>
                <a:pPr lvl="0">
                  <a:defRPr sz="1800">
                    <a:solidFill>
                      <a:srgbClr val="000000"/>
                    </a:solidFill>
                  </a:defRPr>
                </a:pPr>
                <a:r>
                  <a:rPr sz="900">
                    <a:solidFill>
                      <a:srgbClr val="FFFFFF"/>
                    </a:solidFill>
                  </a:rPr>
                  <a:t>Memory</a:t>
                </a:r>
              </a:p>
            </p:txBody>
          </p:sp>
        </p:grpSp>
        <p:sp>
          <p:nvSpPr>
            <p:cNvPr id="877" name="Shape 877"/>
            <p:cNvSpPr/>
            <p:nvPr/>
          </p:nvSpPr>
          <p:spPr>
            <a:xfrm rot="5400000">
              <a:off x="1426994" y="2315627"/>
              <a:ext cx="141286" cy="106700"/>
            </a:xfrm>
            <a:prstGeom prst="rect">
              <a:avLst/>
            </a:prstGeom>
            <a:gradFill flip="none" rotWithShape="1">
              <a:gsLst>
                <a:gs pos="0">
                  <a:srgbClr val="5F5F5F"/>
                </a:gs>
                <a:gs pos="50000">
                  <a:srgbClr val="CFCFCF"/>
                </a:gs>
                <a:gs pos="100000">
                  <a:srgbClr val="5F5F5F"/>
                </a:gs>
              </a:gsLst>
              <a:lin ang="5400000" scaled="0"/>
            </a:gradFill>
            <a:ln w="12700" cap="flat">
              <a:noFill/>
              <a:miter lim="400000"/>
            </a:ln>
            <a:effectLst>
              <a:outerShdw blurRad="63500" dist="38099" dir="2700000" rotWithShape="0">
                <a:srgbClr val="E7E6E6">
                  <a:alpha val="74998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1200"/>
              </a:pPr>
              <a:endParaRPr/>
            </a:p>
          </p:txBody>
        </p:sp>
        <p:grpSp>
          <p:nvGrpSpPr>
            <p:cNvPr id="883" name="Group 883"/>
            <p:cNvGrpSpPr/>
            <p:nvPr/>
          </p:nvGrpSpPr>
          <p:grpSpPr>
            <a:xfrm>
              <a:off x="608294" y="4374"/>
              <a:ext cx="1138491" cy="954156"/>
              <a:chOff x="0" y="0"/>
              <a:chExt cx="1138490" cy="954154"/>
            </a:xfrm>
          </p:grpSpPr>
          <p:sp>
            <p:nvSpPr>
              <p:cNvPr id="878" name="Shape 878"/>
              <p:cNvSpPr/>
              <p:nvPr/>
            </p:nvSpPr>
            <p:spPr>
              <a:xfrm>
                <a:off x="0" y="0"/>
                <a:ext cx="1138491" cy="9025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54" y="21600"/>
                    </a:moveTo>
                    <a:lnTo>
                      <a:pt x="0" y="20270"/>
                    </a:lnTo>
                    <a:lnTo>
                      <a:pt x="0" y="0"/>
                    </a:lnTo>
                    <a:lnTo>
                      <a:pt x="20546" y="0"/>
                    </a:lnTo>
                    <a:lnTo>
                      <a:pt x="21600" y="1330"/>
                    </a:lnTo>
                    <a:lnTo>
                      <a:pt x="21600" y="2160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C6DFE4"/>
                  </a:gs>
                  <a:gs pos="100000">
                    <a:srgbClr val="006E87"/>
                  </a:gs>
                </a:gsLst>
                <a:path path="circle">
                  <a:fillToRect l="37721" t="-19636" r="62278" b="119636"/>
                </a:path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algn="ctr">
                  <a:lnSpc>
                    <a:spcPct val="120000"/>
                  </a:lnSpc>
                  <a:defRPr sz="1200">
                    <a:latin typeface="Verdana"/>
                    <a:ea typeface="Verdana"/>
                    <a:cs typeface="Verdana"/>
                    <a:sym typeface="Verdana"/>
                  </a:defRPr>
                </a:pPr>
                <a:endParaRPr/>
              </a:p>
            </p:txBody>
          </p:sp>
          <p:sp>
            <p:nvSpPr>
              <p:cNvPr id="879" name="Shape 879"/>
              <p:cNvSpPr/>
              <p:nvPr/>
            </p:nvSpPr>
            <p:spPr>
              <a:xfrm rot="16200000">
                <a:off x="541460" y="-541461"/>
                <a:ext cx="55569" cy="113849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054"/>
                    </a:moveTo>
                    <a:lnTo>
                      <a:pt x="21600" y="0"/>
                    </a:lnTo>
                    <a:lnTo>
                      <a:pt x="21600" y="20546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algn="ctr">
                  <a:lnSpc>
                    <a:spcPct val="120000"/>
                  </a:lnSpc>
                  <a:defRPr sz="1200">
                    <a:latin typeface="Verdana"/>
                    <a:ea typeface="Verdana"/>
                    <a:cs typeface="Verdana"/>
                    <a:sym typeface="Verdana"/>
                  </a:defRPr>
                </a:pPr>
                <a:endParaRPr/>
              </a:p>
            </p:txBody>
          </p:sp>
          <p:sp>
            <p:nvSpPr>
              <p:cNvPr id="880" name="Shape 880"/>
              <p:cNvSpPr/>
              <p:nvPr/>
            </p:nvSpPr>
            <p:spPr>
              <a:xfrm rot="16200000">
                <a:off x="-423473" y="423472"/>
                <a:ext cx="902514" cy="555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lnTo>
                      <a:pt x="1330" y="0"/>
                    </a:lnTo>
                    <a:lnTo>
                      <a:pt x="21600" y="0"/>
                    </a:lnTo>
                    <a:lnTo>
                      <a:pt x="20270" y="21600"/>
                    </a:lnTo>
                    <a:close/>
                  </a:path>
                </a:pathLst>
              </a:custGeom>
              <a:solidFill>
                <a:srgbClr val="FFFFFF">
                  <a:alpha val="2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algn="ctr">
                  <a:lnSpc>
                    <a:spcPct val="120000"/>
                  </a:lnSpc>
                  <a:defRPr sz="1200">
                    <a:latin typeface="Verdana"/>
                    <a:ea typeface="Verdana"/>
                    <a:cs typeface="Verdana"/>
                    <a:sym typeface="Verdana"/>
                  </a:defRPr>
                </a:pPr>
                <a:endParaRPr/>
              </a:p>
            </p:txBody>
          </p:sp>
          <p:sp>
            <p:nvSpPr>
              <p:cNvPr id="881" name="Shape 881"/>
              <p:cNvSpPr/>
              <p:nvPr/>
            </p:nvSpPr>
            <p:spPr>
              <a:xfrm rot="16200000">
                <a:off x="117988" y="-117989"/>
                <a:ext cx="902514" cy="113849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054"/>
                    </a:moveTo>
                    <a:lnTo>
                      <a:pt x="1330" y="0"/>
                    </a:lnTo>
                    <a:lnTo>
                      <a:pt x="21600" y="0"/>
                    </a:lnTo>
                    <a:lnTo>
                      <a:pt x="21600" y="20546"/>
                    </a:lnTo>
                    <a:lnTo>
                      <a:pt x="20270" y="21600"/>
                    </a:lnTo>
                    <a:lnTo>
                      <a:pt x="0" y="21600"/>
                    </a:lnTo>
                    <a:close/>
                    <a:moveTo>
                      <a:pt x="0" y="1054"/>
                    </a:moveTo>
                    <a:lnTo>
                      <a:pt x="20270" y="1054"/>
                    </a:lnTo>
                    <a:lnTo>
                      <a:pt x="21600" y="0"/>
                    </a:lnTo>
                    <a:moveTo>
                      <a:pt x="20270" y="1054"/>
                    </a:moveTo>
                    <a:lnTo>
                      <a:pt x="20270" y="21600"/>
                    </a:lnTo>
                  </a:path>
                </a:pathLst>
              </a:custGeom>
              <a:noFill/>
              <a:ln w="9525" cap="flat">
                <a:solidFill>
                  <a:srgbClr val="000000"/>
                </a:solidFill>
                <a:prstDash val="solid"/>
                <a:miter lim="8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algn="ctr">
                  <a:lnSpc>
                    <a:spcPct val="120000"/>
                  </a:lnSpc>
                  <a:defRPr sz="1200">
                    <a:latin typeface="Verdana"/>
                    <a:ea typeface="Verdana"/>
                    <a:cs typeface="Verdana"/>
                    <a:sym typeface="Verdana"/>
                  </a:defRPr>
                </a:pPr>
                <a:endParaRPr/>
              </a:p>
            </p:txBody>
          </p:sp>
          <p:sp>
            <p:nvSpPr>
              <p:cNvPr id="882" name="Shape 882"/>
              <p:cNvSpPr/>
              <p:nvPr/>
            </p:nvSpPr>
            <p:spPr>
              <a:xfrm rot="16200000">
                <a:off x="-164276" y="223770"/>
                <a:ext cx="950228" cy="5105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45719" tIns="45719" rIns="45719" bIns="45719" numCol="1" anchor="t">
                <a:spAutoFit/>
              </a:bodyPr>
              <a:lstStyle/>
              <a:p>
                <a:pPr lvl="0" algn="ctr">
                  <a:lnSpc>
                    <a:spcPct val="120000"/>
                  </a:lnSpc>
                </a:pPr>
                <a:r>
                  <a:rPr sz="1200">
                    <a:solidFill>
                      <a:srgbClr val="FFFFFF"/>
                    </a:solidFill>
                    <a:latin typeface="Verdana"/>
                    <a:ea typeface="Verdana"/>
                    <a:cs typeface="Verdana"/>
                    <a:sym typeface="Verdana"/>
                  </a:rPr>
                  <a:t>Multi-Core</a:t>
                </a:r>
              </a:p>
              <a:p>
                <a:pPr lvl="0" algn="ctr">
                  <a:lnSpc>
                    <a:spcPct val="120000"/>
                  </a:lnSpc>
                </a:pPr>
                <a:r>
                  <a:rPr sz="1200">
                    <a:solidFill>
                      <a:srgbClr val="FFFFFF"/>
                    </a:solidFill>
                    <a:latin typeface="Verdana"/>
                    <a:ea typeface="Verdana"/>
                    <a:cs typeface="Verdana"/>
                    <a:sym typeface="Verdana"/>
                  </a:rPr>
                  <a:t>CPU</a:t>
                </a:r>
              </a:p>
            </p:txBody>
          </p:sp>
        </p:grpSp>
        <p:sp>
          <p:nvSpPr>
            <p:cNvPr id="884" name="Shape 884"/>
            <p:cNvSpPr/>
            <p:nvPr/>
          </p:nvSpPr>
          <p:spPr>
            <a:xfrm>
              <a:off x="1303487" y="659424"/>
              <a:ext cx="449897" cy="247464"/>
            </a:xfrm>
            <a:prstGeom prst="rect">
              <a:avLst/>
            </a:prstGeom>
            <a:gradFill flip="none" rotWithShape="1">
              <a:gsLst>
                <a:gs pos="0">
                  <a:srgbClr val="B6D5DD"/>
                </a:gs>
                <a:gs pos="100000">
                  <a:srgbClr val="006E87"/>
                </a:gs>
              </a:gsLst>
              <a:path path="circle">
                <a:fillToRect l="37721" t="-19636" r="62278" b="119636"/>
              </a:path>
            </a:gradFill>
            <a:ln w="9525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1200"/>
              </a:pPr>
              <a:endParaRPr/>
            </a:p>
          </p:txBody>
        </p:sp>
        <p:sp>
          <p:nvSpPr>
            <p:cNvPr id="885" name="Shape 885"/>
            <p:cNvSpPr/>
            <p:nvPr/>
          </p:nvSpPr>
          <p:spPr>
            <a:xfrm>
              <a:off x="1303487" y="58321"/>
              <a:ext cx="449897" cy="231194"/>
            </a:xfrm>
            <a:prstGeom prst="rect">
              <a:avLst/>
            </a:prstGeom>
            <a:gradFill flip="none" rotWithShape="1">
              <a:gsLst>
                <a:gs pos="0">
                  <a:srgbClr val="B6D5DD"/>
                </a:gs>
                <a:gs pos="100000">
                  <a:srgbClr val="006E87"/>
                </a:gs>
              </a:gsLst>
              <a:path path="circle">
                <a:fillToRect l="37721" t="-19636" r="62278" b="119636"/>
              </a:path>
            </a:gradFill>
            <a:ln w="9525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1200"/>
              </a:pPr>
              <a:endParaRPr/>
            </a:p>
          </p:txBody>
        </p:sp>
        <p:sp>
          <p:nvSpPr>
            <p:cNvPr id="886" name="Shape 886"/>
            <p:cNvSpPr/>
            <p:nvPr/>
          </p:nvSpPr>
          <p:spPr>
            <a:xfrm>
              <a:off x="1473987" y="289515"/>
              <a:ext cx="279398" cy="369911"/>
            </a:xfrm>
            <a:prstGeom prst="rect">
              <a:avLst/>
            </a:prstGeom>
            <a:gradFill flip="none" rotWithShape="1">
              <a:gsLst>
                <a:gs pos="0">
                  <a:srgbClr val="B6D5DD"/>
                </a:gs>
                <a:gs pos="100000">
                  <a:srgbClr val="006E87"/>
                </a:gs>
              </a:gsLst>
              <a:path path="circle">
                <a:fillToRect l="37721" t="-19636" r="62278" b="119636"/>
              </a:path>
            </a:gradFill>
            <a:ln w="9525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1200"/>
              </a:pPr>
              <a:endParaRPr/>
            </a:p>
          </p:txBody>
        </p:sp>
        <p:sp>
          <p:nvSpPr>
            <p:cNvPr id="887" name="Shape 887"/>
            <p:cNvSpPr/>
            <p:nvPr/>
          </p:nvSpPr>
          <p:spPr>
            <a:xfrm rot="10800000">
              <a:off x="541196" y="371716"/>
              <a:ext cx="104499" cy="106179"/>
            </a:xfrm>
            <a:prstGeom prst="rect">
              <a:avLst/>
            </a:prstGeom>
            <a:gradFill flip="none" rotWithShape="1">
              <a:gsLst>
                <a:gs pos="0">
                  <a:srgbClr val="408000"/>
                </a:gs>
                <a:gs pos="50000">
                  <a:srgbClr val="D9E6CC"/>
                </a:gs>
                <a:gs pos="100000">
                  <a:srgbClr val="408000"/>
                </a:gs>
              </a:gsLst>
              <a:lin ang="0" scaled="0"/>
            </a:gradFill>
            <a:ln w="12700" cap="flat">
              <a:noFill/>
              <a:miter lim="400000"/>
            </a:ln>
            <a:effectLst>
              <a:outerShdw blurRad="63500" dist="38099" dir="2700000" rotWithShape="0">
                <a:srgbClr val="E7E6E6">
                  <a:alpha val="74998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1200"/>
              </a:pPr>
              <a:endParaRPr/>
            </a:p>
          </p:txBody>
        </p:sp>
        <p:grpSp>
          <p:nvGrpSpPr>
            <p:cNvPr id="912" name="Group 912"/>
            <p:cNvGrpSpPr/>
            <p:nvPr/>
          </p:nvGrpSpPr>
          <p:grpSpPr>
            <a:xfrm>
              <a:off x="-1" y="-1"/>
              <a:ext cx="544496" cy="752829"/>
              <a:chOff x="0" y="0"/>
              <a:chExt cx="544494" cy="752827"/>
            </a:xfrm>
          </p:grpSpPr>
          <p:grpSp>
            <p:nvGrpSpPr>
              <p:cNvPr id="893" name="Group 893"/>
              <p:cNvGrpSpPr/>
              <p:nvPr/>
            </p:nvGrpSpPr>
            <p:grpSpPr>
              <a:xfrm>
                <a:off x="-1" y="-1"/>
                <a:ext cx="349676" cy="668057"/>
                <a:chOff x="0" y="0"/>
                <a:chExt cx="349674" cy="668055"/>
              </a:xfrm>
            </p:grpSpPr>
            <p:sp>
              <p:nvSpPr>
                <p:cNvPr id="888" name="Shape 888"/>
                <p:cNvSpPr/>
                <p:nvPr/>
              </p:nvSpPr>
              <p:spPr>
                <a:xfrm>
                  <a:off x="0" y="66026"/>
                  <a:ext cx="349675" cy="50477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929" y="21600"/>
                      </a:moveTo>
                      <a:lnTo>
                        <a:pt x="0" y="20264"/>
                      </a:lnTo>
                      <a:lnTo>
                        <a:pt x="0" y="0"/>
                      </a:lnTo>
                      <a:lnTo>
                        <a:pt x="19671" y="0"/>
                      </a:lnTo>
                      <a:lnTo>
                        <a:pt x="21600" y="1336"/>
                      </a:lnTo>
                      <a:lnTo>
                        <a:pt x="21600" y="2160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C6E3C6"/>
                    </a:gs>
                    <a:gs pos="100000">
                      <a:srgbClr val="008000"/>
                    </a:gs>
                  </a:gsLst>
                  <a:path path="circle">
                    <a:fillToRect l="37721" t="-19636" r="62278" b="119636"/>
                  </a:path>
                </a:gra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 algn="ctr">
                    <a:lnSpc>
                      <a:spcPct val="120000"/>
                    </a:lnSpc>
                  </a:pPr>
                  <a:endParaRPr/>
                </a:p>
              </p:txBody>
            </p:sp>
            <p:sp>
              <p:nvSpPr>
                <p:cNvPr id="889" name="Shape 889"/>
                <p:cNvSpPr/>
                <p:nvPr/>
              </p:nvSpPr>
              <p:spPr>
                <a:xfrm rot="16200000">
                  <a:off x="159222" y="-93197"/>
                  <a:ext cx="31230" cy="34967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1929"/>
                      </a:moveTo>
                      <a:lnTo>
                        <a:pt x="21600" y="0"/>
                      </a:lnTo>
                      <a:lnTo>
                        <a:pt x="21600" y="19671"/>
                      </a:ln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 algn="ctr">
                    <a:lnSpc>
                      <a:spcPct val="120000"/>
                    </a:lnSpc>
                  </a:pPr>
                  <a:endParaRPr/>
                </a:p>
              </p:txBody>
            </p:sp>
            <p:sp>
              <p:nvSpPr>
                <p:cNvPr id="890" name="Shape 890"/>
                <p:cNvSpPr/>
                <p:nvPr/>
              </p:nvSpPr>
              <p:spPr>
                <a:xfrm rot="16200000">
                  <a:off x="-236773" y="302798"/>
                  <a:ext cx="504775" cy="3123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21600"/>
                      </a:moveTo>
                      <a:lnTo>
                        <a:pt x="1336" y="0"/>
                      </a:lnTo>
                      <a:lnTo>
                        <a:pt x="21600" y="0"/>
                      </a:lnTo>
                      <a:lnTo>
                        <a:pt x="20264" y="21600"/>
                      </a:lnTo>
                      <a:close/>
                    </a:path>
                  </a:pathLst>
                </a:custGeom>
                <a:solidFill>
                  <a:srgbClr val="FFFFFF">
                    <a:alpha val="20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 algn="ctr">
                    <a:lnSpc>
                      <a:spcPct val="120000"/>
                    </a:lnSpc>
                  </a:pPr>
                  <a:endParaRPr/>
                </a:p>
              </p:txBody>
            </p:sp>
            <p:sp>
              <p:nvSpPr>
                <p:cNvPr id="891" name="Shape 891"/>
                <p:cNvSpPr/>
                <p:nvPr/>
              </p:nvSpPr>
              <p:spPr>
                <a:xfrm rot="16200000">
                  <a:off x="-77550" y="143575"/>
                  <a:ext cx="504774" cy="34967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1929"/>
                      </a:moveTo>
                      <a:lnTo>
                        <a:pt x="1336" y="0"/>
                      </a:lnTo>
                      <a:lnTo>
                        <a:pt x="21600" y="0"/>
                      </a:lnTo>
                      <a:lnTo>
                        <a:pt x="21600" y="19671"/>
                      </a:lnTo>
                      <a:lnTo>
                        <a:pt x="20264" y="21600"/>
                      </a:lnTo>
                      <a:lnTo>
                        <a:pt x="0" y="21600"/>
                      </a:lnTo>
                      <a:close/>
                      <a:moveTo>
                        <a:pt x="0" y="1929"/>
                      </a:moveTo>
                      <a:lnTo>
                        <a:pt x="20264" y="1929"/>
                      </a:lnTo>
                      <a:lnTo>
                        <a:pt x="21600" y="0"/>
                      </a:lnTo>
                      <a:moveTo>
                        <a:pt x="20264" y="1929"/>
                      </a:moveTo>
                      <a:lnTo>
                        <a:pt x="20264" y="21600"/>
                      </a:lnTo>
                    </a:path>
                  </a:pathLst>
                </a:custGeom>
                <a:noFill/>
                <a:ln w="9525" cap="flat">
                  <a:solidFill>
                    <a:srgbClr val="000000"/>
                  </a:solidFill>
                  <a:prstDash val="solid"/>
                  <a:miter lim="8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 algn="ctr">
                    <a:lnSpc>
                      <a:spcPct val="120000"/>
                    </a:lnSpc>
                  </a:pPr>
                  <a:endParaRPr/>
                </a:p>
              </p:txBody>
            </p:sp>
            <p:sp>
              <p:nvSpPr>
                <p:cNvPr id="892" name="Shape 892"/>
                <p:cNvSpPr/>
                <p:nvPr/>
              </p:nvSpPr>
              <p:spPr>
                <a:xfrm rot="16200000">
                  <a:off x="-174529" y="205757"/>
                  <a:ext cx="668056" cy="25654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none" lIns="45719" tIns="45719" rIns="45719" bIns="45719" numCol="1" anchor="t">
                  <a:spAutoFit/>
                </a:bodyPr>
                <a:lstStyle>
                  <a:lvl1pPr algn="ctr">
                    <a:lnSpc>
                      <a:spcPct val="120000"/>
                    </a:lnSpc>
                    <a:defRPr sz="1100">
                      <a:solidFill>
                        <a:srgbClr val="FFFFFF"/>
                      </a:solidFill>
                      <a:effectLst>
                        <a:outerShdw blurRad="50800" dist="38100" dir="2700000" rotWithShape="0">
                          <a:srgbClr val="000000">
                            <a:alpha val="43000"/>
                          </a:srgbClr>
                        </a:outerShdw>
                      </a:effectLst>
                      <a:latin typeface="Verdana"/>
                      <a:ea typeface="Verdana"/>
                      <a:cs typeface="Verdana"/>
                      <a:sym typeface="Verdana"/>
                    </a:defRPr>
                  </a:lvl1pPr>
                </a:lstStyle>
                <a:p>
                  <a:pPr lvl="0">
                    <a:defRPr sz="1800">
                      <a:solidFill>
                        <a:srgbClr val="000000"/>
                      </a:solidFill>
                      <a:effectLst/>
                    </a:defRPr>
                  </a:pPr>
                  <a:r>
                    <a:rPr sz="1100">
                      <a:solidFill>
                        <a:srgbClr val="FFFFFF"/>
                      </a:solidFill>
                      <a:effectLst>
                        <a:outerShdw blurRad="50800" dist="38100" dir="2700000" rotWithShape="0">
                          <a:srgbClr val="000000">
                            <a:alpha val="43000"/>
                          </a:srgbClr>
                        </a:outerShdw>
                      </a:effectLst>
                    </a:rPr>
                    <a:t>Memory</a:t>
                  </a:r>
                </a:p>
              </p:txBody>
            </p:sp>
          </p:grpSp>
          <p:grpSp>
            <p:nvGrpSpPr>
              <p:cNvPr id="899" name="Group 899"/>
              <p:cNvGrpSpPr/>
              <p:nvPr/>
            </p:nvGrpSpPr>
            <p:grpSpPr>
              <a:xfrm>
                <a:off x="64939" y="42385"/>
                <a:ext cx="349676" cy="668057"/>
                <a:chOff x="0" y="0"/>
                <a:chExt cx="349674" cy="668055"/>
              </a:xfrm>
            </p:grpSpPr>
            <p:sp>
              <p:nvSpPr>
                <p:cNvPr id="894" name="Shape 894"/>
                <p:cNvSpPr/>
                <p:nvPr/>
              </p:nvSpPr>
              <p:spPr>
                <a:xfrm>
                  <a:off x="0" y="66026"/>
                  <a:ext cx="349675" cy="50477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929" y="21600"/>
                      </a:moveTo>
                      <a:lnTo>
                        <a:pt x="0" y="20264"/>
                      </a:lnTo>
                      <a:lnTo>
                        <a:pt x="0" y="0"/>
                      </a:lnTo>
                      <a:lnTo>
                        <a:pt x="19671" y="0"/>
                      </a:lnTo>
                      <a:lnTo>
                        <a:pt x="21600" y="1336"/>
                      </a:lnTo>
                      <a:lnTo>
                        <a:pt x="21600" y="2160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C6E3C6"/>
                    </a:gs>
                    <a:gs pos="100000">
                      <a:srgbClr val="008000"/>
                    </a:gs>
                  </a:gsLst>
                  <a:path path="circle">
                    <a:fillToRect l="37721" t="-19636" r="62278" b="119636"/>
                  </a:path>
                </a:gra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 algn="ctr">
                    <a:lnSpc>
                      <a:spcPct val="120000"/>
                    </a:lnSpc>
                  </a:pPr>
                  <a:endParaRPr/>
                </a:p>
              </p:txBody>
            </p:sp>
            <p:sp>
              <p:nvSpPr>
                <p:cNvPr id="895" name="Shape 895"/>
                <p:cNvSpPr/>
                <p:nvPr/>
              </p:nvSpPr>
              <p:spPr>
                <a:xfrm rot="16200000">
                  <a:off x="159222" y="-93197"/>
                  <a:ext cx="31230" cy="34967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1929"/>
                      </a:moveTo>
                      <a:lnTo>
                        <a:pt x="21600" y="0"/>
                      </a:lnTo>
                      <a:lnTo>
                        <a:pt x="21600" y="19671"/>
                      </a:ln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 algn="ctr">
                    <a:lnSpc>
                      <a:spcPct val="120000"/>
                    </a:lnSpc>
                  </a:pPr>
                  <a:endParaRPr/>
                </a:p>
              </p:txBody>
            </p:sp>
            <p:sp>
              <p:nvSpPr>
                <p:cNvPr id="896" name="Shape 896"/>
                <p:cNvSpPr/>
                <p:nvPr/>
              </p:nvSpPr>
              <p:spPr>
                <a:xfrm rot="16200000">
                  <a:off x="-236773" y="302798"/>
                  <a:ext cx="504775" cy="3123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21600"/>
                      </a:moveTo>
                      <a:lnTo>
                        <a:pt x="1336" y="0"/>
                      </a:lnTo>
                      <a:lnTo>
                        <a:pt x="21600" y="0"/>
                      </a:lnTo>
                      <a:lnTo>
                        <a:pt x="20264" y="21600"/>
                      </a:lnTo>
                      <a:close/>
                    </a:path>
                  </a:pathLst>
                </a:custGeom>
                <a:solidFill>
                  <a:srgbClr val="FFFFFF">
                    <a:alpha val="20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 algn="ctr">
                    <a:lnSpc>
                      <a:spcPct val="120000"/>
                    </a:lnSpc>
                  </a:pPr>
                  <a:endParaRPr/>
                </a:p>
              </p:txBody>
            </p:sp>
            <p:sp>
              <p:nvSpPr>
                <p:cNvPr id="897" name="Shape 897"/>
                <p:cNvSpPr/>
                <p:nvPr/>
              </p:nvSpPr>
              <p:spPr>
                <a:xfrm rot="16200000">
                  <a:off x="-77550" y="143575"/>
                  <a:ext cx="504774" cy="34967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1929"/>
                      </a:moveTo>
                      <a:lnTo>
                        <a:pt x="1336" y="0"/>
                      </a:lnTo>
                      <a:lnTo>
                        <a:pt x="21600" y="0"/>
                      </a:lnTo>
                      <a:lnTo>
                        <a:pt x="21600" y="19671"/>
                      </a:lnTo>
                      <a:lnTo>
                        <a:pt x="20264" y="21600"/>
                      </a:lnTo>
                      <a:lnTo>
                        <a:pt x="0" y="21600"/>
                      </a:lnTo>
                      <a:close/>
                      <a:moveTo>
                        <a:pt x="0" y="1929"/>
                      </a:moveTo>
                      <a:lnTo>
                        <a:pt x="20264" y="1929"/>
                      </a:lnTo>
                      <a:lnTo>
                        <a:pt x="21600" y="0"/>
                      </a:lnTo>
                      <a:moveTo>
                        <a:pt x="20264" y="1929"/>
                      </a:moveTo>
                      <a:lnTo>
                        <a:pt x="20264" y="21600"/>
                      </a:lnTo>
                    </a:path>
                  </a:pathLst>
                </a:custGeom>
                <a:noFill/>
                <a:ln w="9525" cap="flat">
                  <a:solidFill>
                    <a:srgbClr val="000000"/>
                  </a:solidFill>
                  <a:prstDash val="solid"/>
                  <a:miter lim="8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 algn="ctr">
                    <a:lnSpc>
                      <a:spcPct val="120000"/>
                    </a:lnSpc>
                  </a:pPr>
                  <a:endParaRPr/>
                </a:p>
              </p:txBody>
            </p:sp>
            <p:sp>
              <p:nvSpPr>
                <p:cNvPr id="898" name="Shape 898"/>
                <p:cNvSpPr/>
                <p:nvPr/>
              </p:nvSpPr>
              <p:spPr>
                <a:xfrm rot="16200000">
                  <a:off x="-174529" y="205757"/>
                  <a:ext cx="668056" cy="25654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none" lIns="45719" tIns="45719" rIns="45719" bIns="45719" numCol="1" anchor="t">
                  <a:spAutoFit/>
                </a:bodyPr>
                <a:lstStyle>
                  <a:lvl1pPr algn="ctr">
                    <a:lnSpc>
                      <a:spcPct val="120000"/>
                    </a:lnSpc>
                    <a:defRPr sz="1100">
                      <a:solidFill>
                        <a:srgbClr val="FFFFFF"/>
                      </a:solidFill>
                      <a:effectLst>
                        <a:outerShdw blurRad="50800" dist="38100" dir="2700000" rotWithShape="0">
                          <a:srgbClr val="000000">
                            <a:alpha val="43000"/>
                          </a:srgbClr>
                        </a:outerShdw>
                      </a:effectLst>
                      <a:latin typeface="Verdana"/>
                      <a:ea typeface="Verdana"/>
                      <a:cs typeface="Verdana"/>
                      <a:sym typeface="Verdana"/>
                    </a:defRPr>
                  </a:lvl1pPr>
                </a:lstStyle>
                <a:p>
                  <a:pPr lvl="0">
                    <a:defRPr sz="1800">
                      <a:solidFill>
                        <a:srgbClr val="000000"/>
                      </a:solidFill>
                      <a:effectLst/>
                    </a:defRPr>
                  </a:pPr>
                  <a:r>
                    <a:rPr sz="1100">
                      <a:solidFill>
                        <a:srgbClr val="FFFFFF"/>
                      </a:solidFill>
                      <a:effectLst>
                        <a:outerShdw blurRad="50800" dist="38100" dir="2700000" rotWithShape="0">
                          <a:srgbClr val="000000">
                            <a:alpha val="43000"/>
                          </a:srgbClr>
                        </a:outerShdw>
                      </a:effectLst>
                    </a:rPr>
                    <a:t>Memory</a:t>
                  </a:r>
                </a:p>
              </p:txBody>
            </p:sp>
          </p:grpSp>
          <p:grpSp>
            <p:nvGrpSpPr>
              <p:cNvPr id="905" name="Group 905"/>
              <p:cNvGrpSpPr/>
              <p:nvPr/>
            </p:nvGrpSpPr>
            <p:grpSpPr>
              <a:xfrm>
                <a:off x="129879" y="84771"/>
                <a:ext cx="349676" cy="668057"/>
                <a:chOff x="0" y="0"/>
                <a:chExt cx="349674" cy="668055"/>
              </a:xfrm>
            </p:grpSpPr>
            <p:sp>
              <p:nvSpPr>
                <p:cNvPr id="900" name="Shape 900"/>
                <p:cNvSpPr/>
                <p:nvPr/>
              </p:nvSpPr>
              <p:spPr>
                <a:xfrm>
                  <a:off x="0" y="66026"/>
                  <a:ext cx="349675" cy="50477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929" y="21600"/>
                      </a:moveTo>
                      <a:lnTo>
                        <a:pt x="0" y="20264"/>
                      </a:lnTo>
                      <a:lnTo>
                        <a:pt x="0" y="0"/>
                      </a:lnTo>
                      <a:lnTo>
                        <a:pt x="19671" y="0"/>
                      </a:lnTo>
                      <a:lnTo>
                        <a:pt x="21600" y="1336"/>
                      </a:lnTo>
                      <a:lnTo>
                        <a:pt x="21600" y="2160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C6E3C6"/>
                    </a:gs>
                    <a:gs pos="100000">
                      <a:srgbClr val="008000"/>
                    </a:gs>
                  </a:gsLst>
                  <a:path path="circle">
                    <a:fillToRect l="37721" t="-19636" r="62278" b="119636"/>
                  </a:path>
                </a:gra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 algn="ctr">
                    <a:lnSpc>
                      <a:spcPct val="120000"/>
                    </a:lnSpc>
                  </a:pPr>
                  <a:endParaRPr/>
                </a:p>
              </p:txBody>
            </p:sp>
            <p:sp>
              <p:nvSpPr>
                <p:cNvPr id="901" name="Shape 901"/>
                <p:cNvSpPr/>
                <p:nvPr/>
              </p:nvSpPr>
              <p:spPr>
                <a:xfrm rot="16200000">
                  <a:off x="159222" y="-93197"/>
                  <a:ext cx="31230" cy="34967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1929"/>
                      </a:moveTo>
                      <a:lnTo>
                        <a:pt x="21600" y="0"/>
                      </a:lnTo>
                      <a:lnTo>
                        <a:pt x="21600" y="19671"/>
                      </a:ln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 algn="ctr">
                    <a:lnSpc>
                      <a:spcPct val="120000"/>
                    </a:lnSpc>
                  </a:pPr>
                  <a:endParaRPr/>
                </a:p>
              </p:txBody>
            </p:sp>
            <p:sp>
              <p:nvSpPr>
                <p:cNvPr id="902" name="Shape 902"/>
                <p:cNvSpPr/>
                <p:nvPr/>
              </p:nvSpPr>
              <p:spPr>
                <a:xfrm rot="16200000">
                  <a:off x="-236773" y="302798"/>
                  <a:ext cx="504775" cy="3123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21600"/>
                      </a:moveTo>
                      <a:lnTo>
                        <a:pt x="1336" y="0"/>
                      </a:lnTo>
                      <a:lnTo>
                        <a:pt x="21600" y="0"/>
                      </a:lnTo>
                      <a:lnTo>
                        <a:pt x="20264" y="21600"/>
                      </a:lnTo>
                      <a:close/>
                    </a:path>
                  </a:pathLst>
                </a:custGeom>
                <a:solidFill>
                  <a:srgbClr val="FFFFFF">
                    <a:alpha val="20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 algn="ctr">
                    <a:lnSpc>
                      <a:spcPct val="120000"/>
                    </a:lnSpc>
                  </a:pPr>
                  <a:endParaRPr/>
                </a:p>
              </p:txBody>
            </p:sp>
            <p:sp>
              <p:nvSpPr>
                <p:cNvPr id="903" name="Shape 903"/>
                <p:cNvSpPr/>
                <p:nvPr/>
              </p:nvSpPr>
              <p:spPr>
                <a:xfrm rot="16200000">
                  <a:off x="-77550" y="143575"/>
                  <a:ext cx="504774" cy="34967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1929"/>
                      </a:moveTo>
                      <a:lnTo>
                        <a:pt x="1336" y="0"/>
                      </a:lnTo>
                      <a:lnTo>
                        <a:pt x="21600" y="0"/>
                      </a:lnTo>
                      <a:lnTo>
                        <a:pt x="21600" y="19671"/>
                      </a:lnTo>
                      <a:lnTo>
                        <a:pt x="20264" y="21600"/>
                      </a:lnTo>
                      <a:lnTo>
                        <a:pt x="0" y="21600"/>
                      </a:lnTo>
                      <a:close/>
                      <a:moveTo>
                        <a:pt x="0" y="1929"/>
                      </a:moveTo>
                      <a:lnTo>
                        <a:pt x="20264" y="1929"/>
                      </a:lnTo>
                      <a:lnTo>
                        <a:pt x="21600" y="0"/>
                      </a:lnTo>
                      <a:moveTo>
                        <a:pt x="20264" y="1929"/>
                      </a:moveTo>
                      <a:lnTo>
                        <a:pt x="20264" y="21600"/>
                      </a:lnTo>
                    </a:path>
                  </a:pathLst>
                </a:custGeom>
                <a:noFill/>
                <a:ln w="9525" cap="flat">
                  <a:solidFill>
                    <a:srgbClr val="000000"/>
                  </a:solidFill>
                  <a:prstDash val="solid"/>
                  <a:miter lim="8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 algn="ctr">
                    <a:lnSpc>
                      <a:spcPct val="120000"/>
                    </a:lnSpc>
                  </a:pPr>
                  <a:endParaRPr/>
                </a:p>
              </p:txBody>
            </p:sp>
            <p:sp>
              <p:nvSpPr>
                <p:cNvPr id="904" name="Shape 904"/>
                <p:cNvSpPr/>
                <p:nvPr/>
              </p:nvSpPr>
              <p:spPr>
                <a:xfrm rot="16200000">
                  <a:off x="-174529" y="205757"/>
                  <a:ext cx="668056" cy="25654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none" lIns="45719" tIns="45719" rIns="45719" bIns="45719" numCol="1" anchor="t">
                  <a:spAutoFit/>
                </a:bodyPr>
                <a:lstStyle>
                  <a:lvl1pPr algn="ctr">
                    <a:lnSpc>
                      <a:spcPct val="120000"/>
                    </a:lnSpc>
                    <a:defRPr sz="1100">
                      <a:solidFill>
                        <a:srgbClr val="FFFFFF"/>
                      </a:solidFill>
                      <a:effectLst>
                        <a:outerShdw blurRad="50800" dist="38100" dir="2700000" rotWithShape="0">
                          <a:srgbClr val="000000">
                            <a:alpha val="43000"/>
                          </a:srgbClr>
                        </a:outerShdw>
                      </a:effectLst>
                      <a:latin typeface="Verdana"/>
                      <a:ea typeface="Verdana"/>
                      <a:cs typeface="Verdana"/>
                      <a:sym typeface="Verdana"/>
                    </a:defRPr>
                  </a:lvl1pPr>
                </a:lstStyle>
                <a:p>
                  <a:pPr lvl="0">
                    <a:defRPr sz="1800">
                      <a:solidFill>
                        <a:srgbClr val="000000"/>
                      </a:solidFill>
                      <a:effectLst/>
                    </a:defRPr>
                  </a:pPr>
                  <a:r>
                    <a:rPr sz="1100">
                      <a:solidFill>
                        <a:srgbClr val="FFFFFF"/>
                      </a:solidFill>
                      <a:effectLst>
                        <a:outerShdw blurRad="50800" dist="38100" dir="2700000" rotWithShape="0">
                          <a:srgbClr val="000000">
                            <a:alpha val="43000"/>
                          </a:srgbClr>
                        </a:outerShdw>
                      </a:effectLst>
                    </a:rPr>
                    <a:t>Memory</a:t>
                  </a:r>
                </a:p>
              </p:txBody>
            </p:sp>
          </p:grpSp>
          <p:grpSp>
            <p:nvGrpSpPr>
              <p:cNvPr id="911" name="Group 911"/>
              <p:cNvGrpSpPr/>
              <p:nvPr/>
            </p:nvGrpSpPr>
            <p:grpSpPr>
              <a:xfrm>
                <a:off x="194819" y="178421"/>
                <a:ext cx="349676" cy="565527"/>
                <a:chOff x="0" y="0"/>
                <a:chExt cx="349674" cy="565525"/>
              </a:xfrm>
            </p:grpSpPr>
            <p:sp>
              <p:nvSpPr>
                <p:cNvPr id="906" name="Shape 906"/>
                <p:cNvSpPr/>
                <p:nvPr/>
              </p:nvSpPr>
              <p:spPr>
                <a:xfrm>
                  <a:off x="0" y="14761"/>
                  <a:ext cx="349675" cy="50477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929" y="21600"/>
                      </a:moveTo>
                      <a:lnTo>
                        <a:pt x="0" y="20264"/>
                      </a:lnTo>
                      <a:lnTo>
                        <a:pt x="0" y="0"/>
                      </a:lnTo>
                      <a:lnTo>
                        <a:pt x="19671" y="0"/>
                      </a:lnTo>
                      <a:lnTo>
                        <a:pt x="21600" y="1336"/>
                      </a:lnTo>
                      <a:lnTo>
                        <a:pt x="21600" y="2160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C6E3C6"/>
                    </a:gs>
                    <a:gs pos="100000">
                      <a:srgbClr val="008000"/>
                    </a:gs>
                  </a:gsLst>
                  <a:path path="circle">
                    <a:fillToRect l="37721" t="-19636" r="62278" b="119636"/>
                  </a:path>
                </a:gra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 algn="ctr">
                    <a:lnSpc>
                      <a:spcPct val="120000"/>
                    </a:lnSpc>
                  </a:pPr>
                  <a:endParaRPr/>
                </a:p>
              </p:txBody>
            </p:sp>
            <p:sp>
              <p:nvSpPr>
                <p:cNvPr id="907" name="Shape 907"/>
                <p:cNvSpPr/>
                <p:nvPr/>
              </p:nvSpPr>
              <p:spPr>
                <a:xfrm rot="16200000">
                  <a:off x="159222" y="-144462"/>
                  <a:ext cx="31230" cy="34967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1929"/>
                      </a:moveTo>
                      <a:lnTo>
                        <a:pt x="21600" y="0"/>
                      </a:lnTo>
                      <a:lnTo>
                        <a:pt x="21600" y="19671"/>
                      </a:ln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 algn="ctr">
                    <a:lnSpc>
                      <a:spcPct val="120000"/>
                    </a:lnSpc>
                  </a:pPr>
                  <a:endParaRPr/>
                </a:p>
              </p:txBody>
            </p:sp>
            <p:sp>
              <p:nvSpPr>
                <p:cNvPr id="908" name="Shape 908"/>
                <p:cNvSpPr/>
                <p:nvPr/>
              </p:nvSpPr>
              <p:spPr>
                <a:xfrm rot="16200000">
                  <a:off x="-236773" y="251533"/>
                  <a:ext cx="504775" cy="3123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21600"/>
                      </a:moveTo>
                      <a:lnTo>
                        <a:pt x="1336" y="0"/>
                      </a:lnTo>
                      <a:lnTo>
                        <a:pt x="21600" y="0"/>
                      </a:lnTo>
                      <a:lnTo>
                        <a:pt x="20264" y="21600"/>
                      </a:lnTo>
                      <a:close/>
                    </a:path>
                  </a:pathLst>
                </a:custGeom>
                <a:solidFill>
                  <a:srgbClr val="FFFFFF">
                    <a:alpha val="20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 algn="ctr">
                    <a:lnSpc>
                      <a:spcPct val="120000"/>
                    </a:lnSpc>
                  </a:pPr>
                  <a:endParaRPr/>
                </a:p>
              </p:txBody>
            </p:sp>
            <p:sp>
              <p:nvSpPr>
                <p:cNvPr id="909" name="Shape 909"/>
                <p:cNvSpPr/>
                <p:nvPr/>
              </p:nvSpPr>
              <p:spPr>
                <a:xfrm rot="16200000">
                  <a:off x="-77550" y="92310"/>
                  <a:ext cx="504774" cy="34967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1929"/>
                      </a:moveTo>
                      <a:lnTo>
                        <a:pt x="1336" y="0"/>
                      </a:lnTo>
                      <a:lnTo>
                        <a:pt x="21600" y="0"/>
                      </a:lnTo>
                      <a:lnTo>
                        <a:pt x="21600" y="19671"/>
                      </a:lnTo>
                      <a:lnTo>
                        <a:pt x="20264" y="21600"/>
                      </a:lnTo>
                      <a:lnTo>
                        <a:pt x="0" y="21600"/>
                      </a:lnTo>
                      <a:close/>
                      <a:moveTo>
                        <a:pt x="0" y="1929"/>
                      </a:moveTo>
                      <a:lnTo>
                        <a:pt x="20264" y="1929"/>
                      </a:lnTo>
                      <a:lnTo>
                        <a:pt x="21600" y="0"/>
                      </a:lnTo>
                      <a:moveTo>
                        <a:pt x="20264" y="1929"/>
                      </a:moveTo>
                      <a:lnTo>
                        <a:pt x="20264" y="21600"/>
                      </a:lnTo>
                    </a:path>
                  </a:pathLst>
                </a:custGeom>
                <a:noFill/>
                <a:ln w="9525" cap="flat">
                  <a:solidFill>
                    <a:srgbClr val="000000"/>
                  </a:solidFill>
                  <a:prstDash val="solid"/>
                  <a:miter lim="8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 algn="ctr">
                    <a:lnSpc>
                      <a:spcPct val="120000"/>
                    </a:lnSpc>
                  </a:pPr>
                  <a:endParaRPr/>
                </a:p>
              </p:txBody>
            </p:sp>
            <p:sp>
              <p:nvSpPr>
                <p:cNvPr id="910" name="Shape 910"/>
                <p:cNvSpPr/>
                <p:nvPr/>
              </p:nvSpPr>
              <p:spPr>
                <a:xfrm rot="16200000">
                  <a:off x="-135964" y="167192"/>
                  <a:ext cx="565526" cy="23114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none" lIns="45719" tIns="45719" rIns="45719" bIns="45719" numCol="1" anchor="t">
                  <a:spAutoFit/>
                </a:bodyPr>
                <a:lstStyle>
                  <a:lvl1pPr algn="ctr">
                    <a:lnSpc>
                      <a:spcPct val="120000"/>
                    </a:lnSpc>
                    <a:defRPr sz="900">
                      <a:solidFill>
                        <a:srgbClr val="FFFFFF"/>
                      </a:solidFill>
                      <a:latin typeface="Verdana"/>
                      <a:ea typeface="Verdana"/>
                      <a:cs typeface="Verdana"/>
                      <a:sym typeface="Verdana"/>
                    </a:defRPr>
                  </a:lvl1pPr>
                </a:lstStyle>
                <a:p>
                  <a:pPr lvl="0">
                    <a:defRPr sz="1800">
                      <a:solidFill>
                        <a:srgbClr val="000000"/>
                      </a:solidFill>
                    </a:defRPr>
                  </a:pPr>
                  <a:r>
                    <a:rPr sz="900">
                      <a:solidFill>
                        <a:srgbClr val="FFFFFF"/>
                      </a:solidFill>
                    </a:rPr>
                    <a:t>Memory</a:t>
                  </a:r>
                </a:p>
              </p:txBody>
            </p:sp>
          </p:grpSp>
        </p:grpSp>
        <p:sp>
          <p:nvSpPr>
            <p:cNvPr id="913" name="Shape 913"/>
            <p:cNvSpPr/>
            <p:nvPr/>
          </p:nvSpPr>
          <p:spPr>
            <a:xfrm rot="5400000">
              <a:off x="1275163" y="1079555"/>
              <a:ext cx="504346" cy="157299"/>
            </a:xfrm>
            <a:prstGeom prst="rect">
              <a:avLst/>
            </a:prstGeom>
            <a:gradFill flip="none" rotWithShape="1">
              <a:gsLst>
                <a:gs pos="0">
                  <a:srgbClr val="765E2F"/>
                </a:gs>
                <a:gs pos="50000">
                  <a:srgbClr val="FFCC66"/>
                </a:gs>
                <a:gs pos="100000">
                  <a:srgbClr val="765E2F"/>
                </a:gs>
              </a:gsLst>
              <a:lin ang="5400000" scaled="0"/>
            </a:gradFill>
            <a:ln w="12700" cap="flat">
              <a:noFill/>
              <a:miter lim="400000"/>
            </a:ln>
            <a:effectLst>
              <a:outerShdw blurRad="63500" dist="38099" dir="2700000" rotWithShape="0">
                <a:srgbClr val="E7E6E6">
                  <a:alpha val="74998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1200"/>
              </a:pPr>
              <a:endParaRPr/>
            </a:p>
          </p:txBody>
        </p:sp>
        <p:sp>
          <p:nvSpPr>
            <p:cNvPr id="914" name="Shape 914"/>
            <p:cNvSpPr/>
            <p:nvPr/>
          </p:nvSpPr>
          <p:spPr>
            <a:xfrm>
              <a:off x="2730175" y="2109954"/>
              <a:ext cx="369597" cy="847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363" y="21600"/>
                  </a:moveTo>
                  <a:lnTo>
                    <a:pt x="0" y="10800"/>
                  </a:lnTo>
                  <a:lnTo>
                    <a:pt x="3363" y="0"/>
                  </a:lnTo>
                  <a:lnTo>
                    <a:pt x="3363" y="5400"/>
                  </a:lnTo>
                  <a:lnTo>
                    <a:pt x="18237" y="5400"/>
                  </a:lnTo>
                  <a:lnTo>
                    <a:pt x="18237" y="0"/>
                  </a:lnTo>
                  <a:lnTo>
                    <a:pt x="21600" y="10800"/>
                  </a:lnTo>
                  <a:lnTo>
                    <a:pt x="18237" y="21600"/>
                  </a:lnTo>
                  <a:lnTo>
                    <a:pt x="18237" y="16200"/>
                  </a:lnTo>
                  <a:lnTo>
                    <a:pt x="3363" y="162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6E3A17"/>
                </a:gs>
                <a:gs pos="50000">
                  <a:srgbClr val="ED7D31"/>
                </a:gs>
                <a:gs pos="100000">
                  <a:srgbClr val="6E3A17"/>
                </a:gs>
              </a:gsLst>
              <a:lin ang="0" scaled="0"/>
            </a:gradFill>
            <a:ln w="9525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1200"/>
              </a:pPr>
              <a:endParaRPr/>
            </a:p>
          </p:txBody>
        </p:sp>
        <p:sp>
          <p:nvSpPr>
            <p:cNvPr id="915" name="Shape 915"/>
            <p:cNvSpPr/>
            <p:nvPr/>
          </p:nvSpPr>
          <p:spPr>
            <a:xfrm>
              <a:off x="2730175" y="2002064"/>
              <a:ext cx="369597" cy="847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363" y="21600"/>
                  </a:moveTo>
                  <a:lnTo>
                    <a:pt x="0" y="10800"/>
                  </a:lnTo>
                  <a:lnTo>
                    <a:pt x="3363" y="0"/>
                  </a:lnTo>
                  <a:lnTo>
                    <a:pt x="3363" y="5400"/>
                  </a:lnTo>
                  <a:lnTo>
                    <a:pt x="18237" y="5400"/>
                  </a:lnTo>
                  <a:lnTo>
                    <a:pt x="18237" y="0"/>
                  </a:lnTo>
                  <a:lnTo>
                    <a:pt x="21600" y="10800"/>
                  </a:lnTo>
                  <a:lnTo>
                    <a:pt x="18237" y="21600"/>
                  </a:lnTo>
                  <a:lnTo>
                    <a:pt x="18237" y="16200"/>
                  </a:lnTo>
                  <a:lnTo>
                    <a:pt x="3363" y="162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6E3A17"/>
                </a:gs>
                <a:gs pos="50000">
                  <a:srgbClr val="ED7D31"/>
                </a:gs>
                <a:gs pos="100000">
                  <a:srgbClr val="6E3A17"/>
                </a:gs>
              </a:gsLst>
              <a:lin ang="0" scaled="0"/>
            </a:gradFill>
            <a:ln w="9525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1200"/>
              </a:pPr>
              <a:endParaRPr/>
            </a:p>
          </p:txBody>
        </p:sp>
        <p:sp>
          <p:nvSpPr>
            <p:cNvPr id="916" name="Shape 916"/>
            <p:cNvSpPr/>
            <p:nvPr/>
          </p:nvSpPr>
          <p:spPr>
            <a:xfrm>
              <a:off x="2730175" y="1894173"/>
              <a:ext cx="369597" cy="847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363" y="21600"/>
                  </a:moveTo>
                  <a:lnTo>
                    <a:pt x="0" y="10800"/>
                  </a:lnTo>
                  <a:lnTo>
                    <a:pt x="3363" y="0"/>
                  </a:lnTo>
                  <a:lnTo>
                    <a:pt x="3363" y="5400"/>
                  </a:lnTo>
                  <a:lnTo>
                    <a:pt x="18237" y="5400"/>
                  </a:lnTo>
                  <a:lnTo>
                    <a:pt x="18237" y="0"/>
                  </a:lnTo>
                  <a:lnTo>
                    <a:pt x="21600" y="10800"/>
                  </a:lnTo>
                  <a:lnTo>
                    <a:pt x="18237" y="21600"/>
                  </a:lnTo>
                  <a:lnTo>
                    <a:pt x="18237" y="16200"/>
                  </a:lnTo>
                  <a:lnTo>
                    <a:pt x="3363" y="162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6E3A17"/>
                </a:gs>
                <a:gs pos="50000">
                  <a:srgbClr val="ED7D31"/>
                </a:gs>
                <a:gs pos="100000">
                  <a:srgbClr val="6E3A17"/>
                </a:gs>
              </a:gsLst>
              <a:lin ang="0" scaled="0"/>
            </a:gradFill>
            <a:ln w="9525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1200"/>
              </a:pPr>
              <a:endParaRPr/>
            </a:p>
          </p:txBody>
        </p:sp>
        <p:sp>
          <p:nvSpPr>
            <p:cNvPr id="917" name="Shape 917"/>
            <p:cNvSpPr/>
            <p:nvPr/>
          </p:nvSpPr>
          <p:spPr>
            <a:xfrm>
              <a:off x="2730175" y="1786283"/>
              <a:ext cx="369597" cy="847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363" y="21600"/>
                  </a:moveTo>
                  <a:lnTo>
                    <a:pt x="0" y="10800"/>
                  </a:lnTo>
                  <a:lnTo>
                    <a:pt x="3363" y="0"/>
                  </a:lnTo>
                  <a:lnTo>
                    <a:pt x="3363" y="5400"/>
                  </a:lnTo>
                  <a:lnTo>
                    <a:pt x="18237" y="5400"/>
                  </a:lnTo>
                  <a:lnTo>
                    <a:pt x="18237" y="0"/>
                  </a:lnTo>
                  <a:lnTo>
                    <a:pt x="21600" y="10800"/>
                  </a:lnTo>
                  <a:lnTo>
                    <a:pt x="18237" y="21600"/>
                  </a:lnTo>
                  <a:lnTo>
                    <a:pt x="18237" y="16200"/>
                  </a:lnTo>
                  <a:lnTo>
                    <a:pt x="3363" y="162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6E3A17"/>
                </a:gs>
                <a:gs pos="50000">
                  <a:srgbClr val="ED7D31"/>
                </a:gs>
                <a:gs pos="100000">
                  <a:srgbClr val="6E3A17"/>
                </a:gs>
              </a:gsLst>
              <a:lin ang="0" scaled="0"/>
            </a:gradFill>
            <a:ln w="9525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1200"/>
              </a:pPr>
              <a:endParaRPr/>
            </a:p>
          </p:txBody>
        </p:sp>
        <p:sp>
          <p:nvSpPr>
            <p:cNvPr id="918" name="Shape 918"/>
            <p:cNvSpPr/>
            <p:nvPr/>
          </p:nvSpPr>
          <p:spPr>
            <a:xfrm>
              <a:off x="2730175" y="1678392"/>
              <a:ext cx="369597" cy="847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363" y="21600"/>
                  </a:moveTo>
                  <a:lnTo>
                    <a:pt x="0" y="10800"/>
                  </a:lnTo>
                  <a:lnTo>
                    <a:pt x="3363" y="0"/>
                  </a:lnTo>
                  <a:lnTo>
                    <a:pt x="3363" y="5400"/>
                  </a:lnTo>
                  <a:lnTo>
                    <a:pt x="18237" y="5400"/>
                  </a:lnTo>
                  <a:lnTo>
                    <a:pt x="18237" y="0"/>
                  </a:lnTo>
                  <a:lnTo>
                    <a:pt x="21600" y="10800"/>
                  </a:lnTo>
                  <a:lnTo>
                    <a:pt x="18237" y="21600"/>
                  </a:lnTo>
                  <a:lnTo>
                    <a:pt x="18237" y="16200"/>
                  </a:lnTo>
                  <a:lnTo>
                    <a:pt x="3363" y="162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6E3A17"/>
                </a:gs>
                <a:gs pos="50000">
                  <a:srgbClr val="ED7D31"/>
                </a:gs>
                <a:gs pos="100000">
                  <a:srgbClr val="6E3A17"/>
                </a:gs>
              </a:gsLst>
              <a:lin ang="0" scaled="0"/>
            </a:gradFill>
            <a:ln w="9525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1200"/>
              </a:pPr>
              <a:endParaRPr/>
            </a:p>
          </p:txBody>
        </p:sp>
        <p:sp>
          <p:nvSpPr>
            <p:cNvPr id="919" name="Shape 919"/>
            <p:cNvSpPr/>
            <p:nvPr/>
          </p:nvSpPr>
          <p:spPr>
            <a:xfrm>
              <a:off x="2730175" y="1569644"/>
              <a:ext cx="369597" cy="856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363" y="21600"/>
                  </a:moveTo>
                  <a:lnTo>
                    <a:pt x="0" y="10800"/>
                  </a:lnTo>
                  <a:lnTo>
                    <a:pt x="3363" y="0"/>
                  </a:lnTo>
                  <a:lnTo>
                    <a:pt x="3363" y="5400"/>
                  </a:lnTo>
                  <a:lnTo>
                    <a:pt x="18237" y="5400"/>
                  </a:lnTo>
                  <a:lnTo>
                    <a:pt x="18237" y="0"/>
                  </a:lnTo>
                  <a:lnTo>
                    <a:pt x="21600" y="10800"/>
                  </a:lnTo>
                  <a:lnTo>
                    <a:pt x="18237" y="21600"/>
                  </a:lnTo>
                  <a:lnTo>
                    <a:pt x="18237" y="16200"/>
                  </a:lnTo>
                  <a:lnTo>
                    <a:pt x="3363" y="162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6E3A17"/>
                </a:gs>
                <a:gs pos="50000">
                  <a:srgbClr val="ED7D31"/>
                </a:gs>
                <a:gs pos="100000">
                  <a:srgbClr val="6E3A17"/>
                </a:gs>
              </a:gsLst>
              <a:lin ang="0" scaled="0"/>
            </a:gradFill>
            <a:ln w="9525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1200"/>
              </a:pPr>
              <a:endParaRPr/>
            </a:p>
          </p:txBody>
        </p:sp>
        <p:sp>
          <p:nvSpPr>
            <p:cNvPr id="920" name="Shape 920"/>
            <p:cNvSpPr/>
            <p:nvPr/>
          </p:nvSpPr>
          <p:spPr>
            <a:xfrm>
              <a:off x="1303487" y="1451478"/>
              <a:ext cx="449897" cy="232051"/>
            </a:xfrm>
            <a:prstGeom prst="rect">
              <a:avLst/>
            </a:prstGeom>
            <a:gradFill flip="none" rotWithShape="1">
              <a:gsLst>
                <a:gs pos="0">
                  <a:srgbClr val="C6DFE4"/>
                </a:gs>
                <a:gs pos="100000">
                  <a:srgbClr val="006E87"/>
                </a:gs>
              </a:gsLst>
              <a:path path="circle">
                <a:fillToRect l="37721" t="-19636" r="62278" b="119636"/>
              </a:path>
            </a:gradFill>
            <a:ln w="9525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200"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32" fill="hold" grpId="2" nodeType="afterEffect">
                                  <p:stCondLst>
                                    <p:cond delay="10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3" presetClass="entr" presetSubtype="32" fill="hold" grpId="3" nodeType="afterEffect">
                                  <p:stCondLst>
                                    <p:cond delay="20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8" grpId="3" animBg="1" advAuto="0"/>
      <p:bldP spid="812" grpId="2" animBg="1" advAuto="0"/>
      <p:bldP spid="815" grpId="1" animBg="1" advAuto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" name="Shape 923"/>
          <p:cNvSpPr/>
          <p:nvPr/>
        </p:nvSpPr>
        <p:spPr>
          <a:xfrm>
            <a:off x="2667000" y="1661758"/>
            <a:ext cx="5943601" cy="4205643"/>
          </a:xfrm>
          <a:prstGeom prst="rect">
            <a:avLst/>
          </a:prstGeom>
          <a:solidFill>
            <a:srgbClr val="66CCFF">
              <a:alpha val="43000"/>
            </a:srgbClr>
          </a:solidFill>
          <a:ln w="25400">
            <a:solidFill>
              <a:srgbClr val="404040"/>
            </a:solidFill>
            <a:round/>
          </a:ln>
        </p:spPr>
        <p:txBody>
          <a:bodyPr lIns="0" tIns="0" rIns="0" bIns="0" anchor="ctr"/>
          <a:lstStyle/>
          <a:p>
            <a:pPr lvl="0">
              <a:defRPr sz="1600">
                <a:latin typeface="Verdana"/>
                <a:ea typeface="Verdana"/>
                <a:cs typeface="Verdana"/>
                <a:sym typeface="Verdana"/>
              </a:defRPr>
            </a:pPr>
            <a:endParaRPr/>
          </a:p>
        </p:txBody>
      </p:sp>
      <p:grpSp>
        <p:nvGrpSpPr>
          <p:cNvPr id="926" name="Group 926"/>
          <p:cNvGrpSpPr/>
          <p:nvPr/>
        </p:nvGrpSpPr>
        <p:grpSpPr>
          <a:xfrm>
            <a:off x="2946400" y="1917700"/>
            <a:ext cx="1003300" cy="698500"/>
            <a:chOff x="0" y="0"/>
            <a:chExt cx="1003300" cy="698500"/>
          </a:xfrm>
        </p:grpSpPr>
        <p:sp>
          <p:nvSpPr>
            <p:cNvPr id="924" name="Shape 924"/>
            <p:cNvSpPr/>
            <p:nvPr/>
          </p:nvSpPr>
          <p:spPr>
            <a:xfrm>
              <a:off x="0" y="0"/>
              <a:ext cx="1003300" cy="698500"/>
            </a:xfrm>
            <a:prstGeom prst="rect">
              <a:avLst/>
            </a:prstGeom>
            <a:solidFill>
              <a:srgbClr val="808080"/>
            </a:solidFill>
            <a:ln w="635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925" name="Shape 925"/>
            <p:cNvSpPr/>
            <p:nvPr/>
          </p:nvSpPr>
          <p:spPr>
            <a:xfrm>
              <a:off x="0" y="62230"/>
              <a:ext cx="1003300" cy="5740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/>
            <a:p>
              <a:pPr lvl="0" algn="ctr"/>
              <a:r>
                <a:rPr sz="1600">
                  <a:solidFill>
                    <a:srgbClr val="FFFFFF"/>
                  </a:solidFill>
                  <a:latin typeface="Verdana"/>
                  <a:ea typeface="Verdana"/>
                  <a:cs typeface="Verdana"/>
                  <a:sym typeface="Verdana"/>
                </a:rPr>
                <a:t>SPI Init </a:t>
              </a:r>
              <a:br>
                <a:rPr sz="1600">
                  <a:solidFill>
                    <a:srgbClr val="FFFFFF"/>
                  </a:solidFill>
                  <a:latin typeface="Verdana"/>
                  <a:ea typeface="Verdana"/>
                  <a:cs typeface="Verdana"/>
                  <a:sym typeface="Verdana"/>
                </a:rPr>
              </a:br>
              <a:r>
                <a:rPr sz="1600">
                  <a:solidFill>
                    <a:srgbClr val="FFFFFF"/>
                  </a:solidFill>
                  <a:latin typeface="Verdana"/>
                  <a:ea typeface="Verdana"/>
                  <a:cs typeface="Verdana"/>
                  <a:sym typeface="Verdana"/>
                </a:rPr>
                <a:t>Module</a:t>
              </a:r>
            </a:p>
          </p:txBody>
        </p:sp>
      </p:grpSp>
      <p:sp>
        <p:nvSpPr>
          <p:cNvPr id="927" name="Shape 92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900">
                <a:solidFill>
                  <a:srgbClr val="FFFFFF"/>
                </a:solidFill>
              </a:rPr>
              <a:t>NumaChip-1 Block Diagram</a:t>
            </a:r>
          </a:p>
        </p:txBody>
      </p:sp>
      <p:sp>
        <p:nvSpPr>
          <p:cNvPr id="928" name="Shape 928"/>
          <p:cNvSpPr/>
          <p:nvPr/>
        </p:nvSpPr>
        <p:spPr>
          <a:xfrm>
            <a:off x="3554045" y="5629276"/>
            <a:ext cx="1" cy="555626"/>
          </a:xfrm>
          <a:prstGeom prst="line">
            <a:avLst/>
          </a:prstGeom>
          <a:ln w="28575">
            <a:solidFill/>
            <a:round/>
            <a:headEnd type="triangle"/>
            <a:tailEnd type="triangle"/>
          </a:ln>
        </p:spPr>
        <p:txBody>
          <a:bodyPr lIns="0" tIns="0" rIns="0" bIns="0"/>
          <a:lstStyle/>
          <a:p>
            <a:pPr lvl="0"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929" name="Shape 929"/>
          <p:cNvSpPr/>
          <p:nvPr/>
        </p:nvSpPr>
        <p:spPr>
          <a:xfrm>
            <a:off x="4349651" y="5629276"/>
            <a:ext cx="1" cy="555626"/>
          </a:xfrm>
          <a:prstGeom prst="line">
            <a:avLst/>
          </a:prstGeom>
          <a:ln w="28575">
            <a:solidFill/>
            <a:round/>
            <a:headEnd type="triangle"/>
            <a:tailEnd type="triangle"/>
          </a:ln>
        </p:spPr>
        <p:txBody>
          <a:bodyPr lIns="0" tIns="0" rIns="0" bIns="0"/>
          <a:lstStyle/>
          <a:p>
            <a:pPr lvl="0"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930" name="Shape 930"/>
          <p:cNvSpPr/>
          <p:nvPr/>
        </p:nvSpPr>
        <p:spPr>
          <a:xfrm>
            <a:off x="5145258" y="5629276"/>
            <a:ext cx="1" cy="555626"/>
          </a:xfrm>
          <a:prstGeom prst="line">
            <a:avLst/>
          </a:prstGeom>
          <a:ln w="28575">
            <a:solidFill/>
            <a:round/>
            <a:headEnd type="triangle"/>
            <a:tailEnd type="triangle"/>
          </a:ln>
        </p:spPr>
        <p:txBody>
          <a:bodyPr lIns="0" tIns="0" rIns="0" bIns="0"/>
          <a:lstStyle/>
          <a:p>
            <a:pPr lvl="0"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931" name="Shape 931"/>
          <p:cNvSpPr/>
          <p:nvPr/>
        </p:nvSpPr>
        <p:spPr>
          <a:xfrm>
            <a:off x="5940864" y="5629276"/>
            <a:ext cx="1" cy="555626"/>
          </a:xfrm>
          <a:prstGeom prst="line">
            <a:avLst/>
          </a:prstGeom>
          <a:ln w="28575">
            <a:solidFill/>
            <a:round/>
            <a:headEnd type="triangle"/>
            <a:tailEnd type="triangle"/>
          </a:ln>
        </p:spPr>
        <p:txBody>
          <a:bodyPr lIns="0" tIns="0" rIns="0" bIns="0"/>
          <a:lstStyle/>
          <a:p>
            <a:pPr lvl="0"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932" name="Shape 932"/>
          <p:cNvSpPr/>
          <p:nvPr/>
        </p:nvSpPr>
        <p:spPr>
          <a:xfrm>
            <a:off x="6736470" y="5629276"/>
            <a:ext cx="1" cy="555626"/>
          </a:xfrm>
          <a:prstGeom prst="line">
            <a:avLst/>
          </a:prstGeom>
          <a:ln w="28575">
            <a:solidFill/>
            <a:round/>
            <a:headEnd type="triangle"/>
            <a:tailEnd type="triangle"/>
          </a:ln>
        </p:spPr>
        <p:txBody>
          <a:bodyPr lIns="0" tIns="0" rIns="0" bIns="0"/>
          <a:lstStyle/>
          <a:p>
            <a:pPr lvl="0"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933" name="Shape 933"/>
          <p:cNvSpPr/>
          <p:nvPr/>
        </p:nvSpPr>
        <p:spPr>
          <a:xfrm>
            <a:off x="7532076" y="5629276"/>
            <a:ext cx="1" cy="555626"/>
          </a:xfrm>
          <a:prstGeom prst="line">
            <a:avLst/>
          </a:prstGeom>
          <a:ln w="28575">
            <a:solidFill/>
            <a:round/>
            <a:headEnd type="triangle"/>
            <a:tailEnd type="triangle"/>
          </a:ln>
        </p:spPr>
        <p:txBody>
          <a:bodyPr lIns="0" tIns="0" rIns="0" bIns="0"/>
          <a:lstStyle/>
          <a:p>
            <a:pPr lvl="0"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934" name="Shape 934"/>
          <p:cNvSpPr/>
          <p:nvPr/>
        </p:nvSpPr>
        <p:spPr>
          <a:xfrm flipH="1">
            <a:off x="3487615" y="2588261"/>
            <a:ext cx="2346" cy="1771016"/>
          </a:xfrm>
          <a:prstGeom prst="line">
            <a:avLst/>
          </a:prstGeom>
          <a:ln>
            <a:solidFill/>
            <a:round/>
            <a:headEnd type="triangle"/>
          </a:ln>
        </p:spPr>
        <p:txBody>
          <a:bodyPr lIns="0" tIns="0" rIns="0" bIns="0"/>
          <a:lstStyle/>
          <a:p>
            <a:pPr lvl="0"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935" name="Shape 935"/>
          <p:cNvSpPr/>
          <p:nvPr/>
        </p:nvSpPr>
        <p:spPr>
          <a:xfrm>
            <a:off x="3499339" y="4359275"/>
            <a:ext cx="1035538" cy="0"/>
          </a:xfrm>
          <a:prstGeom prst="line">
            <a:avLst/>
          </a:prstGeom>
          <a:ln>
            <a:solidFill/>
            <a:round/>
            <a:tailEnd type="triangle"/>
          </a:ln>
        </p:spPr>
        <p:txBody>
          <a:bodyPr lIns="0" tIns="0" rIns="0" bIns="0"/>
          <a:lstStyle/>
          <a:p>
            <a:pPr lvl="0"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936" name="Shape 936"/>
          <p:cNvSpPr/>
          <p:nvPr/>
        </p:nvSpPr>
        <p:spPr>
          <a:xfrm>
            <a:off x="7367954" y="2968625"/>
            <a:ext cx="1182475" cy="281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200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lvl="0">
              <a:defRPr sz="1800"/>
            </a:pPr>
            <a:r>
              <a:rPr sz="1200"/>
              <a:t>SDRAM Cache</a:t>
            </a:r>
          </a:p>
        </p:txBody>
      </p:sp>
      <p:sp>
        <p:nvSpPr>
          <p:cNvPr id="937" name="Shape 937"/>
          <p:cNvSpPr/>
          <p:nvPr/>
        </p:nvSpPr>
        <p:spPr>
          <a:xfrm>
            <a:off x="7367954" y="3275014"/>
            <a:ext cx="1059840" cy="281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200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lvl="0">
              <a:defRPr sz="1800"/>
            </a:pPr>
            <a:r>
              <a:rPr sz="1200"/>
              <a:t>SDRAM Tags</a:t>
            </a:r>
          </a:p>
        </p:txBody>
      </p:sp>
      <p:sp>
        <p:nvSpPr>
          <p:cNvPr id="938" name="Shape 938"/>
          <p:cNvSpPr/>
          <p:nvPr/>
        </p:nvSpPr>
        <p:spPr>
          <a:xfrm>
            <a:off x="5164016" y="1279525"/>
            <a:ext cx="1280925" cy="2819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200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lvl="0">
              <a:defRPr sz="1800"/>
            </a:pPr>
            <a:r>
              <a:rPr sz="1200"/>
              <a:t>HyperTransport</a:t>
            </a:r>
          </a:p>
        </p:txBody>
      </p:sp>
      <p:sp>
        <p:nvSpPr>
          <p:cNvPr id="939" name="Shape 939"/>
          <p:cNvSpPr/>
          <p:nvPr/>
        </p:nvSpPr>
        <p:spPr>
          <a:xfrm>
            <a:off x="3661507" y="1617663"/>
            <a:ext cx="364367" cy="281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200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lvl="0">
              <a:defRPr sz="1800"/>
            </a:pPr>
            <a:r>
              <a:rPr sz="1200"/>
              <a:t>SPI</a:t>
            </a:r>
          </a:p>
        </p:txBody>
      </p:sp>
      <p:sp>
        <p:nvSpPr>
          <p:cNvPr id="940" name="Shape 940"/>
          <p:cNvSpPr/>
          <p:nvPr/>
        </p:nvSpPr>
        <p:spPr>
          <a:xfrm>
            <a:off x="3260969" y="6100764"/>
            <a:ext cx="347487" cy="307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400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lvl="0">
              <a:defRPr sz="1800"/>
            </a:pPr>
            <a:r>
              <a:rPr sz="1400"/>
              <a:t>XA</a:t>
            </a:r>
          </a:p>
        </p:txBody>
      </p:sp>
      <p:sp>
        <p:nvSpPr>
          <p:cNvPr id="941" name="Shape 941"/>
          <p:cNvSpPr/>
          <p:nvPr/>
        </p:nvSpPr>
        <p:spPr>
          <a:xfrm>
            <a:off x="4083539" y="6100762"/>
            <a:ext cx="347835" cy="307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400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lvl="0">
              <a:defRPr sz="1800"/>
            </a:pPr>
            <a:r>
              <a:rPr sz="1400"/>
              <a:t>XB</a:t>
            </a:r>
          </a:p>
        </p:txBody>
      </p:sp>
      <p:sp>
        <p:nvSpPr>
          <p:cNvPr id="942" name="Shape 942"/>
          <p:cNvSpPr/>
          <p:nvPr/>
        </p:nvSpPr>
        <p:spPr>
          <a:xfrm>
            <a:off x="5716954" y="6100762"/>
            <a:ext cx="335420" cy="307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400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lvl="0">
              <a:defRPr sz="1800"/>
            </a:pPr>
            <a:r>
              <a:rPr sz="1400"/>
              <a:t>YB</a:t>
            </a:r>
          </a:p>
        </p:txBody>
      </p:sp>
      <p:sp>
        <p:nvSpPr>
          <p:cNvPr id="943" name="Shape 943"/>
          <p:cNvSpPr/>
          <p:nvPr/>
        </p:nvSpPr>
        <p:spPr>
          <a:xfrm>
            <a:off x="4894383" y="6100764"/>
            <a:ext cx="328128" cy="307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400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lvl="0">
              <a:defRPr sz="1800"/>
            </a:pPr>
            <a:r>
              <a:rPr sz="1400"/>
              <a:t>YA</a:t>
            </a:r>
          </a:p>
        </p:txBody>
      </p:sp>
      <p:sp>
        <p:nvSpPr>
          <p:cNvPr id="944" name="Shape 944"/>
          <p:cNvSpPr/>
          <p:nvPr/>
        </p:nvSpPr>
        <p:spPr>
          <a:xfrm>
            <a:off x="6527800" y="6100764"/>
            <a:ext cx="347487" cy="307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400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lvl="0">
              <a:defRPr sz="1800"/>
            </a:pPr>
            <a:r>
              <a:rPr sz="1400"/>
              <a:t>ZA</a:t>
            </a:r>
          </a:p>
        </p:txBody>
      </p:sp>
      <p:sp>
        <p:nvSpPr>
          <p:cNvPr id="945" name="Shape 945"/>
          <p:cNvSpPr/>
          <p:nvPr/>
        </p:nvSpPr>
        <p:spPr>
          <a:xfrm>
            <a:off x="7324969" y="6100762"/>
            <a:ext cx="347835" cy="307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400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lvl="0">
              <a:defRPr sz="1800"/>
            </a:pPr>
            <a:r>
              <a:rPr sz="1400"/>
              <a:t>ZB</a:t>
            </a:r>
          </a:p>
        </p:txBody>
      </p:sp>
      <p:sp>
        <p:nvSpPr>
          <p:cNvPr id="946" name="Shape 946"/>
          <p:cNvSpPr/>
          <p:nvPr/>
        </p:nvSpPr>
        <p:spPr>
          <a:xfrm rot="16200000">
            <a:off x="2646635" y="3233069"/>
            <a:ext cx="1247289" cy="281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200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lvl="0">
              <a:defRPr sz="1800"/>
            </a:pPr>
            <a:r>
              <a:rPr sz="1200"/>
              <a:t>LC Config Data</a:t>
            </a:r>
          </a:p>
        </p:txBody>
      </p:sp>
      <p:sp>
        <p:nvSpPr>
          <p:cNvPr id="947" name="Shape 947"/>
          <p:cNvSpPr/>
          <p:nvPr/>
        </p:nvSpPr>
        <p:spPr>
          <a:xfrm rot="16200000">
            <a:off x="3142548" y="3389178"/>
            <a:ext cx="868968" cy="281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200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lvl="0">
              <a:defRPr sz="1800"/>
            </a:pPr>
            <a:r>
              <a:rPr sz="1200"/>
              <a:t>Microcode</a:t>
            </a:r>
          </a:p>
        </p:txBody>
      </p:sp>
      <p:sp>
        <p:nvSpPr>
          <p:cNvPr id="948" name="Shape 948"/>
          <p:cNvSpPr/>
          <p:nvPr/>
        </p:nvSpPr>
        <p:spPr>
          <a:xfrm>
            <a:off x="5318369" y="4660901"/>
            <a:ext cx="1" cy="290514"/>
          </a:xfrm>
          <a:prstGeom prst="line">
            <a:avLst/>
          </a:prstGeom>
          <a:ln w="28575">
            <a:solidFill/>
            <a:round/>
            <a:tailEnd type="triangle"/>
          </a:ln>
        </p:spPr>
        <p:txBody>
          <a:bodyPr lIns="0" tIns="0" rIns="0" bIns="0"/>
          <a:lstStyle/>
          <a:p>
            <a:pPr lvl="0"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949" name="Shape 949"/>
          <p:cNvSpPr/>
          <p:nvPr/>
        </p:nvSpPr>
        <p:spPr>
          <a:xfrm flipV="1">
            <a:off x="6463323" y="4660901"/>
            <a:ext cx="1" cy="290514"/>
          </a:xfrm>
          <a:prstGeom prst="line">
            <a:avLst/>
          </a:prstGeom>
          <a:ln w="28575">
            <a:solidFill/>
            <a:round/>
            <a:tailEnd type="triangle"/>
          </a:ln>
        </p:spPr>
        <p:txBody>
          <a:bodyPr lIns="0" tIns="0" rIns="0" bIns="0"/>
          <a:lstStyle/>
          <a:p>
            <a:pPr lvl="0"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950" name="Shape 950"/>
          <p:cNvSpPr/>
          <p:nvPr/>
        </p:nvSpPr>
        <p:spPr>
          <a:xfrm>
            <a:off x="5287108" y="3646487"/>
            <a:ext cx="1" cy="398463"/>
          </a:xfrm>
          <a:prstGeom prst="line">
            <a:avLst/>
          </a:prstGeom>
          <a:ln w="28575">
            <a:solidFill/>
            <a:round/>
            <a:tailEnd type="triangle"/>
          </a:ln>
        </p:spPr>
        <p:txBody>
          <a:bodyPr lIns="0" tIns="0" rIns="0" bIns="0"/>
          <a:lstStyle/>
          <a:p>
            <a:pPr lvl="0"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951" name="Shape 951"/>
          <p:cNvSpPr/>
          <p:nvPr/>
        </p:nvSpPr>
        <p:spPr>
          <a:xfrm flipV="1">
            <a:off x="6432062" y="3646487"/>
            <a:ext cx="1" cy="398463"/>
          </a:xfrm>
          <a:prstGeom prst="line">
            <a:avLst/>
          </a:prstGeom>
          <a:ln w="28575">
            <a:solidFill/>
            <a:round/>
            <a:tailEnd type="triangle"/>
          </a:ln>
        </p:spPr>
        <p:txBody>
          <a:bodyPr lIns="0" tIns="0" rIns="0" bIns="0"/>
          <a:lstStyle/>
          <a:p>
            <a:pPr lvl="0"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grpSp>
        <p:nvGrpSpPr>
          <p:cNvPr id="954" name="Group 954"/>
          <p:cNvGrpSpPr/>
          <p:nvPr/>
        </p:nvGrpSpPr>
        <p:grpSpPr>
          <a:xfrm>
            <a:off x="7237048" y="3199607"/>
            <a:ext cx="1652953" cy="313532"/>
            <a:chOff x="0" y="0"/>
            <a:chExt cx="1652952" cy="313531"/>
          </a:xfrm>
        </p:grpSpPr>
        <p:sp>
          <p:nvSpPr>
            <p:cNvPr id="952" name="Shape 952"/>
            <p:cNvSpPr/>
            <p:nvPr/>
          </p:nvSpPr>
          <p:spPr>
            <a:xfrm>
              <a:off x="-1" y="0"/>
              <a:ext cx="1652954" cy="1"/>
            </a:xfrm>
            <a:prstGeom prst="line">
              <a:avLst/>
            </a:prstGeom>
            <a:noFill/>
            <a:ln w="28575" cap="flat">
              <a:solidFill>
                <a:srgbClr val="000000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953" name="Shape 953"/>
            <p:cNvSpPr/>
            <p:nvPr/>
          </p:nvSpPr>
          <p:spPr>
            <a:xfrm>
              <a:off x="-1" y="313531"/>
              <a:ext cx="1652954" cy="1"/>
            </a:xfrm>
            <a:prstGeom prst="line">
              <a:avLst/>
            </a:prstGeom>
            <a:noFill/>
            <a:ln w="28575" cap="flat">
              <a:solidFill>
                <a:srgbClr val="000000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</p:grpSp>
      <p:sp>
        <p:nvSpPr>
          <p:cNvPr id="955" name="Shape 955"/>
          <p:cNvSpPr/>
          <p:nvPr/>
        </p:nvSpPr>
        <p:spPr>
          <a:xfrm>
            <a:off x="5287108" y="2646363"/>
            <a:ext cx="1" cy="360363"/>
          </a:xfrm>
          <a:prstGeom prst="line">
            <a:avLst/>
          </a:prstGeom>
          <a:ln w="28575">
            <a:solidFill/>
            <a:round/>
            <a:tailEnd type="triangle"/>
          </a:ln>
        </p:spPr>
        <p:txBody>
          <a:bodyPr lIns="0" tIns="0" rIns="0" bIns="0"/>
          <a:lstStyle/>
          <a:p>
            <a:pPr lvl="0"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956" name="Shape 956"/>
          <p:cNvSpPr/>
          <p:nvPr/>
        </p:nvSpPr>
        <p:spPr>
          <a:xfrm flipV="1">
            <a:off x="6432062" y="2646363"/>
            <a:ext cx="1" cy="360363"/>
          </a:xfrm>
          <a:prstGeom prst="line">
            <a:avLst/>
          </a:prstGeom>
          <a:ln w="28575">
            <a:solidFill/>
            <a:round/>
            <a:tailEnd type="triangle"/>
          </a:ln>
        </p:spPr>
        <p:txBody>
          <a:bodyPr lIns="0" tIns="0" rIns="0" bIns="0"/>
          <a:lstStyle/>
          <a:p>
            <a:pPr lvl="0"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957" name="Shape 957"/>
          <p:cNvSpPr/>
          <p:nvPr/>
        </p:nvSpPr>
        <p:spPr>
          <a:xfrm>
            <a:off x="5255847" y="1531939"/>
            <a:ext cx="1" cy="447676"/>
          </a:xfrm>
          <a:prstGeom prst="line">
            <a:avLst/>
          </a:prstGeom>
          <a:ln w="28575">
            <a:solidFill/>
            <a:round/>
            <a:tailEnd type="triangle"/>
          </a:ln>
        </p:spPr>
        <p:txBody>
          <a:bodyPr lIns="0" tIns="0" rIns="0" bIns="0"/>
          <a:lstStyle/>
          <a:p>
            <a:pPr lvl="0"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958" name="Shape 958"/>
          <p:cNvSpPr/>
          <p:nvPr/>
        </p:nvSpPr>
        <p:spPr>
          <a:xfrm flipV="1">
            <a:off x="6494584" y="1531938"/>
            <a:ext cx="1" cy="447676"/>
          </a:xfrm>
          <a:prstGeom prst="line">
            <a:avLst/>
          </a:prstGeom>
          <a:ln w="28575">
            <a:solidFill/>
            <a:round/>
            <a:tailEnd type="triangle"/>
          </a:ln>
        </p:spPr>
        <p:txBody>
          <a:bodyPr lIns="0" tIns="0" rIns="0" bIns="0"/>
          <a:lstStyle/>
          <a:p>
            <a:pPr lvl="0"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959" name="Shape 959"/>
          <p:cNvSpPr/>
          <p:nvPr/>
        </p:nvSpPr>
        <p:spPr>
          <a:xfrm flipH="1">
            <a:off x="3163276" y="2578099"/>
            <a:ext cx="14070" cy="2349502"/>
          </a:xfrm>
          <a:prstGeom prst="line">
            <a:avLst/>
          </a:prstGeom>
          <a:ln>
            <a:solidFill/>
            <a:round/>
            <a:headEnd type="triangle"/>
            <a:tailEnd type="triangle"/>
          </a:ln>
        </p:spPr>
        <p:txBody>
          <a:bodyPr lIns="0" tIns="0" rIns="0" bIns="0"/>
          <a:lstStyle/>
          <a:p>
            <a:pPr lvl="0"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960" name="Shape 960"/>
          <p:cNvSpPr/>
          <p:nvPr/>
        </p:nvSpPr>
        <p:spPr>
          <a:xfrm>
            <a:off x="2733431" y="1617663"/>
            <a:ext cx="336759" cy="281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200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lvl="0">
              <a:defRPr sz="1800"/>
            </a:pPr>
            <a:r>
              <a:rPr sz="1200"/>
              <a:t>SM</a:t>
            </a:r>
          </a:p>
        </p:txBody>
      </p:sp>
      <p:sp>
        <p:nvSpPr>
          <p:cNvPr id="961" name="Shape 961"/>
          <p:cNvSpPr/>
          <p:nvPr/>
        </p:nvSpPr>
        <p:spPr>
          <a:xfrm>
            <a:off x="3794371" y="4144962"/>
            <a:ext cx="730739" cy="1"/>
          </a:xfrm>
          <a:prstGeom prst="line">
            <a:avLst/>
          </a:prstGeom>
          <a:ln>
            <a:solidFill/>
            <a:round/>
            <a:tailEnd type="triangle"/>
          </a:ln>
        </p:spPr>
        <p:txBody>
          <a:bodyPr lIns="0" tIns="0" rIns="0" bIns="0"/>
          <a:lstStyle/>
          <a:p>
            <a:pPr lvl="0"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962" name="Shape 962"/>
          <p:cNvSpPr/>
          <p:nvPr/>
        </p:nvSpPr>
        <p:spPr>
          <a:xfrm>
            <a:off x="3794369" y="2568575"/>
            <a:ext cx="1" cy="1581150"/>
          </a:xfrm>
          <a:prstGeom prst="line">
            <a:avLst/>
          </a:prstGeom>
          <a:ln>
            <a:solidFill/>
            <a:round/>
            <a:headEnd type="triangle"/>
          </a:ln>
        </p:spPr>
        <p:txBody>
          <a:bodyPr lIns="0" tIns="0" rIns="0" bIns="0"/>
          <a:lstStyle/>
          <a:p>
            <a:pPr lvl="0"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963" name="Shape 963"/>
          <p:cNvSpPr/>
          <p:nvPr/>
        </p:nvSpPr>
        <p:spPr>
          <a:xfrm>
            <a:off x="3686907" y="1500188"/>
            <a:ext cx="1" cy="444501"/>
          </a:xfrm>
          <a:prstGeom prst="line">
            <a:avLst/>
          </a:prstGeom>
          <a:ln>
            <a:solidFill/>
            <a:round/>
            <a:headEnd type="triangle"/>
            <a:tailEnd type="triangle"/>
          </a:ln>
        </p:spPr>
        <p:txBody>
          <a:bodyPr lIns="0" tIns="0" rIns="0" bIns="0"/>
          <a:lstStyle/>
          <a:p>
            <a:pPr lvl="0"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964" name="Shape 964"/>
          <p:cNvSpPr/>
          <p:nvPr/>
        </p:nvSpPr>
        <p:spPr>
          <a:xfrm>
            <a:off x="3262924" y="1500188"/>
            <a:ext cx="1" cy="444501"/>
          </a:xfrm>
          <a:prstGeom prst="line">
            <a:avLst/>
          </a:prstGeom>
          <a:ln>
            <a:solidFill/>
            <a:round/>
            <a:headEnd type="triangle"/>
            <a:tailEnd type="triangle"/>
          </a:ln>
        </p:spPr>
        <p:txBody>
          <a:bodyPr lIns="0" tIns="0" rIns="0" bIns="0"/>
          <a:lstStyle/>
          <a:p>
            <a:pPr lvl="0"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965" name="Shape 965"/>
          <p:cNvSpPr/>
          <p:nvPr/>
        </p:nvSpPr>
        <p:spPr>
          <a:xfrm rot="16200000">
            <a:off x="3714468" y="3612097"/>
            <a:ext cx="420698" cy="281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200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lvl="0">
              <a:defRPr sz="1800"/>
            </a:pPr>
            <a:r>
              <a:rPr sz="1200"/>
              <a:t>CSR</a:t>
            </a:r>
          </a:p>
        </p:txBody>
      </p:sp>
      <p:grpSp>
        <p:nvGrpSpPr>
          <p:cNvPr id="968" name="Group 968"/>
          <p:cNvGrpSpPr/>
          <p:nvPr/>
        </p:nvGrpSpPr>
        <p:grpSpPr>
          <a:xfrm>
            <a:off x="4508500" y="1981200"/>
            <a:ext cx="2743200" cy="673100"/>
            <a:chOff x="0" y="0"/>
            <a:chExt cx="2743200" cy="673100"/>
          </a:xfrm>
        </p:grpSpPr>
        <p:sp>
          <p:nvSpPr>
            <p:cNvPr id="966" name="Shape 966"/>
            <p:cNvSpPr/>
            <p:nvPr/>
          </p:nvSpPr>
          <p:spPr>
            <a:xfrm>
              <a:off x="0" y="0"/>
              <a:ext cx="2743200" cy="673100"/>
            </a:xfrm>
            <a:prstGeom prst="rect">
              <a:avLst/>
            </a:prstGeom>
            <a:solidFill>
              <a:srgbClr val="808080"/>
            </a:solidFill>
            <a:ln w="635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967" name="Shape 967"/>
            <p:cNvSpPr/>
            <p:nvPr/>
          </p:nvSpPr>
          <p:spPr>
            <a:xfrm>
              <a:off x="0" y="151130"/>
              <a:ext cx="2743200" cy="3708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  <a:latin typeface="Verdana"/>
                  <a:ea typeface="Verdana"/>
                  <a:cs typeface="Verdana"/>
                  <a:sym typeface="Verdana"/>
                </a:defRPr>
              </a:lvl1pPr>
            </a:lstStyle>
            <a:p>
              <a:pPr lvl="0">
                <a:defRPr>
                  <a:solidFill>
                    <a:srgbClr val="000000"/>
                  </a:solidFill>
                </a:defRPr>
              </a:pPr>
              <a:r>
                <a:rPr>
                  <a:solidFill>
                    <a:srgbClr val="FFFFFF"/>
                  </a:solidFill>
                </a:rPr>
                <a:t>ccHT Cave</a:t>
              </a:r>
            </a:p>
          </p:txBody>
        </p:sp>
      </p:grpSp>
      <p:grpSp>
        <p:nvGrpSpPr>
          <p:cNvPr id="971" name="Group 971"/>
          <p:cNvGrpSpPr/>
          <p:nvPr/>
        </p:nvGrpSpPr>
        <p:grpSpPr>
          <a:xfrm>
            <a:off x="4508500" y="2984500"/>
            <a:ext cx="2743200" cy="673100"/>
            <a:chOff x="0" y="0"/>
            <a:chExt cx="2743200" cy="673100"/>
          </a:xfrm>
        </p:grpSpPr>
        <p:sp>
          <p:nvSpPr>
            <p:cNvPr id="969" name="Shape 969"/>
            <p:cNvSpPr/>
            <p:nvPr/>
          </p:nvSpPr>
          <p:spPr>
            <a:xfrm>
              <a:off x="0" y="0"/>
              <a:ext cx="2743200" cy="673100"/>
            </a:xfrm>
            <a:prstGeom prst="rect">
              <a:avLst/>
            </a:prstGeom>
            <a:solidFill>
              <a:srgbClr val="808080"/>
            </a:solidFill>
            <a:ln w="635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970" name="Shape 970"/>
            <p:cNvSpPr/>
            <p:nvPr/>
          </p:nvSpPr>
          <p:spPr>
            <a:xfrm>
              <a:off x="0" y="151130"/>
              <a:ext cx="2743200" cy="3708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  <a:latin typeface="Verdana"/>
                  <a:ea typeface="Verdana"/>
                  <a:cs typeface="Verdana"/>
                  <a:sym typeface="Verdana"/>
                </a:defRPr>
              </a:lvl1pPr>
            </a:lstStyle>
            <a:p>
              <a:pPr lvl="0">
                <a:defRPr>
                  <a:solidFill>
                    <a:srgbClr val="000000"/>
                  </a:solidFill>
                </a:defRPr>
              </a:pPr>
              <a:r>
                <a:rPr>
                  <a:solidFill>
                    <a:srgbClr val="FFFFFF"/>
                  </a:solidFill>
                </a:rPr>
                <a:t>H2S</a:t>
              </a:r>
            </a:p>
          </p:txBody>
        </p:sp>
      </p:grpSp>
      <p:grpSp>
        <p:nvGrpSpPr>
          <p:cNvPr id="974" name="Group 974"/>
          <p:cNvGrpSpPr/>
          <p:nvPr/>
        </p:nvGrpSpPr>
        <p:grpSpPr>
          <a:xfrm>
            <a:off x="4508500" y="4025900"/>
            <a:ext cx="2743200" cy="673100"/>
            <a:chOff x="0" y="0"/>
            <a:chExt cx="2743200" cy="673100"/>
          </a:xfrm>
        </p:grpSpPr>
        <p:sp>
          <p:nvSpPr>
            <p:cNvPr id="972" name="Shape 972"/>
            <p:cNvSpPr/>
            <p:nvPr/>
          </p:nvSpPr>
          <p:spPr>
            <a:xfrm>
              <a:off x="0" y="0"/>
              <a:ext cx="2743200" cy="673100"/>
            </a:xfrm>
            <a:prstGeom prst="rect">
              <a:avLst/>
            </a:prstGeom>
            <a:solidFill>
              <a:srgbClr val="808080"/>
            </a:solidFill>
            <a:ln w="635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973" name="Shape 973"/>
            <p:cNvSpPr/>
            <p:nvPr/>
          </p:nvSpPr>
          <p:spPr>
            <a:xfrm>
              <a:off x="0" y="151130"/>
              <a:ext cx="2743200" cy="3708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  <a:latin typeface="Verdana"/>
                  <a:ea typeface="Verdana"/>
                  <a:cs typeface="Verdana"/>
                  <a:sym typeface="Verdana"/>
                </a:defRPr>
              </a:lvl1pPr>
            </a:lstStyle>
            <a:p>
              <a:pPr lvl="0">
                <a:defRPr>
                  <a:solidFill>
                    <a:srgbClr val="000000"/>
                  </a:solidFill>
                </a:defRPr>
              </a:pPr>
              <a:r>
                <a:rPr>
                  <a:solidFill>
                    <a:srgbClr val="FFFFFF"/>
                  </a:solidFill>
                </a:rPr>
                <a:t>SCC</a:t>
              </a:r>
            </a:p>
          </p:txBody>
        </p:sp>
      </p:grpSp>
      <p:grpSp>
        <p:nvGrpSpPr>
          <p:cNvPr id="977" name="Group 977"/>
          <p:cNvGrpSpPr/>
          <p:nvPr/>
        </p:nvGrpSpPr>
        <p:grpSpPr>
          <a:xfrm>
            <a:off x="2857500" y="4953000"/>
            <a:ext cx="5257800" cy="673100"/>
            <a:chOff x="0" y="0"/>
            <a:chExt cx="5257800" cy="673100"/>
          </a:xfrm>
        </p:grpSpPr>
        <p:sp>
          <p:nvSpPr>
            <p:cNvPr id="975" name="Shape 975"/>
            <p:cNvSpPr/>
            <p:nvPr/>
          </p:nvSpPr>
          <p:spPr>
            <a:xfrm>
              <a:off x="0" y="0"/>
              <a:ext cx="5257800" cy="673100"/>
            </a:xfrm>
            <a:prstGeom prst="rect">
              <a:avLst/>
            </a:prstGeom>
            <a:solidFill>
              <a:srgbClr val="808080"/>
            </a:solidFill>
            <a:ln w="635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976" name="Shape 976"/>
            <p:cNvSpPr/>
            <p:nvPr/>
          </p:nvSpPr>
          <p:spPr>
            <a:xfrm>
              <a:off x="0" y="151130"/>
              <a:ext cx="5257800" cy="3708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  <a:latin typeface="Verdana"/>
                  <a:ea typeface="Verdana"/>
                  <a:cs typeface="Verdana"/>
                  <a:sym typeface="Verdana"/>
                </a:defRPr>
              </a:lvl1pPr>
            </a:lstStyle>
            <a:p>
              <a:pPr lvl="0">
                <a:defRPr>
                  <a:solidFill>
                    <a:srgbClr val="000000"/>
                  </a:solidFill>
                </a:defRPr>
              </a:pPr>
              <a:r>
                <a:rPr>
                  <a:solidFill>
                    <a:srgbClr val="FFFFFF"/>
                  </a:solidFill>
                </a:rPr>
                <a:t>Crossbar switch, LCs, SERDES</a:t>
              </a:r>
            </a:p>
          </p:txBody>
        </p:sp>
      </p:grpSp>
      <p:sp>
        <p:nvSpPr>
          <p:cNvPr id="978" name="Shape 97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888888"/>
                </a:solidFill>
              </a:rPr>
              <a:t>14</a:t>
            </a:fld>
            <a:endParaRPr sz="1200">
              <a:solidFill>
                <a:srgbClr val="888888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xmlns:p14="http://schemas.microsoft.com/office/powerpoint/2010/main" spd="med" advClick="0" advTm="200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9" name="Group 999"/>
          <p:cNvGrpSpPr/>
          <p:nvPr/>
        </p:nvGrpSpPr>
        <p:grpSpPr>
          <a:xfrm>
            <a:off x="4909655" y="2807792"/>
            <a:ext cx="3148366" cy="3370799"/>
            <a:chOff x="0" y="0"/>
            <a:chExt cx="3148365" cy="3370797"/>
          </a:xfrm>
        </p:grpSpPr>
        <p:sp>
          <p:nvSpPr>
            <p:cNvPr id="980" name="Shape 980"/>
            <p:cNvSpPr/>
            <p:nvPr/>
          </p:nvSpPr>
          <p:spPr>
            <a:xfrm rot="16227089">
              <a:off x="-698079" y="2151619"/>
              <a:ext cx="2278063" cy="134816"/>
            </a:xfrm>
            <a:prstGeom prst="rect">
              <a:avLst/>
            </a:prstGeom>
            <a:gradFill flip="none" rotWithShape="1">
              <a:gsLst>
                <a:gs pos="0">
                  <a:srgbClr val="185E5E"/>
                </a:gs>
                <a:gs pos="50000">
                  <a:srgbClr val="33CCCC"/>
                </a:gs>
                <a:gs pos="100000">
                  <a:srgbClr val="185E5E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981" name="Shape 981"/>
            <p:cNvSpPr/>
            <p:nvPr/>
          </p:nvSpPr>
          <p:spPr>
            <a:xfrm rot="19648033">
              <a:off x="-257548" y="981570"/>
              <a:ext cx="3663462" cy="111125"/>
            </a:xfrm>
            <a:prstGeom prst="rect">
              <a:avLst/>
            </a:prstGeom>
            <a:gradFill flip="none" rotWithShape="1">
              <a:gsLst>
                <a:gs pos="0">
                  <a:srgbClr val="185E5E"/>
                </a:gs>
                <a:gs pos="50000">
                  <a:srgbClr val="33CCCC"/>
                </a:gs>
                <a:gs pos="100000">
                  <a:srgbClr val="185E5E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982" name="Shape 982"/>
            <p:cNvSpPr/>
            <p:nvPr/>
          </p:nvSpPr>
          <p:spPr>
            <a:xfrm rot="19648033">
              <a:off x="-257548" y="1632445"/>
              <a:ext cx="3663462" cy="111125"/>
            </a:xfrm>
            <a:prstGeom prst="rect">
              <a:avLst/>
            </a:prstGeom>
            <a:gradFill flip="none" rotWithShape="1">
              <a:gsLst>
                <a:gs pos="0">
                  <a:srgbClr val="185E5E"/>
                </a:gs>
                <a:gs pos="50000">
                  <a:srgbClr val="33CCCC"/>
                </a:gs>
                <a:gs pos="100000">
                  <a:srgbClr val="185E5E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983" name="Shape 983"/>
            <p:cNvSpPr/>
            <p:nvPr/>
          </p:nvSpPr>
          <p:spPr>
            <a:xfrm rot="19648033">
              <a:off x="-257548" y="2283320"/>
              <a:ext cx="3663462" cy="111125"/>
            </a:xfrm>
            <a:prstGeom prst="rect">
              <a:avLst/>
            </a:prstGeom>
            <a:gradFill flip="none" rotWithShape="1">
              <a:gsLst>
                <a:gs pos="0">
                  <a:srgbClr val="185E5E"/>
                </a:gs>
                <a:gs pos="50000">
                  <a:srgbClr val="33CCCC"/>
                </a:gs>
                <a:gs pos="100000">
                  <a:srgbClr val="185E5E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984" name="Shape 984"/>
            <p:cNvSpPr/>
            <p:nvPr/>
          </p:nvSpPr>
          <p:spPr>
            <a:xfrm rot="16227089">
              <a:off x="5305" y="1783319"/>
              <a:ext cx="2278063" cy="134816"/>
            </a:xfrm>
            <a:prstGeom prst="rect">
              <a:avLst/>
            </a:prstGeom>
            <a:gradFill flip="none" rotWithShape="1">
              <a:gsLst>
                <a:gs pos="0">
                  <a:srgbClr val="185E5E"/>
                </a:gs>
                <a:gs pos="50000">
                  <a:srgbClr val="33CCCC"/>
                </a:gs>
                <a:gs pos="100000">
                  <a:srgbClr val="185E5E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985" name="Shape 985"/>
            <p:cNvSpPr/>
            <p:nvPr/>
          </p:nvSpPr>
          <p:spPr>
            <a:xfrm rot="16227089">
              <a:off x="708690" y="1440419"/>
              <a:ext cx="2278063" cy="134816"/>
            </a:xfrm>
            <a:prstGeom prst="rect">
              <a:avLst/>
            </a:prstGeom>
            <a:gradFill flip="none" rotWithShape="1">
              <a:gsLst>
                <a:gs pos="0">
                  <a:srgbClr val="185E5E"/>
                </a:gs>
                <a:gs pos="50000">
                  <a:srgbClr val="33CCCC"/>
                </a:gs>
                <a:gs pos="100000">
                  <a:srgbClr val="185E5E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986" name="Shape 986"/>
            <p:cNvSpPr/>
            <p:nvPr/>
          </p:nvSpPr>
          <p:spPr>
            <a:xfrm rot="16227089">
              <a:off x="1412074" y="1072119"/>
              <a:ext cx="2278063" cy="134816"/>
            </a:xfrm>
            <a:prstGeom prst="rect">
              <a:avLst/>
            </a:prstGeom>
            <a:gradFill flip="none" rotWithShape="1">
              <a:gsLst>
                <a:gs pos="0">
                  <a:srgbClr val="185E5E"/>
                </a:gs>
                <a:gs pos="50000">
                  <a:srgbClr val="33CCCC"/>
                </a:gs>
                <a:gs pos="100000">
                  <a:srgbClr val="185E5E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987" name="Shape 987"/>
            <p:cNvSpPr/>
            <p:nvPr/>
          </p:nvSpPr>
          <p:spPr>
            <a:xfrm>
              <a:off x="185975" y="1427657"/>
              <a:ext cx="488463" cy="373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FFFF"/>
                </a:gs>
                <a:gs pos="100000">
                  <a:srgbClr val="336666"/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988" name="Shape 988"/>
            <p:cNvSpPr/>
            <p:nvPr/>
          </p:nvSpPr>
          <p:spPr>
            <a:xfrm>
              <a:off x="904990" y="1072057"/>
              <a:ext cx="488463" cy="373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FFFF"/>
                </a:gs>
                <a:gs pos="100000">
                  <a:srgbClr val="336666"/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989" name="Shape 989"/>
            <p:cNvSpPr/>
            <p:nvPr/>
          </p:nvSpPr>
          <p:spPr>
            <a:xfrm>
              <a:off x="1608375" y="716458"/>
              <a:ext cx="488463" cy="373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FFFF"/>
                </a:gs>
                <a:gs pos="100000">
                  <a:srgbClr val="336666"/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990" name="Shape 990"/>
            <p:cNvSpPr/>
            <p:nvPr/>
          </p:nvSpPr>
          <p:spPr>
            <a:xfrm>
              <a:off x="2311759" y="360858"/>
              <a:ext cx="488463" cy="373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FFFF"/>
                </a:gs>
                <a:gs pos="100000">
                  <a:srgbClr val="336666"/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991" name="Shape 991"/>
            <p:cNvSpPr/>
            <p:nvPr/>
          </p:nvSpPr>
          <p:spPr>
            <a:xfrm>
              <a:off x="185975" y="2075357"/>
              <a:ext cx="488463" cy="373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FFFF"/>
                </a:gs>
                <a:gs pos="100000">
                  <a:srgbClr val="336666"/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992" name="Shape 992"/>
            <p:cNvSpPr/>
            <p:nvPr/>
          </p:nvSpPr>
          <p:spPr>
            <a:xfrm>
              <a:off x="904990" y="1719757"/>
              <a:ext cx="488463" cy="373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FFFF"/>
                </a:gs>
                <a:gs pos="100000">
                  <a:srgbClr val="336666"/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993" name="Shape 993"/>
            <p:cNvSpPr/>
            <p:nvPr/>
          </p:nvSpPr>
          <p:spPr>
            <a:xfrm>
              <a:off x="1608375" y="1364157"/>
              <a:ext cx="488463" cy="373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FFFF"/>
                </a:gs>
                <a:gs pos="100000">
                  <a:srgbClr val="336666"/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994" name="Shape 994"/>
            <p:cNvSpPr/>
            <p:nvPr/>
          </p:nvSpPr>
          <p:spPr>
            <a:xfrm>
              <a:off x="2311759" y="1008557"/>
              <a:ext cx="488463" cy="373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FFFF"/>
                </a:gs>
                <a:gs pos="100000">
                  <a:srgbClr val="336666"/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995" name="Shape 995"/>
            <p:cNvSpPr/>
            <p:nvPr/>
          </p:nvSpPr>
          <p:spPr>
            <a:xfrm>
              <a:off x="185975" y="2723057"/>
              <a:ext cx="488463" cy="373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FFFF"/>
                </a:gs>
                <a:gs pos="100000">
                  <a:srgbClr val="336666"/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996" name="Shape 996"/>
            <p:cNvSpPr/>
            <p:nvPr/>
          </p:nvSpPr>
          <p:spPr>
            <a:xfrm>
              <a:off x="904990" y="2367457"/>
              <a:ext cx="488463" cy="373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FFFF"/>
                </a:gs>
                <a:gs pos="100000">
                  <a:srgbClr val="336666"/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997" name="Shape 997"/>
            <p:cNvSpPr/>
            <p:nvPr/>
          </p:nvSpPr>
          <p:spPr>
            <a:xfrm>
              <a:off x="1608375" y="2011857"/>
              <a:ext cx="488463" cy="373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FFFF"/>
                </a:gs>
                <a:gs pos="100000">
                  <a:srgbClr val="336666"/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998" name="Shape 998"/>
            <p:cNvSpPr/>
            <p:nvPr/>
          </p:nvSpPr>
          <p:spPr>
            <a:xfrm>
              <a:off x="2311759" y="1656257"/>
              <a:ext cx="488463" cy="373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FFFF"/>
                </a:gs>
                <a:gs pos="100000">
                  <a:srgbClr val="336666"/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</p:grpSp>
      <p:sp>
        <p:nvSpPr>
          <p:cNvPr id="1000" name="Shape 100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900">
                <a:solidFill>
                  <a:srgbClr val="FFFFFF"/>
                </a:solidFill>
              </a:rPr>
              <a:t>2-D Dataflow</a:t>
            </a:r>
          </a:p>
        </p:txBody>
      </p:sp>
      <p:sp>
        <p:nvSpPr>
          <p:cNvPr id="1001" name="Shape 1001"/>
          <p:cNvSpPr/>
          <p:nvPr/>
        </p:nvSpPr>
        <p:spPr>
          <a:xfrm>
            <a:off x="640860" y="2901950"/>
            <a:ext cx="5378987" cy="26162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3600"/>
                </a:moveTo>
                <a:cubicBezTo>
                  <a:pt x="0" y="1612"/>
                  <a:pt x="784" y="0"/>
                  <a:pt x="1751" y="0"/>
                </a:cubicBezTo>
                <a:lnTo>
                  <a:pt x="8275" y="0"/>
                </a:lnTo>
                <a:lnTo>
                  <a:pt x="12434" y="0"/>
                </a:lnTo>
                <a:cubicBezTo>
                  <a:pt x="13401" y="0"/>
                  <a:pt x="14185" y="1612"/>
                  <a:pt x="14185" y="3600"/>
                </a:cubicBezTo>
                <a:lnTo>
                  <a:pt x="14185" y="12600"/>
                </a:lnTo>
                <a:lnTo>
                  <a:pt x="21600" y="20276"/>
                </a:lnTo>
                <a:lnTo>
                  <a:pt x="14185" y="18000"/>
                </a:lnTo>
                <a:lnTo>
                  <a:pt x="14185" y="18000"/>
                </a:lnTo>
                <a:cubicBezTo>
                  <a:pt x="14185" y="19988"/>
                  <a:pt x="13401" y="21600"/>
                  <a:pt x="12434" y="21600"/>
                </a:cubicBezTo>
                <a:lnTo>
                  <a:pt x="1751" y="21600"/>
                </a:lnTo>
                <a:cubicBezTo>
                  <a:pt x="784" y="21600"/>
                  <a:pt x="0" y="19988"/>
                  <a:pt x="0" y="18000"/>
                </a:cubicBezTo>
                <a:lnTo>
                  <a:pt x="0" y="18000"/>
                </a:lnTo>
                <a:lnTo>
                  <a:pt x="0" y="12600"/>
                </a:lnTo>
                <a:close/>
              </a:path>
            </a:pathLst>
          </a:custGeom>
          <a:gradFill>
            <a:gsLst>
              <a:gs pos="0">
                <a:srgbClr val="FFFFFF"/>
              </a:gs>
              <a:gs pos="100000">
                <a:srgbClr val="336666">
                  <a:alpha val="22000"/>
                </a:srgbClr>
              </a:gs>
            </a:gsLst>
            <a:path path="circle">
              <a:fillToRect l="37721" t="-19636" r="62278" b="119636"/>
            </a:path>
          </a:gradFill>
          <a:ln>
            <a:solidFill/>
            <a:miter/>
          </a:ln>
        </p:spPr>
        <p:txBody>
          <a:bodyPr lIns="0" tIns="0" rIns="0" bIns="0" anchor="ctr"/>
          <a:lstStyle/>
          <a:p>
            <a:pPr lvl="0" algn="ctr">
              <a:defRPr sz="1400">
                <a:latin typeface="Verdana"/>
                <a:ea typeface="Verdana"/>
                <a:cs typeface="Verdana"/>
                <a:sym typeface="Verdana"/>
              </a:defRPr>
            </a:pPr>
            <a:endParaRPr/>
          </a:p>
        </p:txBody>
      </p:sp>
      <p:sp>
        <p:nvSpPr>
          <p:cNvPr id="1002" name="Shape 1002"/>
          <p:cNvSpPr/>
          <p:nvPr/>
        </p:nvSpPr>
        <p:spPr>
          <a:xfrm flipV="1">
            <a:off x="7430476" y="3930649"/>
            <a:ext cx="15632" cy="685802"/>
          </a:xfrm>
          <a:prstGeom prst="line">
            <a:avLst/>
          </a:prstGeom>
          <a:ln w="57150">
            <a:solidFill>
              <a:srgbClr val="FFCC33"/>
            </a:solidFill>
            <a:round/>
            <a:tailEnd type="triangle"/>
          </a:ln>
        </p:spPr>
        <p:txBody>
          <a:bodyPr lIns="0" tIns="0" rIns="0" bIns="0"/>
          <a:lstStyle/>
          <a:p>
            <a:pPr lvl="0"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003" name="Shape 1003"/>
          <p:cNvSpPr/>
          <p:nvPr/>
        </p:nvSpPr>
        <p:spPr>
          <a:xfrm flipV="1">
            <a:off x="6100231" y="4581850"/>
            <a:ext cx="1341645" cy="805800"/>
          </a:xfrm>
          <a:prstGeom prst="line">
            <a:avLst/>
          </a:prstGeom>
          <a:ln w="57150">
            <a:solidFill>
              <a:srgbClr val="FFCC33"/>
            </a:solidFill>
            <a:round/>
          </a:ln>
        </p:spPr>
        <p:txBody>
          <a:bodyPr lIns="0" tIns="0" rIns="0" bIns="0"/>
          <a:lstStyle/>
          <a:p>
            <a:pPr lvl="0"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004" name="Shape 1004"/>
          <p:cNvSpPr/>
          <p:nvPr/>
        </p:nvSpPr>
        <p:spPr>
          <a:xfrm>
            <a:off x="765907" y="6154420"/>
            <a:ext cx="625233" cy="1"/>
          </a:xfrm>
          <a:prstGeom prst="line">
            <a:avLst/>
          </a:prstGeom>
          <a:ln w="57150">
            <a:solidFill>
              <a:srgbClr val="FF3333"/>
            </a:solidFill>
            <a:round/>
            <a:tailEnd type="triangle"/>
          </a:ln>
        </p:spPr>
        <p:txBody>
          <a:bodyPr lIns="0" tIns="0" rIns="0" bIns="0"/>
          <a:lstStyle/>
          <a:p>
            <a:pPr lvl="0"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005" name="Shape 1005"/>
          <p:cNvSpPr/>
          <p:nvPr/>
        </p:nvSpPr>
        <p:spPr>
          <a:xfrm>
            <a:off x="765907" y="5913120"/>
            <a:ext cx="625233" cy="1"/>
          </a:xfrm>
          <a:prstGeom prst="line">
            <a:avLst/>
          </a:prstGeom>
          <a:ln w="57150">
            <a:solidFill>
              <a:srgbClr val="FFCC33"/>
            </a:solidFill>
            <a:round/>
            <a:tailEnd type="triangle"/>
          </a:ln>
        </p:spPr>
        <p:txBody>
          <a:bodyPr lIns="0" tIns="0" rIns="0" bIns="0"/>
          <a:lstStyle/>
          <a:p>
            <a:pPr lvl="0"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006" name="Shape 1006"/>
          <p:cNvSpPr/>
          <p:nvPr/>
        </p:nvSpPr>
        <p:spPr>
          <a:xfrm>
            <a:off x="6034747" y="4756150"/>
            <a:ext cx="1" cy="596900"/>
          </a:xfrm>
          <a:prstGeom prst="line">
            <a:avLst/>
          </a:prstGeom>
          <a:ln w="57150">
            <a:solidFill>
              <a:srgbClr val="FF3333"/>
            </a:solidFill>
            <a:round/>
            <a:tailEnd type="triangle"/>
          </a:ln>
        </p:spPr>
        <p:txBody>
          <a:bodyPr lIns="0" tIns="0" rIns="0" bIns="0"/>
          <a:lstStyle/>
          <a:p>
            <a:pPr lvl="0"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007" name="Shape 1007"/>
          <p:cNvSpPr/>
          <p:nvPr/>
        </p:nvSpPr>
        <p:spPr>
          <a:xfrm flipV="1">
            <a:off x="6026040" y="3881476"/>
            <a:ext cx="1380612" cy="898448"/>
          </a:xfrm>
          <a:prstGeom prst="line">
            <a:avLst/>
          </a:prstGeom>
          <a:ln w="57150">
            <a:solidFill>
              <a:srgbClr val="FF3333"/>
            </a:solidFill>
            <a:round/>
          </a:ln>
        </p:spPr>
        <p:txBody>
          <a:bodyPr lIns="0" tIns="0" rIns="0" bIns="0"/>
          <a:lstStyle/>
          <a:p>
            <a:pPr lvl="0"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008" name="Shape 1008"/>
          <p:cNvSpPr/>
          <p:nvPr/>
        </p:nvSpPr>
        <p:spPr>
          <a:xfrm>
            <a:off x="1371600" y="5746750"/>
            <a:ext cx="821245" cy="3073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400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lvl="0">
              <a:defRPr sz="1800"/>
            </a:pPr>
            <a:r>
              <a:rPr sz="1400"/>
              <a:t>Request</a:t>
            </a:r>
          </a:p>
        </p:txBody>
      </p:sp>
      <p:sp>
        <p:nvSpPr>
          <p:cNvPr id="1009" name="Shape 1009"/>
          <p:cNvSpPr/>
          <p:nvPr/>
        </p:nvSpPr>
        <p:spPr>
          <a:xfrm>
            <a:off x="1371600" y="6026150"/>
            <a:ext cx="951729" cy="3073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400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lvl="0">
              <a:defRPr sz="1800"/>
            </a:pPr>
            <a:r>
              <a:rPr sz="1400"/>
              <a:t>Response</a:t>
            </a:r>
          </a:p>
        </p:txBody>
      </p:sp>
      <p:sp>
        <p:nvSpPr>
          <p:cNvPr id="1010" name="Shape 1010"/>
          <p:cNvSpPr/>
          <p:nvPr/>
        </p:nvSpPr>
        <p:spPr>
          <a:xfrm>
            <a:off x="3845169" y="615949"/>
            <a:ext cx="3565761" cy="33321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607"/>
                </a:moveTo>
                <a:cubicBezTo>
                  <a:pt x="0" y="1167"/>
                  <a:pt x="1091" y="0"/>
                  <a:pt x="2436" y="0"/>
                </a:cubicBezTo>
                <a:lnTo>
                  <a:pt x="12483" y="0"/>
                </a:lnTo>
                <a:lnTo>
                  <a:pt x="18963" y="0"/>
                </a:lnTo>
                <a:cubicBezTo>
                  <a:pt x="20308" y="0"/>
                  <a:pt x="21399" y="1167"/>
                  <a:pt x="21399" y="2607"/>
                </a:cubicBezTo>
                <a:lnTo>
                  <a:pt x="21399" y="13035"/>
                </a:lnTo>
                <a:cubicBezTo>
                  <a:pt x="21399" y="14474"/>
                  <a:pt x="20308" y="15642"/>
                  <a:pt x="18963" y="15642"/>
                </a:cubicBezTo>
                <a:lnTo>
                  <a:pt x="17832" y="15642"/>
                </a:lnTo>
                <a:lnTo>
                  <a:pt x="21600" y="21600"/>
                </a:lnTo>
                <a:lnTo>
                  <a:pt x="12483" y="15642"/>
                </a:lnTo>
                <a:lnTo>
                  <a:pt x="2436" y="15642"/>
                </a:lnTo>
                <a:cubicBezTo>
                  <a:pt x="1091" y="15642"/>
                  <a:pt x="0" y="14474"/>
                  <a:pt x="0" y="13035"/>
                </a:cubicBezTo>
                <a:lnTo>
                  <a:pt x="0" y="13035"/>
                </a:lnTo>
                <a:lnTo>
                  <a:pt x="0" y="9124"/>
                </a:lnTo>
                <a:close/>
              </a:path>
            </a:pathLst>
          </a:custGeom>
          <a:gradFill>
            <a:gsLst>
              <a:gs pos="0">
                <a:srgbClr val="FFFFFF"/>
              </a:gs>
              <a:gs pos="100000">
                <a:srgbClr val="336666">
                  <a:alpha val="22000"/>
                </a:srgbClr>
              </a:gs>
            </a:gsLst>
            <a:path path="circle">
              <a:fillToRect l="37721" t="-19636" r="62278" b="119636"/>
            </a:path>
          </a:gradFill>
          <a:ln>
            <a:solidFill/>
            <a:miter/>
          </a:ln>
        </p:spPr>
        <p:txBody>
          <a:bodyPr lIns="0" tIns="0" rIns="0" bIns="0" anchor="ctr"/>
          <a:lstStyle/>
          <a:p>
            <a:pPr lvl="0" algn="ctr">
              <a:defRPr sz="1400">
                <a:latin typeface="Verdana"/>
                <a:ea typeface="Verdana"/>
                <a:cs typeface="Verdana"/>
                <a:sym typeface="Verdana"/>
              </a:defRPr>
            </a:pPr>
            <a:endParaRPr/>
          </a:p>
        </p:txBody>
      </p:sp>
      <p:sp>
        <p:nvSpPr>
          <p:cNvPr id="1011" name="Shape 1011"/>
          <p:cNvSpPr/>
          <p:nvPr/>
        </p:nvSpPr>
        <p:spPr>
          <a:xfrm rot="16227089">
            <a:off x="5535979" y="2201496"/>
            <a:ext cx="1657351" cy="130909"/>
          </a:xfrm>
          <a:prstGeom prst="rect">
            <a:avLst/>
          </a:prstGeom>
          <a:gradFill>
            <a:gsLst>
              <a:gs pos="0">
                <a:srgbClr val="185E5E"/>
              </a:gs>
              <a:gs pos="50000">
                <a:srgbClr val="33CCCC"/>
              </a:gs>
              <a:gs pos="100000">
                <a:srgbClr val="185E5E"/>
              </a:gs>
            </a:gsLst>
            <a:lin ang="54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1012" name="Shape 1012"/>
          <p:cNvSpPr/>
          <p:nvPr/>
        </p:nvSpPr>
        <p:spPr>
          <a:xfrm rot="19556830">
            <a:off x="5300786" y="2171700"/>
            <a:ext cx="2174631" cy="106364"/>
          </a:xfrm>
          <a:prstGeom prst="rect">
            <a:avLst/>
          </a:prstGeom>
          <a:gradFill>
            <a:gsLst>
              <a:gs pos="0">
                <a:srgbClr val="185E5E"/>
              </a:gs>
              <a:gs pos="50000">
                <a:srgbClr val="33CCCC"/>
              </a:gs>
              <a:gs pos="100000">
                <a:srgbClr val="185E5E"/>
              </a:gs>
            </a:gsLst>
            <a:lin ang="54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grpSp>
        <p:nvGrpSpPr>
          <p:cNvPr id="1020" name="Group 1020"/>
          <p:cNvGrpSpPr/>
          <p:nvPr/>
        </p:nvGrpSpPr>
        <p:grpSpPr>
          <a:xfrm>
            <a:off x="4153877" y="1670049"/>
            <a:ext cx="1223109" cy="825501"/>
            <a:chOff x="0" y="0"/>
            <a:chExt cx="1223107" cy="825500"/>
          </a:xfrm>
        </p:grpSpPr>
        <p:grpSp>
          <p:nvGrpSpPr>
            <p:cNvPr id="1018" name="Group 1018"/>
            <p:cNvGrpSpPr/>
            <p:nvPr/>
          </p:nvGrpSpPr>
          <p:grpSpPr>
            <a:xfrm>
              <a:off x="5436" y="-1"/>
              <a:ext cx="1217673" cy="825501"/>
              <a:chOff x="0" y="0"/>
              <a:chExt cx="1217672" cy="825500"/>
            </a:xfrm>
          </p:grpSpPr>
          <p:sp>
            <p:nvSpPr>
              <p:cNvPr id="1013" name="Shape 1013"/>
              <p:cNvSpPr/>
              <p:nvPr/>
            </p:nvSpPr>
            <p:spPr>
              <a:xfrm>
                <a:off x="0" y="0"/>
                <a:ext cx="1217672" cy="8255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929"/>
                    </a:moveTo>
                    <a:lnTo>
                      <a:pt x="1308" y="0"/>
                    </a:lnTo>
                    <a:lnTo>
                      <a:pt x="21600" y="0"/>
                    </a:lnTo>
                    <a:lnTo>
                      <a:pt x="21600" y="19671"/>
                    </a:lnTo>
                    <a:lnTo>
                      <a:pt x="20292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33339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/>
                <a:endParaRPr/>
              </a:p>
            </p:txBody>
          </p:sp>
          <p:sp>
            <p:nvSpPr>
              <p:cNvPr id="1014" name="Shape 1014"/>
              <p:cNvSpPr/>
              <p:nvPr/>
            </p:nvSpPr>
            <p:spPr>
              <a:xfrm>
                <a:off x="1143947" y="0"/>
                <a:ext cx="73726" cy="8255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929"/>
                    </a:moveTo>
                    <a:lnTo>
                      <a:pt x="21600" y="0"/>
                    </a:lnTo>
                    <a:lnTo>
                      <a:pt x="21600" y="19671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/>
                <a:endParaRPr/>
              </a:p>
            </p:txBody>
          </p:sp>
          <p:sp>
            <p:nvSpPr>
              <p:cNvPr id="1015" name="Shape 1015"/>
              <p:cNvSpPr/>
              <p:nvPr/>
            </p:nvSpPr>
            <p:spPr>
              <a:xfrm>
                <a:off x="0" y="-1"/>
                <a:ext cx="1217672" cy="737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lnTo>
                      <a:pt x="1308" y="0"/>
                    </a:lnTo>
                    <a:lnTo>
                      <a:pt x="21600" y="0"/>
                    </a:lnTo>
                    <a:lnTo>
                      <a:pt x="20292" y="21600"/>
                    </a:lnTo>
                    <a:close/>
                  </a:path>
                </a:pathLst>
              </a:custGeom>
              <a:solidFill>
                <a:srgbClr val="FFFFFF">
                  <a:alpha val="2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/>
                <a:endParaRPr/>
              </a:p>
            </p:txBody>
          </p:sp>
          <p:sp>
            <p:nvSpPr>
              <p:cNvPr id="1016" name="Shape 1016"/>
              <p:cNvSpPr/>
              <p:nvPr/>
            </p:nvSpPr>
            <p:spPr>
              <a:xfrm>
                <a:off x="0" y="0"/>
                <a:ext cx="1217672" cy="8255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929"/>
                    </a:moveTo>
                    <a:lnTo>
                      <a:pt x="1308" y="0"/>
                    </a:lnTo>
                    <a:lnTo>
                      <a:pt x="21600" y="0"/>
                    </a:lnTo>
                    <a:lnTo>
                      <a:pt x="21600" y="19671"/>
                    </a:lnTo>
                    <a:lnTo>
                      <a:pt x="20292" y="21600"/>
                    </a:lnTo>
                    <a:lnTo>
                      <a:pt x="0" y="21600"/>
                    </a:lnTo>
                    <a:close/>
                    <a:moveTo>
                      <a:pt x="0" y="1929"/>
                    </a:moveTo>
                    <a:lnTo>
                      <a:pt x="20292" y="1929"/>
                    </a:lnTo>
                    <a:lnTo>
                      <a:pt x="21600" y="0"/>
                    </a:lnTo>
                    <a:moveTo>
                      <a:pt x="20292" y="1929"/>
                    </a:moveTo>
                    <a:lnTo>
                      <a:pt x="20292" y="21600"/>
                    </a:lnTo>
                  </a:path>
                </a:pathLst>
              </a:custGeom>
              <a:noFill/>
              <a:ln w="9525" cap="flat">
                <a:solidFill>
                  <a:srgbClr val="000000"/>
                </a:solidFill>
                <a:prstDash val="solid"/>
                <a:miter lim="8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/>
                <a:endParaRPr/>
              </a:p>
            </p:txBody>
          </p:sp>
          <p:sp>
            <p:nvSpPr>
              <p:cNvPr id="1017" name="Shape 1017"/>
              <p:cNvSpPr/>
              <p:nvPr/>
            </p:nvSpPr>
            <p:spPr>
              <a:xfrm>
                <a:off x="202589" y="124492"/>
                <a:ext cx="738769" cy="6502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0" tIns="0" rIns="0" bIns="0" numCol="1" anchor="ctr">
                <a:spAutoFit/>
              </a:bodyPr>
              <a:lstStyle/>
              <a:p>
                <a:pPr lvl="0" algn="ctr"/>
                <a:r>
                  <a:rPr sz="1400">
                    <a:solidFill>
                      <a:srgbClr val="FFFFFF"/>
                    </a:solidFill>
                    <a:effectLst>
                      <a:outerShdw blurRad="38100" dist="38100" dir="2700000" rotWithShape="0">
                        <a:srgbClr val="000000"/>
                      </a:outerShdw>
                    </a:effectLst>
                    <a:latin typeface="Verdana"/>
                    <a:ea typeface="Verdana"/>
                    <a:cs typeface="Verdana"/>
                    <a:sym typeface="Verdana"/>
                  </a:rPr>
                  <a:t>CPUs</a:t>
                </a:r>
                <a:br>
                  <a:rPr sz="1400">
                    <a:solidFill>
                      <a:srgbClr val="FFFFFF"/>
                    </a:solidFill>
                    <a:effectLst>
                      <a:outerShdw blurRad="38100" dist="38100" dir="2700000" rotWithShape="0">
                        <a:srgbClr val="000000"/>
                      </a:outerShdw>
                    </a:effectLst>
                    <a:latin typeface="Verdana"/>
                    <a:ea typeface="Verdana"/>
                    <a:cs typeface="Verdana"/>
                    <a:sym typeface="Verdana"/>
                  </a:rPr>
                </a:br>
                <a:endParaRPr sz="80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  <a:latin typeface="Verdana"/>
                  <a:ea typeface="Verdana"/>
                  <a:cs typeface="Verdana"/>
                  <a:sym typeface="Verdana"/>
                </a:endParaRPr>
              </a:p>
              <a:p>
                <a:pPr lvl="0" algn="ctr"/>
                <a:r>
                  <a:rPr sz="1400">
                    <a:solidFill>
                      <a:srgbClr val="FFFFFF"/>
                    </a:solidFill>
                    <a:effectLst>
                      <a:outerShdw blurRad="38100" dist="38100" dir="2700000" rotWithShape="0">
                        <a:srgbClr val="000000"/>
                      </a:outerShdw>
                    </a:effectLst>
                    <a:latin typeface="Verdana"/>
                    <a:ea typeface="Verdana"/>
                    <a:cs typeface="Verdana"/>
                    <a:sym typeface="Verdana"/>
                  </a:rPr>
                  <a:t>Caches</a:t>
                </a:r>
              </a:p>
            </p:txBody>
          </p:sp>
        </p:grpSp>
        <p:sp>
          <p:nvSpPr>
            <p:cNvPr id="1019" name="Shape 1019"/>
            <p:cNvSpPr/>
            <p:nvPr/>
          </p:nvSpPr>
          <p:spPr>
            <a:xfrm>
              <a:off x="0" y="475287"/>
              <a:ext cx="1098079" cy="1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</p:grpSp>
      <p:sp>
        <p:nvSpPr>
          <p:cNvPr id="1021" name="Shape 1021"/>
          <p:cNvSpPr/>
          <p:nvPr/>
        </p:nvSpPr>
        <p:spPr>
          <a:xfrm rot="16200000">
            <a:off x="4650704" y="1480710"/>
            <a:ext cx="233364" cy="199293"/>
          </a:xfrm>
          <a:prstGeom prst="rect">
            <a:avLst/>
          </a:prstGeom>
          <a:gradFill>
            <a:gsLst>
              <a:gs pos="0">
                <a:srgbClr val="5F5F5F"/>
              </a:gs>
              <a:gs pos="50000">
                <a:srgbClr val="CFCFCF"/>
              </a:gs>
              <a:gs pos="100000">
                <a:srgbClr val="5F5F5F"/>
              </a:gs>
            </a:gsLst>
          </a:gradFill>
          <a:ln w="12700">
            <a:miter lim="400000"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1022" name="Shape 1022"/>
          <p:cNvSpPr/>
          <p:nvPr/>
        </p:nvSpPr>
        <p:spPr>
          <a:xfrm>
            <a:off x="5324231" y="2222500"/>
            <a:ext cx="554893" cy="95250"/>
          </a:xfrm>
          <a:prstGeom prst="rect">
            <a:avLst/>
          </a:prstGeom>
          <a:gradFill>
            <a:gsLst>
              <a:gs pos="0">
                <a:srgbClr val="767600"/>
              </a:gs>
              <a:gs pos="50000">
                <a:srgbClr val="FFFF00"/>
              </a:gs>
              <a:gs pos="100000">
                <a:srgbClr val="767600"/>
              </a:gs>
            </a:gsLst>
            <a:lin ang="54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grpSp>
        <p:nvGrpSpPr>
          <p:cNvPr id="1028" name="Group 1028"/>
          <p:cNvGrpSpPr/>
          <p:nvPr/>
        </p:nvGrpSpPr>
        <p:grpSpPr>
          <a:xfrm>
            <a:off x="5881077" y="1949449"/>
            <a:ext cx="1023816" cy="609601"/>
            <a:chOff x="0" y="0"/>
            <a:chExt cx="1023815" cy="609600"/>
          </a:xfrm>
        </p:grpSpPr>
        <p:sp>
          <p:nvSpPr>
            <p:cNvPr id="1023" name="Shape 1023"/>
            <p:cNvSpPr/>
            <p:nvPr/>
          </p:nvSpPr>
          <p:spPr>
            <a:xfrm>
              <a:off x="-1" y="0"/>
              <a:ext cx="1023817" cy="609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929"/>
                  </a:moveTo>
                  <a:lnTo>
                    <a:pt x="1149" y="0"/>
                  </a:lnTo>
                  <a:lnTo>
                    <a:pt x="21600" y="0"/>
                  </a:lnTo>
                  <a:lnTo>
                    <a:pt x="21600" y="19671"/>
                  </a:lnTo>
                  <a:lnTo>
                    <a:pt x="20451" y="21600"/>
                  </a:lnTo>
                  <a:lnTo>
                    <a:pt x="0" y="216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FFFF"/>
                </a:gs>
                <a:gs pos="100000">
                  <a:srgbClr val="336666"/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ctr">
                <a:defRPr sz="1400">
                  <a:solidFill>
                    <a:srgbClr val="FFFFFF"/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1024" name="Shape 1024"/>
            <p:cNvSpPr/>
            <p:nvPr/>
          </p:nvSpPr>
          <p:spPr>
            <a:xfrm>
              <a:off x="969372" y="0"/>
              <a:ext cx="54444" cy="609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929"/>
                  </a:moveTo>
                  <a:lnTo>
                    <a:pt x="21600" y="0"/>
                  </a:lnTo>
                  <a:lnTo>
                    <a:pt x="21600" y="19671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ctr">
                <a:defRPr sz="1400">
                  <a:solidFill>
                    <a:srgbClr val="FFFFFF"/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1025" name="Shape 1025"/>
            <p:cNvSpPr/>
            <p:nvPr/>
          </p:nvSpPr>
          <p:spPr>
            <a:xfrm>
              <a:off x="-1" y="-1"/>
              <a:ext cx="1023817" cy="544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149" y="0"/>
                  </a:lnTo>
                  <a:lnTo>
                    <a:pt x="21600" y="0"/>
                  </a:lnTo>
                  <a:lnTo>
                    <a:pt x="20451" y="21600"/>
                  </a:ln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ctr">
                <a:defRPr sz="1400">
                  <a:solidFill>
                    <a:srgbClr val="FFFFFF"/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1026" name="Shape 1026"/>
            <p:cNvSpPr/>
            <p:nvPr/>
          </p:nvSpPr>
          <p:spPr>
            <a:xfrm>
              <a:off x="-1" y="0"/>
              <a:ext cx="1023817" cy="609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929"/>
                  </a:moveTo>
                  <a:lnTo>
                    <a:pt x="1149" y="0"/>
                  </a:lnTo>
                  <a:lnTo>
                    <a:pt x="21600" y="0"/>
                  </a:lnTo>
                  <a:lnTo>
                    <a:pt x="21600" y="19671"/>
                  </a:lnTo>
                  <a:lnTo>
                    <a:pt x="20451" y="21600"/>
                  </a:lnTo>
                  <a:lnTo>
                    <a:pt x="0" y="21600"/>
                  </a:lnTo>
                  <a:close/>
                  <a:moveTo>
                    <a:pt x="0" y="1929"/>
                  </a:moveTo>
                  <a:lnTo>
                    <a:pt x="20451" y="1929"/>
                  </a:lnTo>
                  <a:lnTo>
                    <a:pt x="21600" y="0"/>
                  </a:lnTo>
                  <a:moveTo>
                    <a:pt x="20451" y="1929"/>
                  </a:moveTo>
                  <a:lnTo>
                    <a:pt x="20451" y="21600"/>
                  </a:ln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ctr">
                <a:defRPr sz="1400">
                  <a:solidFill>
                    <a:srgbClr val="FFFFFF"/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1027" name="Shape 1027"/>
            <p:cNvSpPr/>
            <p:nvPr/>
          </p:nvSpPr>
          <p:spPr>
            <a:xfrm>
              <a:off x="103519" y="54443"/>
              <a:ext cx="762334" cy="2438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 algn="ctr">
                <a:defRPr sz="100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  <a:latin typeface="Verdana"/>
                  <a:ea typeface="Verdana"/>
                  <a:cs typeface="Verdana"/>
                  <a:sym typeface="Verdana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  <a:effectLst/>
                </a:defRPr>
              </a:pPr>
              <a:r>
                <a:rPr sz="100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rPr>
                <a:t>NumaChip</a:t>
              </a:r>
            </a:p>
          </p:txBody>
        </p:sp>
      </p:grpSp>
      <p:sp>
        <p:nvSpPr>
          <p:cNvPr id="1029" name="Shape 1029"/>
          <p:cNvSpPr/>
          <p:nvPr/>
        </p:nvSpPr>
        <p:spPr>
          <a:xfrm>
            <a:off x="7453885" y="1962150"/>
            <a:ext cx="4421593" cy="2684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343" y="3508"/>
                </a:moveTo>
                <a:cubicBezTo>
                  <a:pt x="4343" y="1571"/>
                  <a:pt x="5297" y="0"/>
                  <a:pt x="6473" y="0"/>
                </a:cubicBezTo>
                <a:lnTo>
                  <a:pt x="7219" y="0"/>
                </a:lnTo>
                <a:lnTo>
                  <a:pt x="19470" y="0"/>
                </a:lnTo>
                <a:cubicBezTo>
                  <a:pt x="20646" y="0"/>
                  <a:pt x="21600" y="1571"/>
                  <a:pt x="21600" y="3508"/>
                </a:cubicBezTo>
                <a:lnTo>
                  <a:pt x="21600" y="17542"/>
                </a:lnTo>
                <a:cubicBezTo>
                  <a:pt x="21600" y="19480"/>
                  <a:pt x="20646" y="21050"/>
                  <a:pt x="19470" y="21050"/>
                </a:cubicBezTo>
                <a:lnTo>
                  <a:pt x="6473" y="21050"/>
                </a:lnTo>
                <a:cubicBezTo>
                  <a:pt x="5297" y="21050"/>
                  <a:pt x="4343" y="19480"/>
                  <a:pt x="4343" y="17542"/>
                </a:cubicBezTo>
                <a:lnTo>
                  <a:pt x="4343" y="17542"/>
                </a:lnTo>
                <a:lnTo>
                  <a:pt x="0" y="21600"/>
                </a:lnTo>
                <a:lnTo>
                  <a:pt x="4343" y="12279"/>
                </a:lnTo>
                <a:close/>
              </a:path>
            </a:pathLst>
          </a:custGeom>
          <a:gradFill>
            <a:gsLst>
              <a:gs pos="0">
                <a:srgbClr val="FFFFFF"/>
              </a:gs>
              <a:gs pos="100000">
                <a:srgbClr val="336666">
                  <a:alpha val="22000"/>
                </a:srgbClr>
              </a:gs>
            </a:gsLst>
            <a:path path="circle">
              <a:fillToRect l="37721" t="-19636" r="62278" b="119636"/>
            </a:path>
          </a:gradFill>
          <a:ln>
            <a:solidFill/>
            <a:miter/>
          </a:ln>
        </p:spPr>
        <p:txBody>
          <a:bodyPr lIns="0" tIns="0" rIns="0" bIns="0" anchor="ctr"/>
          <a:lstStyle/>
          <a:p>
            <a:pPr lvl="0" algn="ctr">
              <a:defRPr sz="1400">
                <a:latin typeface="Verdana"/>
                <a:ea typeface="Verdana"/>
                <a:cs typeface="Verdana"/>
                <a:sym typeface="Verdana"/>
              </a:defRPr>
            </a:pPr>
            <a:endParaRPr/>
          </a:p>
        </p:txBody>
      </p:sp>
      <p:sp>
        <p:nvSpPr>
          <p:cNvPr id="1030" name="Shape 1030"/>
          <p:cNvSpPr/>
          <p:nvPr/>
        </p:nvSpPr>
        <p:spPr>
          <a:xfrm flipV="1">
            <a:off x="4831177" y="1479550"/>
            <a:ext cx="1" cy="850900"/>
          </a:xfrm>
          <a:prstGeom prst="line">
            <a:avLst/>
          </a:prstGeom>
          <a:ln w="57150">
            <a:solidFill>
              <a:srgbClr val="FFCC33"/>
            </a:solidFill>
            <a:round/>
            <a:tailEnd type="triangle"/>
          </a:ln>
        </p:spPr>
        <p:txBody>
          <a:bodyPr lIns="0" tIns="0" rIns="0" bIns="0"/>
          <a:lstStyle/>
          <a:p>
            <a:pPr lvl="0"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031" name="Shape 1031"/>
          <p:cNvSpPr/>
          <p:nvPr/>
        </p:nvSpPr>
        <p:spPr>
          <a:xfrm flipV="1">
            <a:off x="6346092" y="2295525"/>
            <a:ext cx="1" cy="787400"/>
          </a:xfrm>
          <a:prstGeom prst="line">
            <a:avLst/>
          </a:prstGeom>
          <a:ln w="57150">
            <a:solidFill>
              <a:srgbClr val="FFCC33"/>
            </a:solidFill>
            <a:round/>
          </a:ln>
        </p:spPr>
        <p:txBody>
          <a:bodyPr lIns="0" tIns="0" rIns="0" bIns="0"/>
          <a:lstStyle/>
          <a:p>
            <a:pPr lvl="0"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032" name="Shape 1032"/>
          <p:cNvSpPr/>
          <p:nvPr/>
        </p:nvSpPr>
        <p:spPr>
          <a:xfrm>
            <a:off x="4814277" y="2319020"/>
            <a:ext cx="1547447" cy="1"/>
          </a:xfrm>
          <a:prstGeom prst="line">
            <a:avLst/>
          </a:prstGeom>
          <a:ln w="57150">
            <a:solidFill>
              <a:srgbClr val="FFCC33"/>
            </a:solidFill>
            <a:round/>
          </a:ln>
        </p:spPr>
        <p:txBody>
          <a:bodyPr lIns="0" tIns="0" rIns="0" bIns="0"/>
          <a:lstStyle/>
          <a:p>
            <a:pPr lvl="0"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033" name="Shape 1033"/>
          <p:cNvSpPr/>
          <p:nvPr/>
        </p:nvSpPr>
        <p:spPr>
          <a:xfrm flipV="1">
            <a:off x="5563380" y="2211598"/>
            <a:ext cx="668610" cy="428204"/>
          </a:xfrm>
          <a:prstGeom prst="line">
            <a:avLst/>
          </a:prstGeom>
          <a:ln w="57150">
            <a:solidFill>
              <a:srgbClr val="FF3333"/>
            </a:solidFill>
            <a:round/>
            <a:headEnd type="triangle"/>
          </a:ln>
        </p:spPr>
        <p:txBody>
          <a:bodyPr lIns="0" tIns="0" rIns="0" bIns="0"/>
          <a:lstStyle/>
          <a:p>
            <a:pPr lvl="0"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grpSp>
        <p:nvGrpSpPr>
          <p:cNvPr id="1058" name="Group 1058"/>
          <p:cNvGrpSpPr/>
          <p:nvPr/>
        </p:nvGrpSpPr>
        <p:grpSpPr>
          <a:xfrm>
            <a:off x="4204677" y="800099"/>
            <a:ext cx="1281723" cy="692151"/>
            <a:chOff x="0" y="0"/>
            <a:chExt cx="1281722" cy="692150"/>
          </a:xfrm>
        </p:grpSpPr>
        <p:grpSp>
          <p:nvGrpSpPr>
            <p:cNvPr id="1039" name="Group 1039"/>
            <p:cNvGrpSpPr/>
            <p:nvPr/>
          </p:nvGrpSpPr>
          <p:grpSpPr>
            <a:xfrm>
              <a:off x="257907" y="-1"/>
              <a:ext cx="1023816" cy="444501"/>
              <a:chOff x="0" y="0"/>
              <a:chExt cx="1023815" cy="444500"/>
            </a:xfrm>
          </p:grpSpPr>
          <p:sp>
            <p:nvSpPr>
              <p:cNvPr id="1034" name="Shape 1034"/>
              <p:cNvSpPr/>
              <p:nvPr/>
            </p:nvSpPr>
            <p:spPr>
              <a:xfrm>
                <a:off x="-1" y="0"/>
                <a:ext cx="1023817" cy="4445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929"/>
                    </a:moveTo>
                    <a:lnTo>
                      <a:pt x="838" y="0"/>
                    </a:lnTo>
                    <a:lnTo>
                      <a:pt x="21600" y="0"/>
                    </a:lnTo>
                    <a:lnTo>
                      <a:pt x="21600" y="19671"/>
                    </a:lnTo>
                    <a:lnTo>
                      <a:pt x="20762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A1CAD3"/>
                  </a:gs>
                  <a:gs pos="100000">
                    <a:srgbClr val="006E87"/>
                  </a:gs>
                </a:gsLst>
                <a:path path="circle">
                  <a:fillToRect l="37721" t="-19636" r="62278" b="119636"/>
                </a:path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algn="ctr"/>
                <a:endParaRPr/>
              </a:p>
            </p:txBody>
          </p:sp>
          <p:sp>
            <p:nvSpPr>
              <p:cNvPr id="1035" name="Shape 1035"/>
              <p:cNvSpPr/>
              <p:nvPr/>
            </p:nvSpPr>
            <p:spPr>
              <a:xfrm>
                <a:off x="984116" y="0"/>
                <a:ext cx="39699" cy="4445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929"/>
                    </a:moveTo>
                    <a:lnTo>
                      <a:pt x="21600" y="0"/>
                    </a:lnTo>
                    <a:lnTo>
                      <a:pt x="21600" y="19671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algn="ctr"/>
                <a:endParaRPr/>
              </a:p>
            </p:txBody>
          </p:sp>
          <p:sp>
            <p:nvSpPr>
              <p:cNvPr id="1036" name="Shape 1036"/>
              <p:cNvSpPr/>
              <p:nvPr/>
            </p:nvSpPr>
            <p:spPr>
              <a:xfrm>
                <a:off x="-1" y="-1"/>
                <a:ext cx="1023817" cy="3969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lnTo>
                      <a:pt x="838" y="0"/>
                    </a:lnTo>
                    <a:lnTo>
                      <a:pt x="21600" y="0"/>
                    </a:lnTo>
                    <a:lnTo>
                      <a:pt x="20762" y="21600"/>
                    </a:lnTo>
                    <a:close/>
                  </a:path>
                </a:pathLst>
              </a:custGeom>
              <a:solidFill>
                <a:srgbClr val="FFFFFF">
                  <a:alpha val="2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algn="ctr"/>
                <a:endParaRPr/>
              </a:p>
            </p:txBody>
          </p:sp>
          <p:sp>
            <p:nvSpPr>
              <p:cNvPr id="1037" name="Shape 1037"/>
              <p:cNvSpPr/>
              <p:nvPr/>
            </p:nvSpPr>
            <p:spPr>
              <a:xfrm>
                <a:off x="-1" y="0"/>
                <a:ext cx="1023817" cy="4445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929"/>
                    </a:moveTo>
                    <a:lnTo>
                      <a:pt x="838" y="0"/>
                    </a:lnTo>
                    <a:lnTo>
                      <a:pt x="21600" y="0"/>
                    </a:lnTo>
                    <a:lnTo>
                      <a:pt x="21600" y="19671"/>
                    </a:lnTo>
                    <a:lnTo>
                      <a:pt x="20762" y="21600"/>
                    </a:lnTo>
                    <a:lnTo>
                      <a:pt x="0" y="21600"/>
                    </a:lnTo>
                    <a:close/>
                    <a:moveTo>
                      <a:pt x="0" y="1929"/>
                    </a:moveTo>
                    <a:lnTo>
                      <a:pt x="20762" y="1929"/>
                    </a:lnTo>
                    <a:lnTo>
                      <a:pt x="21600" y="0"/>
                    </a:lnTo>
                    <a:moveTo>
                      <a:pt x="20762" y="1929"/>
                    </a:moveTo>
                    <a:lnTo>
                      <a:pt x="20762" y="21600"/>
                    </a:lnTo>
                  </a:path>
                </a:pathLst>
              </a:custGeom>
              <a:noFill/>
              <a:ln w="9525" cap="flat">
                <a:solidFill>
                  <a:srgbClr val="000000"/>
                </a:solidFill>
                <a:prstDash val="solid"/>
                <a:miter lim="8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algn="ctr"/>
                <a:endParaRPr/>
              </a:p>
            </p:txBody>
          </p:sp>
          <p:sp>
            <p:nvSpPr>
              <p:cNvPr id="1038" name="Shape 1038"/>
              <p:cNvSpPr/>
              <p:nvPr/>
            </p:nvSpPr>
            <p:spPr>
              <a:xfrm>
                <a:off x="81132" y="39697"/>
                <a:ext cx="821853" cy="3073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45719" tIns="45719" rIns="45719" bIns="45719" numCol="1" anchor="t">
                <a:spAutoFit/>
              </a:bodyPr>
              <a:lstStyle>
                <a:lvl1pPr algn="ctr">
                  <a:defRPr sz="1400">
                    <a:solidFill>
                      <a:srgbClr val="FFFFFF"/>
                    </a:solidFill>
                    <a:effectLst>
                      <a:outerShdw blurRad="38100" dist="38100" dir="2700000" rotWithShape="0">
                        <a:srgbClr val="000000"/>
                      </a:outerShdw>
                    </a:effectLst>
                    <a:latin typeface="Verdana"/>
                    <a:ea typeface="Verdana"/>
                    <a:cs typeface="Verdana"/>
                    <a:sym typeface="Verdana"/>
                  </a:defRPr>
                </a:lvl1pPr>
              </a:lstStyle>
              <a:p>
                <a:pPr lvl="0">
                  <a:defRPr sz="1800">
                    <a:solidFill>
                      <a:srgbClr val="000000"/>
                    </a:solidFill>
                    <a:effectLst/>
                  </a:defRPr>
                </a:pPr>
                <a:r>
                  <a:rPr sz="1400">
                    <a:solidFill>
                      <a:srgbClr val="FFFFFF"/>
                    </a:solidFill>
                    <a:effectLst>
                      <a:outerShdw blurRad="38100" dist="38100" dir="2700000" rotWithShape="0">
                        <a:srgbClr val="000000"/>
                      </a:outerShdw>
                    </a:effectLst>
                  </a:rPr>
                  <a:t>Memory</a:t>
                </a:r>
              </a:p>
            </p:txBody>
          </p:sp>
        </p:grpSp>
        <p:grpSp>
          <p:nvGrpSpPr>
            <p:cNvPr id="1045" name="Group 1045"/>
            <p:cNvGrpSpPr/>
            <p:nvPr/>
          </p:nvGrpSpPr>
          <p:grpSpPr>
            <a:xfrm>
              <a:off x="171938" y="82549"/>
              <a:ext cx="1023816" cy="444501"/>
              <a:chOff x="0" y="0"/>
              <a:chExt cx="1023815" cy="444500"/>
            </a:xfrm>
          </p:grpSpPr>
          <p:sp>
            <p:nvSpPr>
              <p:cNvPr id="1040" name="Shape 1040"/>
              <p:cNvSpPr/>
              <p:nvPr/>
            </p:nvSpPr>
            <p:spPr>
              <a:xfrm>
                <a:off x="-1" y="0"/>
                <a:ext cx="1023817" cy="4445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929"/>
                    </a:moveTo>
                    <a:lnTo>
                      <a:pt x="838" y="0"/>
                    </a:lnTo>
                    <a:lnTo>
                      <a:pt x="21600" y="0"/>
                    </a:lnTo>
                    <a:lnTo>
                      <a:pt x="21600" y="19671"/>
                    </a:lnTo>
                    <a:lnTo>
                      <a:pt x="20762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A1CAD3"/>
                  </a:gs>
                  <a:gs pos="100000">
                    <a:srgbClr val="006E87"/>
                  </a:gs>
                </a:gsLst>
                <a:path path="circle">
                  <a:fillToRect l="37721" t="-19636" r="62278" b="119636"/>
                </a:path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algn="ctr"/>
                <a:endParaRPr/>
              </a:p>
            </p:txBody>
          </p:sp>
          <p:sp>
            <p:nvSpPr>
              <p:cNvPr id="1041" name="Shape 1041"/>
              <p:cNvSpPr/>
              <p:nvPr/>
            </p:nvSpPr>
            <p:spPr>
              <a:xfrm>
                <a:off x="984116" y="0"/>
                <a:ext cx="39699" cy="4445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929"/>
                    </a:moveTo>
                    <a:lnTo>
                      <a:pt x="21600" y="0"/>
                    </a:lnTo>
                    <a:lnTo>
                      <a:pt x="21600" y="19671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algn="ctr"/>
                <a:endParaRPr/>
              </a:p>
            </p:txBody>
          </p:sp>
          <p:sp>
            <p:nvSpPr>
              <p:cNvPr id="1042" name="Shape 1042"/>
              <p:cNvSpPr/>
              <p:nvPr/>
            </p:nvSpPr>
            <p:spPr>
              <a:xfrm>
                <a:off x="-1" y="-1"/>
                <a:ext cx="1023817" cy="3969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lnTo>
                      <a:pt x="838" y="0"/>
                    </a:lnTo>
                    <a:lnTo>
                      <a:pt x="21600" y="0"/>
                    </a:lnTo>
                    <a:lnTo>
                      <a:pt x="20762" y="21600"/>
                    </a:lnTo>
                    <a:close/>
                  </a:path>
                </a:pathLst>
              </a:custGeom>
              <a:solidFill>
                <a:srgbClr val="FFFFFF">
                  <a:alpha val="2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algn="ctr"/>
                <a:endParaRPr/>
              </a:p>
            </p:txBody>
          </p:sp>
          <p:sp>
            <p:nvSpPr>
              <p:cNvPr id="1043" name="Shape 1043"/>
              <p:cNvSpPr/>
              <p:nvPr/>
            </p:nvSpPr>
            <p:spPr>
              <a:xfrm>
                <a:off x="-1" y="0"/>
                <a:ext cx="1023817" cy="4445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929"/>
                    </a:moveTo>
                    <a:lnTo>
                      <a:pt x="838" y="0"/>
                    </a:lnTo>
                    <a:lnTo>
                      <a:pt x="21600" y="0"/>
                    </a:lnTo>
                    <a:lnTo>
                      <a:pt x="21600" y="19671"/>
                    </a:lnTo>
                    <a:lnTo>
                      <a:pt x="20762" y="21600"/>
                    </a:lnTo>
                    <a:lnTo>
                      <a:pt x="0" y="21600"/>
                    </a:lnTo>
                    <a:close/>
                    <a:moveTo>
                      <a:pt x="0" y="1929"/>
                    </a:moveTo>
                    <a:lnTo>
                      <a:pt x="20762" y="1929"/>
                    </a:lnTo>
                    <a:lnTo>
                      <a:pt x="21600" y="0"/>
                    </a:lnTo>
                    <a:moveTo>
                      <a:pt x="20762" y="1929"/>
                    </a:moveTo>
                    <a:lnTo>
                      <a:pt x="20762" y="21600"/>
                    </a:lnTo>
                  </a:path>
                </a:pathLst>
              </a:custGeom>
              <a:noFill/>
              <a:ln w="9525" cap="flat">
                <a:solidFill>
                  <a:srgbClr val="000000"/>
                </a:solidFill>
                <a:prstDash val="solid"/>
                <a:miter lim="8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algn="ctr"/>
                <a:endParaRPr/>
              </a:p>
            </p:txBody>
          </p:sp>
          <p:sp>
            <p:nvSpPr>
              <p:cNvPr id="1044" name="Shape 1044"/>
              <p:cNvSpPr/>
              <p:nvPr/>
            </p:nvSpPr>
            <p:spPr>
              <a:xfrm>
                <a:off x="81132" y="39697"/>
                <a:ext cx="821853" cy="3073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45719" tIns="45719" rIns="45719" bIns="45719" numCol="1" anchor="t">
                <a:spAutoFit/>
              </a:bodyPr>
              <a:lstStyle>
                <a:lvl1pPr algn="ctr">
                  <a:defRPr sz="1400">
                    <a:solidFill>
                      <a:srgbClr val="FFFFFF"/>
                    </a:solidFill>
                    <a:effectLst>
                      <a:outerShdw blurRad="38100" dist="38100" dir="2700000" rotWithShape="0">
                        <a:srgbClr val="000000"/>
                      </a:outerShdw>
                    </a:effectLst>
                    <a:latin typeface="Verdana"/>
                    <a:ea typeface="Verdana"/>
                    <a:cs typeface="Verdana"/>
                    <a:sym typeface="Verdana"/>
                  </a:defRPr>
                </a:lvl1pPr>
              </a:lstStyle>
              <a:p>
                <a:pPr lvl="0">
                  <a:defRPr sz="1800">
                    <a:solidFill>
                      <a:srgbClr val="000000"/>
                    </a:solidFill>
                    <a:effectLst/>
                  </a:defRPr>
                </a:pPr>
                <a:r>
                  <a:rPr sz="1400">
                    <a:solidFill>
                      <a:srgbClr val="FFFFFF"/>
                    </a:solidFill>
                    <a:effectLst>
                      <a:outerShdw blurRad="38100" dist="38100" dir="2700000" rotWithShape="0">
                        <a:srgbClr val="000000"/>
                      </a:outerShdw>
                    </a:effectLst>
                  </a:rPr>
                  <a:t>Memory</a:t>
                </a:r>
              </a:p>
            </p:txBody>
          </p:sp>
        </p:grpSp>
        <p:grpSp>
          <p:nvGrpSpPr>
            <p:cNvPr id="1051" name="Group 1051"/>
            <p:cNvGrpSpPr/>
            <p:nvPr/>
          </p:nvGrpSpPr>
          <p:grpSpPr>
            <a:xfrm>
              <a:off x="85969" y="165099"/>
              <a:ext cx="1023816" cy="444501"/>
              <a:chOff x="0" y="0"/>
              <a:chExt cx="1023815" cy="444500"/>
            </a:xfrm>
          </p:grpSpPr>
          <p:sp>
            <p:nvSpPr>
              <p:cNvPr id="1046" name="Shape 1046"/>
              <p:cNvSpPr/>
              <p:nvPr/>
            </p:nvSpPr>
            <p:spPr>
              <a:xfrm>
                <a:off x="-1" y="0"/>
                <a:ext cx="1023817" cy="4445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929"/>
                    </a:moveTo>
                    <a:lnTo>
                      <a:pt x="838" y="0"/>
                    </a:lnTo>
                    <a:lnTo>
                      <a:pt x="21600" y="0"/>
                    </a:lnTo>
                    <a:lnTo>
                      <a:pt x="21600" y="19671"/>
                    </a:lnTo>
                    <a:lnTo>
                      <a:pt x="20762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A1CAD3"/>
                  </a:gs>
                  <a:gs pos="100000">
                    <a:srgbClr val="006E87"/>
                  </a:gs>
                </a:gsLst>
                <a:path path="circle">
                  <a:fillToRect l="37721" t="-19636" r="62278" b="119636"/>
                </a:path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algn="ctr"/>
                <a:endParaRPr/>
              </a:p>
            </p:txBody>
          </p:sp>
          <p:sp>
            <p:nvSpPr>
              <p:cNvPr id="1047" name="Shape 1047"/>
              <p:cNvSpPr/>
              <p:nvPr/>
            </p:nvSpPr>
            <p:spPr>
              <a:xfrm>
                <a:off x="984116" y="0"/>
                <a:ext cx="39699" cy="4445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929"/>
                    </a:moveTo>
                    <a:lnTo>
                      <a:pt x="21600" y="0"/>
                    </a:lnTo>
                    <a:lnTo>
                      <a:pt x="21600" y="19671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algn="ctr"/>
                <a:endParaRPr/>
              </a:p>
            </p:txBody>
          </p:sp>
          <p:sp>
            <p:nvSpPr>
              <p:cNvPr id="1048" name="Shape 1048"/>
              <p:cNvSpPr/>
              <p:nvPr/>
            </p:nvSpPr>
            <p:spPr>
              <a:xfrm>
                <a:off x="-1" y="-1"/>
                <a:ext cx="1023817" cy="3969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lnTo>
                      <a:pt x="838" y="0"/>
                    </a:lnTo>
                    <a:lnTo>
                      <a:pt x="21600" y="0"/>
                    </a:lnTo>
                    <a:lnTo>
                      <a:pt x="20762" y="21600"/>
                    </a:lnTo>
                    <a:close/>
                  </a:path>
                </a:pathLst>
              </a:custGeom>
              <a:solidFill>
                <a:srgbClr val="FFFFFF">
                  <a:alpha val="2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algn="ctr"/>
                <a:endParaRPr/>
              </a:p>
            </p:txBody>
          </p:sp>
          <p:sp>
            <p:nvSpPr>
              <p:cNvPr id="1049" name="Shape 1049"/>
              <p:cNvSpPr/>
              <p:nvPr/>
            </p:nvSpPr>
            <p:spPr>
              <a:xfrm>
                <a:off x="-1" y="0"/>
                <a:ext cx="1023817" cy="4445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929"/>
                    </a:moveTo>
                    <a:lnTo>
                      <a:pt x="838" y="0"/>
                    </a:lnTo>
                    <a:lnTo>
                      <a:pt x="21600" y="0"/>
                    </a:lnTo>
                    <a:lnTo>
                      <a:pt x="21600" y="19671"/>
                    </a:lnTo>
                    <a:lnTo>
                      <a:pt x="20762" y="21600"/>
                    </a:lnTo>
                    <a:lnTo>
                      <a:pt x="0" y="21600"/>
                    </a:lnTo>
                    <a:close/>
                    <a:moveTo>
                      <a:pt x="0" y="1929"/>
                    </a:moveTo>
                    <a:lnTo>
                      <a:pt x="20762" y="1929"/>
                    </a:lnTo>
                    <a:lnTo>
                      <a:pt x="21600" y="0"/>
                    </a:lnTo>
                    <a:moveTo>
                      <a:pt x="20762" y="1929"/>
                    </a:moveTo>
                    <a:lnTo>
                      <a:pt x="20762" y="21600"/>
                    </a:lnTo>
                  </a:path>
                </a:pathLst>
              </a:custGeom>
              <a:noFill/>
              <a:ln w="9525" cap="flat">
                <a:solidFill>
                  <a:srgbClr val="000000"/>
                </a:solidFill>
                <a:prstDash val="solid"/>
                <a:miter lim="8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algn="ctr"/>
                <a:endParaRPr/>
              </a:p>
            </p:txBody>
          </p:sp>
          <p:sp>
            <p:nvSpPr>
              <p:cNvPr id="1050" name="Shape 1050"/>
              <p:cNvSpPr/>
              <p:nvPr/>
            </p:nvSpPr>
            <p:spPr>
              <a:xfrm>
                <a:off x="81132" y="39697"/>
                <a:ext cx="821853" cy="3073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45719" tIns="45719" rIns="45719" bIns="45719" numCol="1" anchor="t">
                <a:spAutoFit/>
              </a:bodyPr>
              <a:lstStyle>
                <a:lvl1pPr algn="ctr">
                  <a:defRPr sz="1400">
                    <a:solidFill>
                      <a:srgbClr val="FFFFFF"/>
                    </a:solidFill>
                    <a:effectLst>
                      <a:outerShdw blurRad="38100" dist="38100" dir="2700000" rotWithShape="0">
                        <a:srgbClr val="000000"/>
                      </a:outerShdw>
                    </a:effectLst>
                    <a:latin typeface="Verdana"/>
                    <a:ea typeface="Verdana"/>
                    <a:cs typeface="Verdana"/>
                    <a:sym typeface="Verdana"/>
                  </a:defRPr>
                </a:lvl1pPr>
              </a:lstStyle>
              <a:p>
                <a:pPr lvl="0">
                  <a:defRPr sz="1800">
                    <a:solidFill>
                      <a:srgbClr val="000000"/>
                    </a:solidFill>
                    <a:effectLst/>
                  </a:defRPr>
                </a:pPr>
                <a:r>
                  <a:rPr sz="1400">
                    <a:solidFill>
                      <a:srgbClr val="FFFFFF"/>
                    </a:solidFill>
                    <a:effectLst>
                      <a:outerShdw blurRad="38100" dist="38100" dir="2700000" rotWithShape="0">
                        <a:srgbClr val="000000"/>
                      </a:outerShdw>
                    </a:effectLst>
                  </a:rPr>
                  <a:t>Memory</a:t>
                </a:r>
              </a:p>
            </p:txBody>
          </p:sp>
        </p:grpSp>
        <p:grpSp>
          <p:nvGrpSpPr>
            <p:cNvPr id="1057" name="Group 1057"/>
            <p:cNvGrpSpPr/>
            <p:nvPr/>
          </p:nvGrpSpPr>
          <p:grpSpPr>
            <a:xfrm>
              <a:off x="0" y="247649"/>
              <a:ext cx="1023816" cy="444501"/>
              <a:chOff x="0" y="0"/>
              <a:chExt cx="1023815" cy="444500"/>
            </a:xfrm>
          </p:grpSpPr>
          <p:sp>
            <p:nvSpPr>
              <p:cNvPr id="1052" name="Shape 1052"/>
              <p:cNvSpPr/>
              <p:nvPr/>
            </p:nvSpPr>
            <p:spPr>
              <a:xfrm>
                <a:off x="-1" y="0"/>
                <a:ext cx="1023817" cy="4445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929"/>
                    </a:moveTo>
                    <a:lnTo>
                      <a:pt x="838" y="0"/>
                    </a:lnTo>
                    <a:lnTo>
                      <a:pt x="21600" y="0"/>
                    </a:lnTo>
                    <a:lnTo>
                      <a:pt x="21600" y="19671"/>
                    </a:lnTo>
                    <a:lnTo>
                      <a:pt x="20762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A1CAD3"/>
                  </a:gs>
                  <a:gs pos="100000">
                    <a:srgbClr val="006E87"/>
                  </a:gs>
                </a:gsLst>
                <a:path path="circle">
                  <a:fillToRect l="37721" t="-19636" r="62278" b="119636"/>
                </a:path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algn="ctr"/>
                <a:endParaRPr/>
              </a:p>
            </p:txBody>
          </p:sp>
          <p:sp>
            <p:nvSpPr>
              <p:cNvPr id="1053" name="Shape 1053"/>
              <p:cNvSpPr/>
              <p:nvPr/>
            </p:nvSpPr>
            <p:spPr>
              <a:xfrm>
                <a:off x="984116" y="0"/>
                <a:ext cx="39699" cy="4445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929"/>
                    </a:moveTo>
                    <a:lnTo>
                      <a:pt x="21600" y="0"/>
                    </a:lnTo>
                    <a:lnTo>
                      <a:pt x="21600" y="19671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algn="ctr"/>
                <a:endParaRPr/>
              </a:p>
            </p:txBody>
          </p:sp>
          <p:sp>
            <p:nvSpPr>
              <p:cNvPr id="1054" name="Shape 1054"/>
              <p:cNvSpPr/>
              <p:nvPr/>
            </p:nvSpPr>
            <p:spPr>
              <a:xfrm>
                <a:off x="-1" y="-1"/>
                <a:ext cx="1023817" cy="3969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lnTo>
                      <a:pt x="838" y="0"/>
                    </a:lnTo>
                    <a:lnTo>
                      <a:pt x="21600" y="0"/>
                    </a:lnTo>
                    <a:lnTo>
                      <a:pt x="20762" y="21600"/>
                    </a:lnTo>
                    <a:close/>
                  </a:path>
                </a:pathLst>
              </a:custGeom>
              <a:solidFill>
                <a:srgbClr val="FFFFFF">
                  <a:alpha val="2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algn="ctr"/>
                <a:endParaRPr/>
              </a:p>
            </p:txBody>
          </p:sp>
          <p:sp>
            <p:nvSpPr>
              <p:cNvPr id="1055" name="Shape 1055"/>
              <p:cNvSpPr/>
              <p:nvPr/>
            </p:nvSpPr>
            <p:spPr>
              <a:xfrm>
                <a:off x="-1" y="0"/>
                <a:ext cx="1023817" cy="4445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929"/>
                    </a:moveTo>
                    <a:lnTo>
                      <a:pt x="838" y="0"/>
                    </a:lnTo>
                    <a:lnTo>
                      <a:pt x="21600" y="0"/>
                    </a:lnTo>
                    <a:lnTo>
                      <a:pt x="21600" y="19671"/>
                    </a:lnTo>
                    <a:lnTo>
                      <a:pt x="20762" y="21600"/>
                    </a:lnTo>
                    <a:lnTo>
                      <a:pt x="0" y="21600"/>
                    </a:lnTo>
                    <a:close/>
                    <a:moveTo>
                      <a:pt x="0" y="1929"/>
                    </a:moveTo>
                    <a:lnTo>
                      <a:pt x="20762" y="1929"/>
                    </a:lnTo>
                    <a:lnTo>
                      <a:pt x="21600" y="0"/>
                    </a:lnTo>
                    <a:moveTo>
                      <a:pt x="20762" y="1929"/>
                    </a:moveTo>
                    <a:lnTo>
                      <a:pt x="20762" y="21600"/>
                    </a:lnTo>
                  </a:path>
                </a:pathLst>
              </a:custGeom>
              <a:noFill/>
              <a:ln w="9525" cap="flat">
                <a:solidFill>
                  <a:srgbClr val="000000"/>
                </a:solidFill>
                <a:prstDash val="solid"/>
                <a:miter lim="8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algn="ctr"/>
                <a:endParaRPr/>
              </a:p>
            </p:txBody>
          </p:sp>
          <p:sp>
            <p:nvSpPr>
              <p:cNvPr id="1056" name="Shape 1056"/>
              <p:cNvSpPr/>
              <p:nvPr/>
            </p:nvSpPr>
            <p:spPr>
              <a:xfrm>
                <a:off x="81132" y="39697"/>
                <a:ext cx="821853" cy="3073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45719" tIns="45719" rIns="45719" bIns="45719" numCol="1" anchor="t">
                <a:spAutoFit/>
              </a:bodyPr>
              <a:lstStyle>
                <a:lvl1pPr algn="ctr">
                  <a:defRPr sz="1400">
                    <a:solidFill>
                      <a:srgbClr val="FFFFFF"/>
                    </a:solidFill>
                    <a:effectLst>
                      <a:outerShdw blurRad="38100" dist="38100" dir="2700000" rotWithShape="0">
                        <a:srgbClr val="000000"/>
                      </a:outerShdw>
                    </a:effectLst>
                    <a:latin typeface="Verdana"/>
                    <a:ea typeface="Verdana"/>
                    <a:cs typeface="Verdana"/>
                    <a:sym typeface="Verdana"/>
                  </a:defRPr>
                </a:lvl1pPr>
              </a:lstStyle>
              <a:p>
                <a:pPr lvl="0">
                  <a:defRPr sz="1800">
                    <a:solidFill>
                      <a:srgbClr val="000000"/>
                    </a:solidFill>
                    <a:effectLst/>
                  </a:defRPr>
                </a:pPr>
                <a:r>
                  <a:rPr sz="1400">
                    <a:solidFill>
                      <a:srgbClr val="FFFFFF"/>
                    </a:solidFill>
                    <a:effectLst>
                      <a:outerShdw blurRad="38100" dist="38100" dir="2700000" rotWithShape="0">
                        <a:srgbClr val="000000"/>
                      </a:outerShdw>
                    </a:effectLst>
                  </a:rPr>
                  <a:t>Memory</a:t>
                </a:r>
              </a:p>
            </p:txBody>
          </p:sp>
        </p:grpSp>
      </p:grpSp>
      <p:grpSp>
        <p:nvGrpSpPr>
          <p:cNvPr id="1066" name="Group 1066"/>
          <p:cNvGrpSpPr/>
          <p:nvPr/>
        </p:nvGrpSpPr>
        <p:grpSpPr>
          <a:xfrm>
            <a:off x="8624276" y="3054349"/>
            <a:ext cx="1223109" cy="825501"/>
            <a:chOff x="0" y="0"/>
            <a:chExt cx="1223107" cy="825500"/>
          </a:xfrm>
        </p:grpSpPr>
        <p:grpSp>
          <p:nvGrpSpPr>
            <p:cNvPr id="1064" name="Group 1064"/>
            <p:cNvGrpSpPr/>
            <p:nvPr/>
          </p:nvGrpSpPr>
          <p:grpSpPr>
            <a:xfrm>
              <a:off x="5436" y="-1"/>
              <a:ext cx="1217673" cy="825501"/>
              <a:chOff x="0" y="0"/>
              <a:chExt cx="1217672" cy="825500"/>
            </a:xfrm>
          </p:grpSpPr>
          <p:sp>
            <p:nvSpPr>
              <p:cNvPr id="1059" name="Shape 1059"/>
              <p:cNvSpPr/>
              <p:nvPr/>
            </p:nvSpPr>
            <p:spPr>
              <a:xfrm>
                <a:off x="0" y="0"/>
                <a:ext cx="1217672" cy="8255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929"/>
                    </a:moveTo>
                    <a:lnTo>
                      <a:pt x="1308" y="0"/>
                    </a:lnTo>
                    <a:lnTo>
                      <a:pt x="21600" y="0"/>
                    </a:lnTo>
                    <a:lnTo>
                      <a:pt x="21600" y="19671"/>
                    </a:lnTo>
                    <a:lnTo>
                      <a:pt x="20292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33339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/>
                <a:endParaRPr/>
              </a:p>
            </p:txBody>
          </p:sp>
          <p:sp>
            <p:nvSpPr>
              <p:cNvPr id="1060" name="Shape 1060"/>
              <p:cNvSpPr/>
              <p:nvPr/>
            </p:nvSpPr>
            <p:spPr>
              <a:xfrm>
                <a:off x="1143947" y="0"/>
                <a:ext cx="73726" cy="8255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929"/>
                    </a:moveTo>
                    <a:lnTo>
                      <a:pt x="21600" y="0"/>
                    </a:lnTo>
                    <a:lnTo>
                      <a:pt x="21600" y="19671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/>
                <a:endParaRPr/>
              </a:p>
            </p:txBody>
          </p:sp>
          <p:sp>
            <p:nvSpPr>
              <p:cNvPr id="1061" name="Shape 1061"/>
              <p:cNvSpPr/>
              <p:nvPr/>
            </p:nvSpPr>
            <p:spPr>
              <a:xfrm>
                <a:off x="0" y="-1"/>
                <a:ext cx="1217672" cy="737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lnTo>
                      <a:pt x="1308" y="0"/>
                    </a:lnTo>
                    <a:lnTo>
                      <a:pt x="21600" y="0"/>
                    </a:lnTo>
                    <a:lnTo>
                      <a:pt x="20292" y="21600"/>
                    </a:lnTo>
                    <a:close/>
                  </a:path>
                </a:pathLst>
              </a:custGeom>
              <a:solidFill>
                <a:srgbClr val="FFFFFF">
                  <a:alpha val="2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/>
                <a:endParaRPr/>
              </a:p>
            </p:txBody>
          </p:sp>
          <p:sp>
            <p:nvSpPr>
              <p:cNvPr id="1062" name="Shape 1062"/>
              <p:cNvSpPr/>
              <p:nvPr/>
            </p:nvSpPr>
            <p:spPr>
              <a:xfrm>
                <a:off x="0" y="0"/>
                <a:ext cx="1217672" cy="8255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929"/>
                    </a:moveTo>
                    <a:lnTo>
                      <a:pt x="1308" y="0"/>
                    </a:lnTo>
                    <a:lnTo>
                      <a:pt x="21600" y="0"/>
                    </a:lnTo>
                    <a:lnTo>
                      <a:pt x="21600" y="19671"/>
                    </a:lnTo>
                    <a:lnTo>
                      <a:pt x="20292" y="21600"/>
                    </a:lnTo>
                    <a:lnTo>
                      <a:pt x="0" y="21600"/>
                    </a:lnTo>
                    <a:close/>
                    <a:moveTo>
                      <a:pt x="0" y="1929"/>
                    </a:moveTo>
                    <a:lnTo>
                      <a:pt x="20292" y="1929"/>
                    </a:lnTo>
                    <a:lnTo>
                      <a:pt x="21600" y="0"/>
                    </a:lnTo>
                    <a:moveTo>
                      <a:pt x="20292" y="1929"/>
                    </a:moveTo>
                    <a:lnTo>
                      <a:pt x="20292" y="21600"/>
                    </a:lnTo>
                  </a:path>
                </a:pathLst>
              </a:custGeom>
              <a:noFill/>
              <a:ln w="9525" cap="flat">
                <a:solidFill>
                  <a:srgbClr val="000000"/>
                </a:solidFill>
                <a:prstDash val="solid"/>
                <a:miter lim="8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/>
                <a:endParaRPr/>
              </a:p>
            </p:txBody>
          </p:sp>
          <p:sp>
            <p:nvSpPr>
              <p:cNvPr id="1063" name="Shape 1063"/>
              <p:cNvSpPr/>
              <p:nvPr/>
            </p:nvSpPr>
            <p:spPr>
              <a:xfrm>
                <a:off x="202589" y="124492"/>
                <a:ext cx="738769" cy="6502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0" tIns="0" rIns="0" bIns="0" numCol="1" anchor="ctr">
                <a:spAutoFit/>
              </a:bodyPr>
              <a:lstStyle/>
              <a:p>
                <a:pPr lvl="0" algn="ctr"/>
                <a:r>
                  <a:rPr sz="1400">
                    <a:solidFill>
                      <a:srgbClr val="FFFFFF"/>
                    </a:solidFill>
                    <a:effectLst>
                      <a:outerShdw blurRad="38100" dist="38100" dir="2700000" rotWithShape="0">
                        <a:srgbClr val="000000"/>
                      </a:outerShdw>
                    </a:effectLst>
                    <a:latin typeface="Verdana"/>
                    <a:ea typeface="Verdana"/>
                    <a:cs typeface="Verdana"/>
                    <a:sym typeface="Verdana"/>
                  </a:rPr>
                  <a:t>CPUs</a:t>
                </a:r>
                <a:br>
                  <a:rPr sz="1400">
                    <a:solidFill>
                      <a:srgbClr val="FFFFFF"/>
                    </a:solidFill>
                    <a:effectLst>
                      <a:outerShdw blurRad="38100" dist="38100" dir="2700000" rotWithShape="0">
                        <a:srgbClr val="000000"/>
                      </a:outerShdw>
                    </a:effectLst>
                    <a:latin typeface="Verdana"/>
                    <a:ea typeface="Verdana"/>
                    <a:cs typeface="Verdana"/>
                    <a:sym typeface="Verdana"/>
                  </a:rPr>
                </a:br>
                <a:endParaRPr sz="80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  <a:latin typeface="Verdana"/>
                  <a:ea typeface="Verdana"/>
                  <a:cs typeface="Verdana"/>
                  <a:sym typeface="Verdana"/>
                </a:endParaRPr>
              </a:p>
              <a:p>
                <a:pPr lvl="0" algn="ctr"/>
                <a:r>
                  <a:rPr sz="1400">
                    <a:solidFill>
                      <a:srgbClr val="FFFFFF"/>
                    </a:solidFill>
                    <a:effectLst>
                      <a:outerShdw blurRad="38100" dist="38100" dir="2700000" rotWithShape="0">
                        <a:srgbClr val="000000"/>
                      </a:outerShdw>
                    </a:effectLst>
                    <a:latin typeface="Verdana"/>
                    <a:ea typeface="Verdana"/>
                    <a:cs typeface="Verdana"/>
                    <a:sym typeface="Verdana"/>
                  </a:rPr>
                  <a:t>Caches</a:t>
                </a:r>
              </a:p>
            </p:txBody>
          </p:sp>
        </p:grpSp>
        <p:sp>
          <p:nvSpPr>
            <p:cNvPr id="1065" name="Shape 1065"/>
            <p:cNvSpPr/>
            <p:nvPr/>
          </p:nvSpPr>
          <p:spPr>
            <a:xfrm>
              <a:off x="0" y="475287"/>
              <a:ext cx="1098079" cy="1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</p:grpSp>
      <p:sp>
        <p:nvSpPr>
          <p:cNvPr id="1067" name="Shape 1067"/>
          <p:cNvSpPr/>
          <p:nvPr/>
        </p:nvSpPr>
        <p:spPr>
          <a:xfrm rot="16200000">
            <a:off x="9121103" y="2865010"/>
            <a:ext cx="233364" cy="199293"/>
          </a:xfrm>
          <a:prstGeom prst="rect">
            <a:avLst/>
          </a:prstGeom>
          <a:gradFill>
            <a:gsLst>
              <a:gs pos="0">
                <a:srgbClr val="5F5F5F"/>
              </a:gs>
              <a:gs pos="50000">
                <a:srgbClr val="CFCFCF"/>
              </a:gs>
              <a:gs pos="100000">
                <a:srgbClr val="5F5F5F"/>
              </a:gs>
            </a:gsLst>
          </a:gradFill>
          <a:ln w="12700">
            <a:miter lim="400000"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grpSp>
        <p:nvGrpSpPr>
          <p:cNvPr id="1092" name="Group 1092"/>
          <p:cNvGrpSpPr/>
          <p:nvPr/>
        </p:nvGrpSpPr>
        <p:grpSpPr>
          <a:xfrm>
            <a:off x="8675076" y="2184399"/>
            <a:ext cx="1281724" cy="692151"/>
            <a:chOff x="0" y="0"/>
            <a:chExt cx="1281722" cy="692150"/>
          </a:xfrm>
        </p:grpSpPr>
        <p:grpSp>
          <p:nvGrpSpPr>
            <p:cNvPr id="1073" name="Group 1073"/>
            <p:cNvGrpSpPr/>
            <p:nvPr/>
          </p:nvGrpSpPr>
          <p:grpSpPr>
            <a:xfrm>
              <a:off x="257907" y="-1"/>
              <a:ext cx="1023816" cy="444501"/>
              <a:chOff x="0" y="0"/>
              <a:chExt cx="1023815" cy="444500"/>
            </a:xfrm>
          </p:grpSpPr>
          <p:sp>
            <p:nvSpPr>
              <p:cNvPr id="1068" name="Shape 1068"/>
              <p:cNvSpPr/>
              <p:nvPr/>
            </p:nvSpPr>
            <p:spPr>
              <a:xfrm>
                <a:off x="-1" y="0"/>
                <a:ext cx="1023817" cy="4445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929"/>
                    </a:moveTo>
                    <a:lnTo>
                      <a:pt x="838" y="0"/>
                    </a:lnTo>
                    <a:lnTo>
                      <a:pt x="21600" y="0"/>
                    </a:lnTo>
                    <a:lnTo>
                      <a:pt x="21600" y="19671"/>
                    </a:lnTo>
                    <a:lnTo>
                      <a:pt x="20762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B1D3DA"/>
                  </a:gs>
                  <a:gs pos="100000">
                    <a:srgbClr val="006E87"/>
                  </a:gs>
                </a:gsLst>
                <a:path path="circle">
                  <a:fillToRect l="37721" t="-19636" r="62278" b="119636"/>
                </a:path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algn="ctr"/>
                <a:endParaRPr/>
              </a:p>
            </p:txBody>
          </p:sp>
          <p:sp>
            <p:nvSpPr>
              <p:cNvPr id="1069" name="Shape 1069"/>
              <p:cNvSpPr/>
              <p:nvPr/>
            </p:nvSpPr>
            <p:spPr>
              <a:xfrm>
                <a:off x="984116" y="0"/>
                <a:ext cx="39699" cy="4445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929"/>
                    </a:moveTo>
                    <a:lnTo>
                      <a:pt x="21600" y="0"/>
                    </a:lnTo>
                    <a:lnTo>
                      <a:pt x="21600" y="19671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algn="ctr"/>
                <a:endParaRPr/>
              </a:p>
            </p:txBody>
          </p:sp>
          <p:sp>
            <p:nvSpPr>
              <p:cNvPr id="1070" name="Shape 1070"/>
              <p:cNvSpPr/>
              <p:nvPr/>
            </p:nvSpPr>
            <p:spPr>
              <a:xfrm>
                <a:off x="-1" y="-1"/>
                <a:ext cx="1023817" cy="3969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lnTo>
                      <a:pt x="838" y="0"/>
                    </a:lnTo>
                    <a:lnTo>
                      <a:pt x="21600" y="0"/>
                    </a:lnTo>
                    <a:lnTo>
                      <a:pt x="20762" y="21600"/>
                    </a:lnTo>
                    <a:close/>
                  </a:path>
                </a:pathLst>
              </a:custGeom>
              <a:solidFill>
                <a:srgbClr val="FFFFFF">
                  <a:alpha val="2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algn="ctr"/>
                <a:endParaRPr/>
              </a:p>
            </p:txBody>
          </p:sp>
          <p:sp>
            <p:nvSpPr>
              <p:cNvPr id="1071" name="Shape 1071"/>
              <p:cNvSpPr/>
              <p:nvPr/>
            </p:nvSpPr>
            <p:spPr>
              <a:xfrm>
                <a:off x="-1" y="0"/>
                <a:ext cx="1023817" cy="4445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929"/>
                    </a:moveTo>
                    <a:lnTo>
                      <a:pt x="838" y="0"/>
                    </a:lnTo>
                    <a:lnTo>
                      <a:pt x="21600" y="0"/>
                    </a:lnTo>
                    <a:lnTo>
                      <a:pt x="21600" y="19671"/>
                    </a:lnTo>
                    <a:lnTo>
                      <a:pt x="20762" y="21600"/>
                    </a:lnTo>
                    <a:lnTo>
                      <a:pt x="0" y="21600"/>
                    </a:lnTo>
                    <a:close/>
                    <a:moveTo>
                      <a:pt x="0" y="1929"/>
                    </a:moveTo>
                    <a:lnTo>
                      <a:pt x="20762" y="1929"/>
                    </a:lnTo>
                    <a:lnTo>
                      <a:pt x="21600" y="0"/>
                    </a:lnTo>
                    <a:moveTo>
                      <a:pt x="20762" y="1929"/>
                    </a:moveTo>
                    <a:lnTo>
                      <a:pt x="20762" y="21600"/>
                    </a:lnTo>
                  </a:path>
                </a:pathLst>
              </a:custGeom>
              <a:noFill/>
              <a:ln w="9525" cap="flat">
                <a:solidFill>
                  <a:srgbClr val="000000"/>
                </a:solidFill>
                <a:prstDash val="solid"/>
                <a:miter lim="8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algn="ctr"/>
                <a:endParaRPr/>
              </a:p>
            </p:txBody>
          </p:sp>
          <p:sp>
            <p:nvSpPr>
              <p:cNvPr id="1072" name="Shape 1072"/>
              <p:cNvSpPr/>
              <p:nvPr/>
            </p:nvSpPr>
            <p:spPr>
              <a:xfrm>
                <a:off x="81132" y="39697"/>
                <a:ext cx="821853" cy="3073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45719" tIns="45719" rIns="45719" bIns="45719" numCol="1" anchor="t">
                <a:spAutoFit/>
              </a:bodyPr>
              <a:lstStyle>
                <a:lvl1pPr algn="ctr">
                  <a:defRPr sz="1400">
                    <a:solidFill>
                      <a:srgbClr val="FFFFFF"/>
                    </a:solidFill>
                    <a:effectLst>
                      <a:outerShdw blurRad="38100" dist="38100" dir="2700000" rotWithShape="0">
                        <a:srgbClr val="000000"/>
                      </a:outerShdw>
                    </a:effectLst>
                    <a:latin typeface="Verdana"/>
                    <a:ea typeface="Verdana"/>
                    <a:cs typeface="Verdana"/>
                    <a:sym typeface="Verdana"/>
                  </a:defRPr>
                </a:lvl1pPr>
              </a:lstStyle>
              <a:p>
                <a:pPr lvl="0">
                  <a:defRPr sz="1800">
                    <a:solidFill>
                      <a:srgbClr val="000000"/>
                    </a:solidFill>
                    <a:effectLst/>
                  </a:defRPr>
                </a:pPr>
                <a:r>
                  <a:rPr sz="1400">
                    <a:solidFill>
                      <a:srgbClr val="FFFFFF"/>
                    </a:solidFill>
                    <a:effectLst>
                      <a:outerShdw blurRad="38100" dist="38100" dir="2700000" rotWithShape="0">
                        <a:srgbClr val="000000"/>
                      </a:outerShdw>
                    </a:effectLst>
                  </a:rPr>
                  <a:t>Memory</a:t>
                </a:r>
              </a:p>
            </p:txBody>
          </p:sp>
        </p:grpSp>
        <p:grpSp>
          <p:nvGrpSpPr>
            <p:cNvPr id="1079" name="Group 1079"/>
            <p:cNvGrpSpPr/>
            <p:nvPr/>
          </p:nvGrpSpPr>
          <p:grpSpPr>
            <a:xfrm>
              <a:off x="171938" y="82549"/>
              <a:ext cx="1023816" cy="444501"/>
              <a:chOff x="0" y="0"/>
              <a:chExt cx="1023815" cy="444500"/>
            </a:xfrm>
          </p:grpSpPr>
          <p:sp>
            <p:nvSpPr>
              <p:cNvPr id="1074" name="Shape 1074"/>
              <p:cNvSpPr/>
              <p:nvPr/>
            </p:nvSpPr>
            <p:spPr>
              <a:xfrm>
                <a:off x="-1" y="0"/>
                <a:ext cx="1023817" cy="4445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929"/>
                    </a:moveTo>
                    <a:lnTo>
                      <a:pt x="838" y="0"/>
                    </a:lnTo>
                    <a:lnTo>
                      <a:pt x="21600" y="0"/>
                    </a:lnTo>
                    <a:lnTo>
                      <a:pt x="21600" y="19671"/>
                    </a:lnTo>
                    <a:lnTo>
                      <a:pt x="20762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B1D3DA"/>
                  </a:gs>
                  <a:gs pos="100000">
                    <a:srgbClr val="006E87"/>
                  </a:gs>
                </a:gsLst>
                <a:path path="circle">
                  <a:fillToRect l="37721" t="-19636" r="62278" b="119636"/>
                </a:path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algn="ctr"/>
                <a:endParaRPr/>
              </a:p>
            </p:txBody>
          </p:sp>
          <p:sp>
            <p:nvSpPr>
              <p:cNvPr id="1075" name="Shape 1075"/>
              <p:cNvSpPr/>
              <p:nvPr/>
            </p:nvSpPr>
            <p:spPr>
              <a:xfrm>
                <a:off x="984116" y="0"/>
                <a:ext cx="39699" cy="4445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929"/>
                    </a:moveTo>
                    <a:lnTo>
                      <a:pt x="21600" y="0"/>
                    </a:lnTo>
                    <a:lnTo>
                      <a:pt x="21600" y="19671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algn="ctr"/>
                <a:endParaRPr/>
              </a:p>
            </p:txBody>
          </p:sp>
          <p:sp>
            <p:nvSpPr>
              <p:cNvPr id="1076" name="Shape 1076"/>
              <p:cNvSpPr/>
              <p:nvPr/>
            </p:nvSpPr>
            <p:spPr>
              <a:xfrm>
                <a:off x="-1" y="-1"/>
                <a:ext cx="1023817" cy="3969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lnTo>
                      <a:pt x="838" y="0"/>
                    </a:lnTo>
                    <a:lnTo>
                      <a:pt x="21600" y="0"/>
                    </a:lnTo>
                    <a:lnTo>
                      <a:pt x="20762" y="21600"/>
                    </a:lnTo>
                    <a:close/>
                  </a:path>
                </a:pathLst>
              </a:custGeom>
              <a:solidFill>
                <a:srgbClr val="FFFFFF">
                  <a:alpha val="2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algn="ctr"/>
                <a:endParaRPr/>
              </a:p>
            </p:txBody>
          </p:sp>
          <p:sp>
            <p:nvSpPr>
              <p:cNvPr id="1077" name="Shape 1077"/>
              <p:cNvSpPr/>
              <p:nvPr/>
            </p:nvSpPr>
            <p:spPr>
              <a:xfrm>
                <a:off x="-1" y="0"/>
                <a:ext cx="1023817" cy="4445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929"/>
                    </a:moveTo>
                    <a:lnTo>
                      <a:pt x="838" y="0"/>
                    </a:lnTo>
                    <a:lnTo>
                      <a:pt x="21600" y="0"/>
                    </a:lnTo>
                    <a:lnTo>
                      <a:pt x="21600" y="19671"/>
                    </a:lnTo>
                    <a:lnTo>
                      <a:pt x="20762" y="21600"/>
                    </a:lnTo>
                    <a:lnTo>
                      <a:pt x="0" y="21600"/>
                    </a:lnTo>
                    <a:close/>
                    <a:moveTo>
                      <a:pt x="0" y="1929"/>
                    </a:moveTo>
                    <a:lnTo>
                      <a:pt x="20762" y="1929"/>
                    </a:lnTo>
                    <a:lnTo>
                      <a:pt x="21600" y="0"/>
                    </a:lnTo>
                    <a:moveTo>
                      <a:pt x="20762" y="1929"/>
                    </a:moveTo>
                    <a:lnTo>
                      <a:pt x="20762" y="21600"/>
                    </a:lnTo>
                  </a:path>
                </a:pathLst>
              </a:custGeom>
              <a:noFill/>
              <a:ln w="9525" cap="flat">
                <a:solidFill>
                  <a:srgbClr val="000000"/>
                </a:solidFill>
                <a:prstDash val="solid"/>
                <a:miter lim="8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algn="ctr"/>
                <a:endParaRPr/>
              </a:p>
            </p:txBody>
          </p:sp>
          <p:sp>
            <p:nvSpPr>
              <p:cNvPr id="1078" name="Shape 1078"/>
              <p:cNvSpPr/>
              <p:nvPr/>
            </p:nvSpPr>
            <p:spPr>
              <a:xfrm>
                <a:off x="81132" y="39697"/>
                <a:ext cx="821853" cy="3073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45719" tIns="45719" rIns="45719" bIns="45719" numCol="1" anchor="t">
                <a:spAutoFit/>
              </a:bodyPr>
              <a:lstStyle>
                <a:lvl1pPr algn="ctr">
                  <a:defRPr sz="1400">
                    <a:solidFill>
                      <a:srgbClr val="FFFFFF"/>
                    </a:solidFill>
                    <a:effectLst>
                      <a:outerShdw blurRad="38100" dist="38100" dir="2700000" rotWithShape="0">
                        <a:srgbClr val="000000"/>
                      </a:outerShdw>
                    </a:effectLst>
                    <a:latin typeface="Verdana"/>
                    <a:ea typeface="Verdana"/>
                    <a:cs typeface="Verdana"/>
                    <a:sym typeface="Verdana"/>
                  </a:defRPr>
                </a:lvl1pPr>
              </a:lstStyle>
              <a:p>
                <a:pPr lvl="0">
                  <a:defRPr sz="1800">
                    <a:solidFill>
                      <a:srgbClr val="000000"/>
                    </a:solidFill>
                    <a:effectLst/>
                  </a:defRPr>
                </a:pPr>
                <a:r>
                  <a:rPr sz="1400">
                    <a:solidFill>
                      <a:srgbClr val="FFFFFF"/>
                    </a:solidFill>
                    <a:effectLst>
                      <a:outerShdw blurRad="38100" dist="38100" dir="2700000" rotWithShape="0">
                        <a:srgbClr val="000000"/>
                      </a:outerShdw>
                    </a:effectLst>
                  </a:rPr>
                  <a:t>Memory</a:t>
                </a:r>
              </a:p>
            </p:txBody>
          </p:sp>
        </p:grpSp>
        <p:grpSp>
          <p:nvGrpSpPr>
            <p:cNvPr id="1085" name="Group 1085"/>
            <p:cNvGrpSpPr/>
            <p:nvPr/>
          </p:nvGrpSpPr>
          <p:grpSpPr>
            <a:xfrm>
              <a:off x="85969" y="165099"/>
              <a:ext cx="1023816" cy="444501"/>
              <a:chOff x="0" y="0"/>
              <a:chExt cx="1023815" cy="444500"/>
            </a:xfrm>
          </p:grpSpPr>
          <p:sp>
            <p:nvSpPr>
              <p:cNvPr id="1080" name="Shape 1080"/>
              <p:cNvSpPr/>
              <p:nvPr/>
            </p:nvSpPr>
            <p:spPr>
              <a:xfrm>
                <a:off x="-1" y="0"/>
                <a:ext cx="1023817" cy="4445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929"/>
                    </a:moveTo>
                    <a:lnTo>
                      <a:pt x="838" y="0"/>
                    </a:lnTo>
                    <a:lnTo>
                      <a:pt x="21600" y="0"/>
                    </a:lnTo>
                    <a:lnTo>
                      <a:pt x="21600" y="19671"/>
                    </a:lnTo>
                    <a:lnTo>
                      <a:pt x="20762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B1D3DA"/>
                  </a:gs>
                  <a:gs pos="100000">
                    <a:srgbClr val="006E87"/>
                  </a:gs>
                </a:gsLst>
                <a:path path="circle">
                  <a:fillToRect l="37721" t="-19636" r="62278" b="119636"/>
                </a:path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algn="ctr"/>
                <a:endParaRPr/>
              </a:p>
            </p:txBody>
          </p:sp>
          <p:sp>
            <p:nvSpPr>
              <p:cNvPr id="1081" name="Shape 1081"/>
              <p:cNvSpPr/>
              <p:nvPr/>
            </p:nvSpPr>
            <p:spPr>
              <a:xfrm>
                <a:off x="984116" y="0"/>
                <a:ext cx="39699" cy="4445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929"/>
                    </a:moveTo>
                    <a:lnTo>
                      <a:pt x="21600" y="0"/>
                    </a:lnTo>
                    <a:lnTo>
                      <a:pt x="21600" y="19671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algn="ctr"/>
                <a:endParaRPr/>
              </a:p>
            </p:txBody>
          </p:sp>
          <p:sp>
            <p:nvSpPr>
              <p:cNvPr id="1082" name="Shape 1082"/>
              <p:cNvSpPr/>
              <p:nvPr/>
            </p:nvSpPr>
            <p:spPr>
              <a:xfrm>
                <a:off x="-1" y="-1"/>
                <a:ext cx="1023817" cy="3969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lnTo>
                      <a:pt x="838" y="0"/>
                    </a:lnTo>
                    <a:lnTo>
                      <a:pt x="21600" y="0"/>
                    </a:lnTo>
                    <a:lnTo>
                      <a:pt x="20762" y="21600"/>
                    </a:lnTo>
                    <a:close/>
                  </a:path>
                </a:pathLst>
              </a:custGeom>
              <a:solidFill>
                <a:srgbClr val="FFFFFF">
                  <a:alpha val="2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algn="ctr"/>
                <a:endParaRPr/>
              </a:p>
            </p:txBody>
          </p:sp>
          <p:sp>
            <p:nvSpPr>
              <p:cNvPr id="1083" name="Shape 1083"/>
              <p:cNvSpPr/>
              <p:nvPr/>
            </p:nvSpPr>
            <p:spPr>
              <a:xfrm>
                <a:off x="-1" y="0"/>
                <a:ext cx="1023817" cy="4445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929"/>
                    </a:moveTo>
                    <a:lnTo>
                      <a:pt x="838" y="0"/>
                    </a:lnTo>
                    <a:lnTo>
                      <a:pt x="21600" y="0"/>
                    </a:lnTo>
                    <a:lnTo>
                      <a:pt x="21600" y="19671"/>
                    </a:lnTo>
                    <a:lnTo>
                      <a:pt x="20762" y="21600"/>
                    </a:lnTo>
                    <a:lnTo>
                      <a:pt x="0" y="21600"/>
                    </a:lnTo>
                    <a:close/>
                    <a:moveTo>
                      <a:pt x="0" y="1929"/>
                    </a:moveTo>
                    <a:lnTo>
                      <a:pt x="20762" y="1929"/>
                    </a:lnTo>
                    <a:lnTo>
                      <a:pt x="21600" y="0"/>
                    </a:lnTo>
                    <a:moveTo>
                      <a:pt x="20762" y="1929"/>
                    </a:moveTo>
                    <a:lnTo>
                      <a:pt x="20762" y="21600"/>
                    </a:lnTo>
                  </a:path>
                </a:pathLst>
              </a:custGeom>
              <a:noFill/>
              <a:ln w="9525" cap="flat">
                <a:solidFill>
                  <a:srgbClr val="000000"/>
                </a:solidFill>
                <a:prstDash val="solid"/>
                <a:miter lim="8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algn="ctr"/>
                <a:endParaRPr/>
              </a:p>
            </p:txBody>
          </p:sp>
          <p:sp>
            <p:nvSpPr>
              <p:cNvPr id="1084" name="Shape 1084"/>
              <p:cNvSpPr/>
              <p:nvPr/>
            </p:nvSpPr>
            <p:spPr>
              <a:xfrm>
                <a:off x="81132" y="39697"/>
                <a:ext cx="821853" cy="3073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45719" tIns="45719" rIns="45719" bIns="45719" numCol="1" anchor="t">
                <a:spAutoFit/>
              </a:bodyPr>
              <a:lstStyle>
                <a:lvl1pPr algn="ctr">
                  <a:defRPr sz="1400">
                    <a:solidFill>
                      <a:srgbClr val="FFFFFF"/>
                    </a:solidFill>
                    <a:effectLst>
                      <a:outerShdw blurRad="38100" dist="38100" dir="2700000" rotWithShape="0">
                        <a:srgbClr val="000000"/>
                      </a:outerShdw>
                    </a:effectLst>
                    <a:latin typeface="Verdana"/>
                    <a:ea typeface="Verdana"/>
                    <a:cs typeface="Verdana"/>
                    <a:sym typeface="Verdana"/>
                  </a:defRPr>
                </a:lvl1pPr>
              </a:lstStyle>
              <a:p>
                <a:pPr lvl="0">
                  <a:defRPr sz="1800">
                    <a:solidFill>
                      <a:srgbClr val="000000"/>
                    </a:solidFill>
                    <a:effectLst/>
                  </a:defRPr>
                </a:pPr>
                <a:r>
                  <a:rPr sz="1400">
                    <a:solidFill>
                      <a:srgbClr val="FFFFFF"/>
                    </a:solidFill>
                    <a:effectLst>
                      <a:outerShdw blurRad="38100" dist="38100" dir="2700000" rotWithShape="0">
                        <a:srgbClr val="000000"/>
                      </a:outerShdw>
                    </a:effectLst>
                  </a:rPr>
                  <a:t>Memory</a:t>
                </a:r>
              </a:p>
            </p:txBody>
          </p:sp>
        </p:grpSp>
        <p:grpSp>
          <p:nvGrpSpPr>
            <p:cNvPr id="1091" name="Group 1091"/>
            <p:cNvGrpSpPr/>
            <p:nvPr/>
          </p:nvGrpSpPr>
          <p:grpSpPr>
            <a:xfrm>
              <a:off x="0" y="247649"/>
              <a:ext cx="1023816" cy="444501"/>
              <a:chOff x="0" y="0"/>
              <a:chExt cx="1023815" cy="444500"/>
            </a:xfrm>
          </p:grpSpPr>
          <p:sp>
            <p:nvSpPr>
              <p:cNvPr id="1086" name="Shape 1086"/>
              <p:cNvSpPr/>
              <p:nvPr/>
            </p:nvSpPr>
            <p:spPr>
              <a:xfrm>
                <a:off x="-1" y="0"/>
                <a:ext cx="1023817" cy="4445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929"/>
                    </a:moveTo>
                    <a:lnTo>
                      <a:pt x="838" y="0"/>
                    </a:lnTo>
                    <a:lnTo>
                      <a:pt x="21600" y="0"/>
                    </a:lnTo>
                    <a:lnTo>
                      <a:pt x="21600" y="19671"/>
                    </a:lnTo>
                    <a:lnTo>
                      <a:pt x="20762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B1D3DA"/>
                  </a:gs>
                  <a:gs pos="100000">
                    <a:srgbClr val="006E87"/>
                  </a:gs>
                </a:gsLst>
                <a:path path="circle">
                  <a:fillToRect l="37721" t="-19636" r="62278" b="119636"/>
                </a:path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algn="ctr"/>
                <a:endParaRPr/>
              </a:p>
            </p:txBody>
          </p:sp>
          <p:sp>
            <p:nvSpPr>
              <p:cNvPr id="1087" name="Shape 1087"/>
              <p:cNvSpPr/>
              <p:nvPr/>
            </p:nvSpPr>
            <p:spPr>
              <a:xfrm>
                <a:off x="984116" y="0"/>
                <a:ext cx="39699" cy="4445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929"/>
                    </a:moveTo>
                    <a:lnTo>
                      <a:pt x="21600" y="0"/>
                    </a:lnTo>
                    <a:lnTo>
                      <a:pt x="21600" y="19671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algn="ctr"/>
                <a:endParaRPr/>
              </a:p>
            </p:txBody>
          </p:sp>
          <p:sp>
            <p:nvSpPr>
              <p:cNvPr id="1088" name="Shape 1088"/>
              <p:cNvSpPr/>
              <p:nvPr/>
            </p:nvSpPr>
            <p:spPr>
              <a:xfrm>
                <a:off x="-1" y="-1"/>
                <a:ext cx="1023817" cy="3969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lnTo>
                      <a:pt x="838" y="0"/>
                    </a:lnTo>
                    <a:lnTo>
                      <a:pt x="21600" y="0"/>
                    </a:lnTo>
                    <a:lnTo>
                      <a:pt x="20762" y="21600"/>
                    </a:lnTo>
                    <a:close/>
                  </a:path>
                </a:pathLst>
              </a:custGeom>
              <a:solidFill>
                <a:srgbClr val="FFFFFF">
                  <a:alpha val="2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algn="ctr"/>
                <a:endParaRPr/>
              </a:p>
            </p:txBody>
          </p:sp>
          <p:sp>
            <p:nvSpPr>
              <p:cNvPr id="1089" name="Shape 1089"/>
              <p:cNvSpPr/>
              <p:nvPr/>
            </p:nvSpPr>
            <p:spPr>
              <a:xfrm>
                <a:off x="-1" y="0"/>
                <a:ext cx="1023817" cy="4445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929"/>
                    </a:moveTo>
                    <a:lnTo>
                      <a:pt x="838" y="0"/>
                    </a:lnTo>
                    <a:lnTo>
                      <a:pt x="21600" y="0"/>
                    </a:lnTo>
                    <a:lnTo>
                      <a:pt x="21600" y="19671"/>
                    </a:lnTo>
                    <a:lnTo>
                      <a:pt x="20762" y="21600"/>
                    </a:lnTo>
                    <a:lnTo>
                      <a:pt x="0" y="21600"/>
                    </a:lnTo>
                    <a:close/>
                    <a:moveTo>
                      <a:pt x="0" y="1929"/>
                    </a:moveTo>
                    <a:lnTo>
                      <a:pt x="20762" y="1929"/>
                    </a:lnTo>
                    <a:lnTo>
                      <a:pt x="21600" y="0"/>
                    </a:lnTo>
                    <a:moveTo>
                      <a:pt x="20762" y="1929"/>
                    </a:moveTo>
                    <a:lnTo>
                      <a:pt x="20762" y="21600"/>
                    </a:lnTo>
                  </a:path>
                </a:pathLst>
              </a:custGeom>
              <a:noFill/>
              <a:ln w="9525" cap="flat">
                <a:solidFill>
                  <a:srgbClr val="000000"/>
                </a:solidFill>
                <a:prstDash val="solid"/>
                <a:miter lim="8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algn="ctr"/>
                <a:endParaRPr/>
              </a:p>
            </p:txBody>
          </p:sp>
          <p:sp>
            <p:nvSpPr>
              <p:cNvPr id="1090" name="Shape 1090"/>
              <p:cNvSpPr/>
              <p:nvPr/>
            </p:nvSpPr>
            <p:spPr>
              <a:xfrm>
                <a:off x="81132" y="39697"/>
                <a:ext cx="821853" cy="3073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45719" tIns="45719" rIns="45719" bIns="45719" numCol="1" anchor="t">
                <a:spAutoFit/>
              </a:bodyPr>
              <a:lstStyle>
                <a:lvl1pPr algn="ctr">
                  <a:defRPr sz="1400">
                    <a:solidFill>
                      <a:srgbClr val="FFFFFF"/>
                    </a:solidFill>
                    <a:effectLst>
                      <a:outerShdw blurRad="38100" dist="38100" dir="2700000" rotWithShape="0">
                        <a:srgbClr val="000000"/>
                      </a:outerShdw>
                    </a:effectLst>
                    <a:latin typeface="Verdana"/>
                    <a:ea typeface="Verdana"/>
                    <a:cs typeface="Verdana"/>
                    <a:sym typeface="Verdana"/>
                  </a:defRPr>
                </a:lvl1pPr>
              </a:lstStyle>
              <a:p>
                <a:pPr lvl="0">
                  <a:defRPr sz="1800">
                    <a:solidFill>
                      <a:srgbClr val="000000"/>
                    </a:solidFill>
                    <a:effectLst/>
                  </a:defRPr>
                </a:pPr>
                <a:r>
                  <a:rPr sz="1400">
                    <a:solidFill>
                      <a:srgbClr val="FFFFFF"/>
                    </a:solidFill>
                    <a:effectLst>
                      <a:outerShdw blurRad="38100" dist="38100" dir="2700000" rotWithShape="0">
                        <a:srgbClr val="000000"/>
                      </a:outerShdw>
                    </a:effectLst>
                  </a:rPr>
                  <a:t>Memory</a:t>
                </a:r>
              </a:p>
            </p:txBody>
          </p:sp>
        </p:grpSp>
      </p:grpSp>
      <p:sp>
        <p:nvSpPr>
          <p:cNvPr id="1093" name="Shape 1093"/>
          <p:cNvSpPr/>
          <p:nvPr/>
        </p:nvSpPr>
        <p:spPr>
          <a:xfrm rot="16227089">
            <a:off x="10018103" y="3560395"/>
            <a:ext cx="1657351" cy="130909"/>
          </a:xfrm>
          <a:prstGeom prst="rect">
            <a:avLst/>
          </a:prstGeom>
          <a:gradFill>
            <a:gsLst>
              <a:gs pos="0">
                <a:srgbClr val="185E5E"/>
              </a:gs>
              <a:gs pos="50000">
                <a:srgbClr val="33CCCC"/>
              </a:gs>
              <a:gs pos="100000">
                <a:srgbClr val="185E5E"/>
              </a:gs>
            </a:gsLst>
            <a:lin ang="54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1094" name="Shape 1094"/>
          <p:cNvSpPr/>
          <p:nvPr/>
        </p:nvSpPr>
        <p:spPr>
          <a:xfrm rot="19556830">
            <a:off x="9782909" y="3530601"/>
            <a:ext cx="2174631" cy="106364"/>
          </a:xfrm>
          <a:prstGeom prst="rect">
            <a:avLst/>
          </a:prstGeom>
          <a:gradFill>
            <a:gsLst>
              <a:gs pos="0">
                <a:srgbClr val="185E5E"/>
              </a:gs>
              <a:gs pos="50000">
                <a:srgbClr val="33CCCC"/>
              </a:gs>
              <a:gs pos="100000">
                <a:srgbClr val="185E5E"/>
              </a:gs>
            </a:gsLst>
            <a:lin ang="54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1095" name="Shape 1095"/>
          <p:cNvSpPr/>
          <p:nvPr/>
        </p:nvSpPr>
        <p:spPr>
          <a:xfrm>
            <a:off x="9806354" y="3581400"/>
            <a:ext cx="554893" cy="95250"/>
          </a:xfrm>
          <a:prstGeom prst="rect">
            <a:avLst/>
          </a:prstGeom>
          <a:gradFill>
            <a:gsLst>
              <a:gs pos="0">
                <a:srgbClr val="767600"/>
              </a:gs>
              <a:gs pos="50000">
                <a:srgbClr val="FFFF00"/>
              </a:gs>
              <a:gs pos="100000">
                <a:srgbClr val="767600"/>
              </a:gs>
            </a:gsLst>
            <a:lin ang="54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grpSp>
        <p:nvGrpSpPr>
          <p:cNvPr id="1101" name="Group 1101"/>
          <p:cNvGrpSpPr/>
          <p:nvPr/>
        </p:nvGrpSpPr>
        <p:grpSpPr>
          <a:xfrm>
            <a:off x="10363199" y="3308349"/>
            <a:ext cx="1023817" cy="609601"/>
            <a:chOff x="0" y="0"/>
            <a:chExt cx="1023815" cy="609600"/>
          </a:xfrm>
        </p:grpSpPr>
        <p:sp>
          <p:nvSpPr>
            <p:cNvPr id="1096" name="Shape 1096"/>
            <p:cNvSpPr/>
            <p:nvPr/>
          </p:nvSpPr>
          <p:spPr>
            <a:xfrm>
              <a:off x="-1" y="0"/>
              <a:ext cx="1023817" cy="609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929"/>
                  </a:moveTo>
                  <a:lnTo>
                    <a:pt x="1149" y="0"/>
                  </a:lnTo>
                  <a:lnTo>
                    <a:pt x="21600" y="0"/>
                  </a:lnTo>
                  <a:lnTo>
                    <a:pt x="21600" y="19671"/>
                  </a:lnTo>
                  <a:lnTo>
                    <a:pt x="20451" y="21600"/>
                  </a:lnTo>
                  <a:lnTo>
                    <a:pt x="0" y="216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FFFF"/>
                </a:gs>
                <a:gs pos="100000">
                  <a:srgbClr val="336666"/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ctr">
                <a:defRPr sz="1400">
                  <a:solidFill>
                    <a:srgbClr val="FFFFFF"/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1097" name="Shape 1097"/>
            <p:cNvSpPr/>
            <p:nvPr/>
          </p:nvSpPr>
          <p:spPr>
            <a:xfrm>
              <a:off x="969372" y="0"/>
              <a:ext cx="54444" cy="609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929"/>
                  </a:moveTo>
                  <a:lnTo>
                    <a:pt x="21600" y="0"/>
                  </a:lnTo>
                  <a:lnTo>
                    <a:pt x="21600" y="19671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ctr">
                <a:defRPr sz="1400">
                  <a:solidFill>
                    <a:srgbClr val="FFFFFF"/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1098" name="Shape 1098"/>
            <p:cNvSpPr/>
            <p:nvPr/>
          </p:nvSpPr>
          <p:spPr>
            <a:xfrm>
              <a:off x="-1" y="-1"/>
              <a:ext cx="1023817" cy="544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149" y="0"/>
                  </a:lnTo>
                  <a:lnTo>
                    <a:pt x="21600" y="0"/>
                  </a:lnTo>
                  <a:lnTo>
                    <a:pt x="20451" y="21600"/>
                  </a:ln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ctr">
                <a:defRPr sz="1400">
                  <a:solidFill>
                    <a:srgbClr val="FFFFFF"/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1099" name="Shape 1099"/>
            <p:cNvSpPr/>
            <p:nvPr/>
          </p:nvSpPr>
          <p:spPr>
            <a:xfrm>
              <a:off x="-1" y="0"/>
              <a:ext cx="1023817" cy="609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929"/>
                  </a:moveTo>
                  <a:lnTo>
                    <a:pt x="1149" y="0"/>
                  </a:lnTo>
                  <a:lnTo>
                    <a:pt x="21600" y="0"/>
                  </a:lnTo>
                  <a:lnTo>
                    <a:pt x="21600" y="19671"/>
                  </a:lnTo>
                  <a:lnTo>
                    <a:pt x="20451" y="21600"/>
                  </a:lnTo>
                  <a:lnTo>
                    <a:pt x="0" y="21600"/>
                  </a:lnTo>
                  <a:close/>
                  <a:moveTo>
                    <a:pt x="0" y="1929"/>
                  </a:moveTo>
                  <a:lnTo>
                    <a:pt x="20451" y="1929"/>
                  </a:lnTo>
                  <a:lnTo>
                    <a:pt x="21600" y="0"/>
                  </a:lnTo>
                  <a:moveTo>
                    <a:pt x="20451" y="1929"/>
                  </a:moveTo>
                  <a:lnTo>
                    <a:pt x="20451" y="21600"/>
                  </a:ln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ctr">
                <a:defRPr sz="1400">
                  <a:solidFill>
                    <a:srgbClr val="FFFFFF"/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1100" name="Shape 1100"/>
            <p:cNvSpPr/>
            <p:nvPr/>
          </p:nvSpPr>
          <p:spPr>
            <a:xfrm>
              <a:off x="103519" y="54443"/>
              <a:ext cx="762334" cy="2438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 algn="ctr">
                <a:defRPr sz="100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  <a:latin typeface="Verdana"/>
                  <a:ea typeface="Verdana"/>
                  <a:cs typeface="Verdana"/>
                  <a:sym typeface="Verdana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  <a:effectLst/>
                </a:defRPr>
              </a:pPr>
              <a:r>
                <a:rPr sz="100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rPr>
                <a:t>NumaChip</a:t>
              </a:r>
            </a:p>
          </p:txBody>
        </p:sp>
      </p:grpSp>
      <p:sp>
        <p:nvSpPr>
          <p:cNvPr id="1102" name="Shape 1102"/>
          <p:cNvSpPr/>
          <p:nvPr/>
        </p:nvSpPr>
        <p:spPr>
          <a:xfrm flipV="1">
            <a:off x="10090993" y="3584858"/>
            <a:ext cx="757384" cy="513784"/>
          </a:xfrm>
          <a:prstGeom prst="line">
            <a:avLst/>
          </a:prstGeom>
          <a:ln w="57150">
            <a:solidFill>
              <a:srgbClr val="FFCC33"/>
            </a:solidFill>
            <a:round/>
          </a:ln>
        </p:spPr>
        <p:txBody>
          <a:bodyPr lIns="0" tIns="0" rIns="0" bIns="0"/>
          <a:lstStyle/>
          <a:p>
            <a:pPr lvl="0"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103" name="Shape 1103"/>
          <p:cNvSpPr/>
          <p:nvPr/>
        </p:nvSpPr>
        <p:spPr>
          <a:xfrm flipV="1">
            <a:off x="10849024" y="2736850"/>
            <a:ext cx="1" cy="893764"/>
          </a:xfrm>
          <a:prstGeom prst="line">
            <a:avLst/>
          </a:prstGeom>
          <a:ln w="57150">
            <a:solidFill>
              <a:srgbClr val="FFCC33"/>
            </a:solidFill>
            <a:round/>
            <a:tailEnd type="triangle"/>
          </a:ln>
        </p:spPr>
        <p:txBody>
          <a:bodyPr lIns="0" tIns="0" rIns="0" bIns="0"/>
          <a:lstStyle/>
          <a:p>
            <a:pPr lvl="0"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grpSp>
        <p:nvGrpSpPr>
          <p:cNvPr id="1111" name="Group 1111"/>
          <p:cNvGrpSpPr/>
          <p:nvPr/>
        </p:nvGrpSpPr>
        <p:grpSpPr>
          <a:xfrm>
            <a:off x="902677" y="4006849"/>
            <a:ext cx="1223109" cy="825501"/>
            <a:chOff x="0" y="0"/>
            <a:chExt cx="1223107" cy="825500"/>
          </a:xfrm>
        </p:grpSpPr>
        <p:grpSp>
          <p:nvGrpSpPr>
            <p:cNvPr id="1109" name="Group 1109"/>
            <p:cNvGrpSpPr/>
            <p:nvPr/>
          </p:nvGrpSpPr>
          <p:grpSpPr>
            <a:xfrm>
              <a:off x="5436" y="-1"/>
              <a:ext cx="1217673" cy="825501"/>
              <a:chOff x="0" y="0"/>
              <a:chExt cx="1217672" cy="825500"/>
            </a:xfrm>
          </p:grpSpPr>
          <p:sp>
            <p:nvSpPr>
              <p:cNvPr id="1104" name="Shape 1104"/>
              <p:cNvSpPr/>
              <p:nvPr/>
            </p:nvSpPr>
            <p:spPr>
              <a:xfrm>
                <a:off x="0" y="0"/>
                <a:ext cx="1217672" cy="8255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929"/>
                    </a:moveTo>
                    <a:lnTo>
                      <a:pt x="1308" y="0"/>
                    </a:lnTo>
                    <a:lnTo>
                      <a:pt x="21600" y="0"/>
                    </a:lnTo>
                    <a:lnTo>
                      <a:pt x="21600" y="19671"/>
                    </a:lnTo>
                    <a:lnTo>
                      <a:pt x="20292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33339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/>
                <a:endParaRPr/>
              </a:p>
            </p:txBody>
          </p:sp>
          <p:sp>
            <p:nvSpPr>
              <p:cNvPr id="1105" name="Shape 1105"/>
              <p:cNvSpPr/>
              <p:nvPr/>
            </p:nvSpPr>
            <p:spPr>
              <a:xfrm>
                <a:off x="1143947" y="0"/>
                <a:ext cx="73726" cy="8255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929"/>
                    </a:moveTo>
                    <a:lnTo>
                      <a:pt x="21600" y="0"/>
                    </a:lnTo>
                    <a:lnTo>
                      <a:pt x="21600" y="19671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/>
                <a:endParaRPr/>
              </a:p>
            </p:txBody>
          </p:sp>
          <p:sp>
            <p:nvSpPr>
              <p:cNvPr id="1106" name="Shape 1106"/>
              <p:cNvSpPr/>
              <p:nvPr/>
            </p:nvSpPr>
            <p:spPr>
              <a:xfrm>
                <a:off x="0" y="-1"/>
                <a:ext cx="1217672" cy="737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lnTo>
                      <a:pt x="1308" y="0"/>
                    </a:lnTo>
                    <a:lnTo>
                      <a:pt x="21600" y="0"/>
                    </a:lnTo>
                    <a:lnTo>
                      <a:pt x="20292" y="21600"/>
                    </a:lnTo>
                    <a:close/>
                  </a:path>
                </a:pathLst>
              </a:custGeom>
              <a:solidFill>
                <a:srgbClr val="FFFFFF">
                  <a:alpha val="2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/>
                <a:endParaRPr/>
              </a:p>
            </p:txBody>
          </p:sp>
          <p:sp>
            <p:nvSpPr>
              <p:cNvPr id="1107" name="Shape 1107"/>
              <p:cNvSpPr/>
              <p:nvPr/>
            </p:nvSpPr>
            <p:spPr>
              <a:xfrm>
                <a:off x="0" y="0"/>
                <a:ext cx="1217672" cy="8255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929"/>
                    </a:moveTo>
                    <a:lnTo>
                      <a:pt x="1308" y="0"/>
                    </a:lnTo>
                    <a:lnTo>
                      <a:pt x="21600" y="0"/>
                    </a:lnTo>
                    <a:lnTo>
                      <a:pt x="21600" y="19671"/>
                    </a:lnTo>
                    <a:lnTo>
                      <a:pt x="20292" y="21600"/>
                    </a:lnTo>
                    <a:lnTo>
                      <a:pt x="0" y="21600"/>
                    </a:lnTo>
                    <a:close/>
                    <a:moveTo>
                      <a:pt x="0" y="1929"/>
                    </a:moveTo>
                    <a:lnTo>
                      <a:pt x="20292" y="1929"/>
                    </a:lnTo>
                    <a:lnTo>
                      <a:pt x="21600" y="0"/>
                    </a:lnTo>
                    <a:moveTo>
                      <a:pt x="20292" y="1929"/>
                    </a:moveTo>
                    <a:lnTo>
                      <a:pt x="20292" y="21600"/>
                    </a:lnTo>
                  </a:path>
                </a:pathLst>
              </a:custGeom>
              <a:noFill/>
              <a:ln w="9525" cap="flat">
                <a:solidFill>
                  <a:srgbClr val="000000"/>
                </a:solidFill>
                <a:prstDash val="solid"/>
                <a:miter lim="8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/>
                <a:endParaRPr/>
              </a:p>
            </p:txBody>
          </p:sp>
          <p:sp>
            <p:nvSpPr>
              <p:cNvPr id="1108" name="Shape 1108"/>
              <p:cNvSpPr/>
              <p:nvPr/>
            </p:nvSpPr>
            <p:spPr>
              <a:xfrm>
                <a:off x="202589" y="124492"/>
                <a:ext cx="738769" cy="6502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0" tIns="0" rIns="0" bIns="0" numCol="1" anchor="ctr">
                <a:spAutoFit/>
              </a:bodyPr>
              <a:lstStyle/>
              <a:p>
                <a:pPr lvl="0" algn="ctr"/>
                <a:r>
                  <a:rPr sz="1400">
                    <a:solidFill>
                      <a:srgbClr val="FFFFFF"/>
                    </a:solidFill>
                    <a:effectLst>
                      <a:outerShdw blurRad="38100" dist="38100" dir="2700000" rotWithShape="0">
                        <a:srgbClr val="000000"/>
                      </a:outerShdw>
                    </a:effectLst>
                    <a:latin typeface="Verdana"/>
                    <a:ea typeface="Verdana"/>
                    <a:cs typeface="Verdana"/>
                    <a:sym typeface="Verdana"/>
                  </a:rPr>
                  <a:t>CPUs</a:t>
                </a:r>
                <a:br>
                  <a:rPr sz="1400">
                    <a:solidFill>
                      <a:srgbClr val="FFFFFF"/>
                    </a:solidFill>
                    <a:effectLst>
                      <a:outerShdw blurRad="38100" dist="38100" dir="2700000" rotWithShape="0">
                        <a:srgbClr val="000000"/>
                      </a:outerShdw>
                    </a:effectLst>
                    <a:latin typeface="Verdana"/>
                    <a:ea typeface="Verdana"/>
                    <a:cs typeface="Verdana"/>
                    <a:sym typeface="Verdana"/>
                  </a:rPr>
                </a:br>
                <a:endParaRPr sz="80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  <a:latin typeface="Verdana"/>
                  <a:ea typeface="Verdana"/>
                  <a:cs typeface="Verdana"/>
                  <a:sym typeface="Verdana"/>
                </a:endParaRPr>
              </a:p>
              <a:p>
                <a:pPr lvl="0" algn="ctr"/>
                <a:r>
                  <a:rPr sz="1400">
                    <a:solidFill>
                      <a:srgbClr val="FFFFFF"/>
                    </a:solidFill>
                    <a:effectLst>
                      <a:outerShdw blurRad="38100" dist="38100" dir="2700000" rotWithShape="0">
                        <a:srgbClr val="000000"/>
                      </a:outerShdw>
                    </a:effectLst>
                    <a:latin typeface="Verdana"/>
                    <a:ea typeface="Verdana"/>
                    <a:cs typeface="Verdana"/>
                    <a:sym typeface="Verdana"/>
                  </a:rPr>
                  <a:t>Caches</a:t>
                </a:r>
              </a:p>
            </p:txBody>
          </p:sp>
        </p:grpSp>
        <p:sp>
          <p:nvSpPr>
            <p:cNvPr id="1110" name="Shape 1110"/>
            <p:cNvSpPr/>
            <p:nvPr/>
          </p:nvSpPr>
          <p:spPr>
            <a:xfrm>
              <a:off x="0" y="475287"/>
              <a:ext cx="1098079" cy="1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</p:grpSp>
      <p:sp>
        <p:nvSpPr>
          <p:cNvPr id="1112" name="Shape 1112"/>
          <p:cNvSpPr/>
          <p:nvPr/>
        </p:nvSpPr>
        <p:spPr>
          <a:xfrm rot="16200000">
            <a:off x="1399504" y="3817511"/>
            <a:ext cx="233364" cy="199293"/>
          </a:xfrm>
          <a:prstGeom prst="rect">
            <a:avLst/>
          </a:prstGeom>
          <a:gradFill>
            <a:gsLst>
              <a:gs pos="0">
                <a:srgbClr val="5F5F5F"/>
              </a:gs>
              <a:gs pos="50000">
                <a:srgbClr val="CFCFCF"/>
              </a:gs>
              <a:gs pos="100000">
                <a:srgbClr val="5F5F5F"/>
              </a:gs>
            </a:gsLst>
          </a:gradFill>
          <a:ln w="12700">
            <a:miter lim="400000"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grpSp>
        <p:nvGrpSpPr>
          <p:cNvPr id="1137" name="Group 1137"/>
          <p:cNvGrpSpPr/>
          <p:nvPr/>
        </p:nvGrpSpPr>
        <p:grpSpPr>
          <a:xfrm>
            <a:off x="953476" y="3136899"/>
            <a:ext cx="1281724" cy="692151"/>
            <a:chOff x="0" y="0"/>
            <a:chExt cx="1281722" cy="692150"/>
          </a:xfrm>
        </p:grpSpPr>
        <p:grpSp>
          <p:nvGrpSpPr>
            <p:cNvPr id="1118" name="Group 1118"/>
            <p:cNvGrpSpPr/>
            <p:nvPr/>
          </p:nvGrpSpPr>
          <p:grpSpPr>
            <a:xfrm>
              <a:off x="257907" y="-1"/>
              <a:ext cx="1023816" cy="444501"/>
              <a:chOff x="0" y="0"/>
              <a:chExt cx="1023815" cy="444500"/>
            </a:xfrm>
          </p:grpSpPr>
          <p:sp>
            <p:nvSpPr>
              <p:cNvPr id="1113" name="Shape 1113"/>
              <p:cNvSpPr/>
              <p:nvPr/>
            </p:nvSpPr>
            <p:spPr>
              <a:xfrm>
                <a:off x="-1" y="0"/>
                <a:ext cx="1023817" cy="4445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929"/>
                    </a:moveTo>
                    <a:lnTo>
                      <a:pt x="838" y="0"/>
                    </a:lnTo>
                    <a:lnTo>
                      <a:pt x="21600" y="0"/>
                    </a:lnTo>
                    <a:lnTo>
                      <a:pt x="21600" y="19671"/>
                    </a:lnTo>
                    <a:lnTo>
                      <a:pt x="20762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B1D3DA"/>
                  </a:gs>
                  <a:gs pos="100000">
                    <a:srgbClr val="006E87"/>
                  </a:gs>
                </a:gsLst>
                <a:path path="circle">
                  <a:fillToRect l="37721" t="-19636" r="62278" b="119636"/>
                </a:path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algn="ctr"/>
                <a:endParaRPr/>
              </a:p>
            </p:txBody>
          </p:sp>
          <p:sp>
            <p:nvSpPr>
              <p:cNvPr id="1114" name="Shape 1114"/>
              <p:cNvSpPr/>
              <p:nvPr/>
            </p:nvSpPr>
            <p:spPr>
              <a:xfrm>
                <a:off x="984116" y="0"/>
                <a:ext cx="39699" cy="4445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929"/>
                    </a:moveTo>
                    <a:lnTo>
                      <a:pt x="21600" y="0"/>
                    </a:lnTo>
                    <a:lnTo>
                      <a:pt x="21600" y="19671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algn="ctr"/>
                <a:endParaRPr/>
              </a:p>
            </p:txBody>
          </p:sp>
          <p:sp>
            <p:nvSpPr>
              <p:cNvPr id="1115" name="Shape 1115"/>
              <p:cNvSpPr/>
              <p:nvPr/>
            </p:nvSpPr>
            <p:spPr>
              <a:xfrm>
                <a:off x="-1" y="-1"/>
                <a:ext cx="1023817" cy="3969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lnTo>
                      <a:pt x="838" y="0"/>
                    </a:lnTo>
                    <a:lnTo>
                      <a:pt x="21600" y="0"/>
                    </a:lnTo>
                    <a:lnTo>
                      <a:pt x="20762" y="21600"/>
                    </a:lnTo>
                    <a:close/>
                  </a:path>
                </a:pathLst>
              </a:custGeom>
              <a:solidFill>
                <a:srgbClr val="FFFFFF">
                  <a:alpha val="2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algn="ctr"/>
                <a:endParaRPr/>
              </a:p>
            </p:txBody>
          </p:sp>
          <p:sp>
            <p:nvSpPr>
              <p:cNvPr id="1116" name="Shape 1116"/>
              <p:cNvSpPr/>
              <p:nvPr/>
            </p:nvSpPr>
            <p:spPr>
              <a:xfrm>
                <a:off x="-1" y="0"/>
                <a:ext cx="1023817" cy="4445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929"/>
                    </a:moveTo>
                    <a:lnTo>
                      <a:pt x="838" y="0"/>
                    </a:lnTo>
                    <a:lnTo>
                      <a:pt x="21600" y="0"/>
                    </a:lnTo>
                    <a:lnTo>
                      <a:pt x="21600" y="19671"/>
                    </a:lnTo>
                    <a:lnTo>
                      <a:pt x="20762" y="21600"/>
                    </a:lnTo>
                    <a:lnTo>
                      <a:pt x="0" y="21600"/>
                    </a:lnTo>
                    <a:close/>
                    <a:moveTo>
                      <a:pt x="0" y="1929"/>
                    </a:moveTo>
                    <a:lnTo>
                      <a:pt x="20762" y="1929"/>
                    </a:lnTo>
                    <a:lnTo>
                      <a:pt x="21600" y="0"/>
                    </a:lnTo>
                    <a:moveTo>
                      <a:pt x="20762" y="1929"/>
                    </a:moveTo>
                    <a:lnTo>
                      <a:pt x="20762" y="21600"/>
                    </a:lnTo>
                  </a:path>
                </a:pathLst>
              </a:custGeom>
              <a:noFill/>
              <a:ln w="9525" cap="flat">
                <a:solidFill>
                  <a:srgbClr val="000000"/>
                </a:solidFill>
                <a:prstDash val="solid"/>
                <a:miter lim="8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algn="ctr"/>
                <a:endParaRPr/>
              </a:p>
            </p:txBody>
          </p:sp>
          <p:sp>
            <p:nvSpPr>
              <p:cNvPr id="1117" name="Shape 1117"/>
              <p:cNvSpPr/>
              <p:nvPr/>
            </p:nvSpPr>
            <p:spPr>
              <a:xfrm>
                <a:off x="81132" y="39697"/>
                <a:ext cx="821853" cy="3073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45719" tIns="45719" rIns="45719" bIns="45719" numCol="1" anchor="t">
                <a:spAutoFit/>
              </a:bodyPr>
              <a:lstStyle>
                <a:lvl1pPr algn="ctr">
                  <a:defRPr sz="1400">
                    <a:solidFill>
                      <a:srgbClr val="FFFFFF"/>
                    </a:solidFill>
                    <a:effectLst>
                      <a:outerShdw blurRad="38100" dist="38100" dir="2700000" rotWithShape="0">
                        <a:srgbClr val="000000"/>
                      </a:outerShdw>
                    </a:effectLst>
                    <a:latin typeface="Verdana"/>
                    <a:ea typeface="Verdana"/>
                    <a:cs typeface="Verdana"/>
                    <a:sym typeface="Verdana"/>
                  </a:defRPr>
                </a:lvl1pPr>
              </a:lstStyle>
              <a:p>
                <a:pPr lvl="0">
                  <a:defRPr sz="1800">
                    <a:solidFill>
                      <a:srgbClr val="000000"/>
                    </a:solidFill>
                    <a:effectLst/>
                  </a:defRPr>
                </a:pPr>
                <a:r>
                  <a:rPr sz="1400">
                    <a:solidFill>
                      <a:srgbClr val="FFFFFF"/>
                    </a:solidFill>
                    <a:effectLst>
                      <a:outerShdw blurRad="38100" dist="38100" dir="2700000" rotWithShape="0">
                        <a:srgbClr val="000000"/>
                      </a:outerShdw>
                    </a:effectLst>
                  </a:rPr>
                  <a:t>Memory</a:t>
                </a:r>
              </a:p>
            </p:txBody>
          </p:sp>
        </p:grpSp>
        <p:grpSp>
          <p:nvGrpSpPr>
            <p:cNvPr id="1124" name="Group 1124"/>
            <p:cNvGrpSpPr/>
            <p:nvPr/>
          </p:nvGrpSpPr>
          <p:grpSpPr>
            <a:xfrm>
              <a:off x="171938" y="82549"/>
              <a:ext cx="1023816" cy="444501"/>
              <a:chOff x="0" y="0"/>
              <a:chExt cx="1023815" cy="444500"/>
            </a:xfrm>
          </p:grpSpPr>
          <p:sp>
            <p:nvSpPr>
              <p:cNvPr id="1119" name="Shape 1119"/>
              <p:cNvSpPr/>
              <p:nvPr/>
            </p:nvSpPr>
            <p:spPr>
              <a:xfrm>
                <a:off x="-1" y="0"/>
                <a:ext cx="1023817" cy="4445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929"/>
                    </a:moveTo>
                    <a:lnTo>
                      <a:pt x="838" y="0"/>
                    </a:lnTo>
                    <a:lnTo>
                      <a:pt x="21600" y="0"/>
                    </a:lnTo>
                    <a:lnTo>
                      <a:pt x="21600" y="19671"/>
                    </a:lnTo>
                    <a:lnTo>
                      <a:pt x="20762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B1D3DA"/>
                  </a:gs>
                  <a:gs pos="100000">
                    <a:srgbClr val="006E87"/>
                  </a:gs>
                </a:gsLst>
                <a:path path="circle">
                  <a:fillToRect l="37721" t="-19636" r="62278" b="119636"/>
                </a:path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algn="ctr"/>
                <a:endParaRPr/>
              </a:p>
            </p:txBody>
          </p:sp>
          <p:sp>
            <p:nvSpPr>
              <p:cNvPr id="1120" name="Shape 1120"/>
              <p:cNvSpPr/>
              <p:nvPr/>
            </p:nvSpPr>
            <p:spPr>
              <a:xfrm>
                <a:off x="984116" y="0"/>
                <a:ext cx="39699" cy="4445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929"/>
                    </a:moveTo>
                    <a:lnTo>
                      <a:pt x="21600" y="0"/>
                    </a:lnTo>
                    <a:lnTo>
                      <a:pt x="21600" y="19671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algn="ctr"/>
                <a:endParaRPr/>
              </a:p>
            </p:txBody>
          </p:sp>
          <p:sp>
            <p:nvSpPr>
              <p:cNvPr id="1121" name="Shape 1121"/>
              <p:cNvSpPr/>
              <p:nvPr/>
            </p:nvSpPr>
            <p:spPr>
              <a:xfrm>
                <a:off x="-1" y="-1"/>
                <a:ext cx="1023817" cy="3969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lnTo>
                      <a:pt x="838" y="0"/>
                    </a:lnTo>
                    <a:lnTo>
                      <a:pt x="21600" y="0"/>
                    </a:lnTo>
                    <a:lnTo>
                      <a:pt x="20762" y="21600"/>
                    </a:lnTo>
                    <a:close/>
                  </a:path>
                </a:pathLst>
              </a:custGeom>
              <a:solidFill>
                <a:srgbClr val="FFFFFF">
                  <a:alpha val="2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algn="ctr"/>
                <a:endParaRPr/>
              </a:p>
            </p:txBody>
          </p:sp>
          <p:sp>
            <p:nvSpPr>
              <p:cNvPr id="1122" name="Shape 1122"/>
              <p:cNvSpPr/>
              <p:nvPr/>
            </p:nvSpPr>
            <p:spPr>
              <a:xfrm>
                <a:off x="-1" y="0"/>
                <a:ext cx="1023817" cy="4445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929"/>
                    </a:moveTo>
                    <a:lnTo>
                      <a:pt x="838" y="0"/>
                    </a:lnTo>
                    <a:lnTo>
                      <a:pt x="21600" y="0"/>
                    </a:lnTo>
                    <a:lnTo>
                      <a:pt x="21600" y="19671"/>
                    </a:lnTo>
                    <a:lnTo>
                      <a:pt x="20762" y="21600"/>
                    </a:lnTo>
                    <a:lnTo>
                      <a:pt x="0" y="21600"/>
                    </a:lnTo>
                    <a:close/>
                    <a:moveTo>
                      <a:pt x="0" y="1929"/>
                    </a:moveTo>
                    <a:lnTo>
                      <a:pt x="20762" y="1929"/>
                    </a:lnTo>
                    <a:lnTo>
                      <a:pt x="21600" y="0"/>
                    </a:lnTo>
                    <a:moveTo>
                      <a:pt x="20762" y="1929"/>
                    </a:moveTo>
                    <a:lnTo>
                      <a:pt x="20762" y="21600"/>
                    </a:lnTo>
                  </a:path>
                </a:pathLst>
              </a:custGeom>
              <a:noFill/>
              <a:ln w="9525" cap="flat">
                <a:solidFill>
                  <a:srgbClr val="000000"/>
                </a:solidFill>
                <a:prstDash val="solid"/>
                <a:miter lim="8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algn="ctr"/>
                <a:endParaRPr/>
              </a:p>
            </p:txBody>
          </p:sp>
          <p:sp>
            <p:nvSpPr>
              <p:cNvPr id="1123" name="Shape 1123"/>
              <p:cNvSpPr/>
              <p:nvPr/>
            </p:nvSpPr>
            <p:spPr>
              <a:xfrm>
                <a:off x="81132" y="39697"/>
                <a:ext cx="821853" cy="3073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45719" tIns="45719" rIns="45719" bIns="45719" numCol="1" anchor="t">
                <a:spAutoFit/>
              </a:bodyPr>
              <a:lstStyle>
                <a:lvl1pPr algn="ctr">
                  <a:defRPr sz="1400">
                    <a:solidFill>
                      <a:srgbClr val="FFFFFF"/>
                    </a:solidFill>
                    <a:effectLst>
                      <a:outerShdw blurRad="38100" dist="38100" dir="2700000" rotWithShape="0">
                        <a:srgbClr val="000000"/>
                      </a:outerShdw>
                    </a:effectLst>
                    <a:latin typeface="Verdana"/>
                    <a:ea typeface="Verdana"/>
                    <a:cs typeface="Verdana"/>
                    <a:sym typeface="Verdana"/>
                  </a:defRPr>
                </a:lvl1pPr>
              </a:lstStyle>
              <a:p>
                <a:pPr lvl="0">
                  <a:defRPr sz="1800">
                    <a:solidFill>
                      <a:srgbClr val="000000"/>
                    </a:solidFill>
                    <a:effectLst/>
                  </a:defRPr>
                </a:pPr>
                <a:r>
                  <a:rPr sz="1400">
                    <a:solidFill>
                      <a:srgbClr val="FFFFFF"/>
                    </a:solidFill>
                    <a:effectLst>
                      <a:outerShdw blurRad="38100" dist="38100" dir="2700000" rotWithShape="0">
                        <a:srgbClr val="000000"/>
                      </a:outerShdw>
                    </a:effectLst>
                  </a:rPr>
                  <a:t>Memory</a:t>
                </a:r>
              </a:p>
            </p:txBody>
          </p:sp>
        </p:grpSp>
        <p:grpSp>
          <p:nvGrpSpPr>
            <p:cNvPr id="1130" name="Group 1130"/>
            <p:cNvGrpSpPr/>
            <p:nvPr/>
          </p:nvGrpSpPr>
          <p:grpSpPr>
            <a:xfrm>
              <a:off x="85969" y="165099"/>
              <a:ext cx="1023816" cy="444501"/>
              <a:chOff x="0" y="0"/>
              <a:chExt cx="1023815" cy="444500"/>
            </a:xfrm>
          </p:grpSpPr>
          <p:sp>
            <p:nvSpPr>
              <p:cNvPr id="1125" name="Shape 1125"/>
              <p:cNvSpPr/>
              <p:nvPr/>
            </p:nvSpPr>
            <p:spPr>
              <a:xfrm>
                <a:off x="-1" y="0"/>
                <a:ext cx="1023817" cy="4445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929"/>
                    </a:moveTo>
                    <a:lnTo>
                      <a:pt x="838" y="0"/>
                    </a:lnTo>
                    <a:lnTo>
                      <a:pt x="21600" y="0"/>
                    </a:lnTo>
                    <a:lnTo>
                      <a:pt x="21600" y="19671"/>
                    </a:lnTo>
                    <a:lnTo>
                      <a:pt x="20762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B1D3DA"/>
                  </a:gs>
                  <a:gs pos="100000">
                    <a:srgbClr val="006E87"/>
                  </a:gs>
                </a:gsLst>
                <a:path path="circle">
                  <a:fillToRect l="37721" t="-19636" r="62278" b="119636"/>
                </a:path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algn="ctr"/>
                <a:endParaRPr/>
              </a:p>
            </p:txBody>
          </p:sp>
          <p:sp>
            <p:nvSpPr>
              <p:cNvPr id="1126" name="Shape 1126"/>
              <p:cNvSpPr/>
              <p:nvPr/>
            </p:nvSpPr>
            <p:spPr>
              <a:xfrm>
                <a:off x="984116" y="0"/>
                <a:ext cx="39699" cy="4445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929"/>
                    </a:moveTo>
                    <a:lnTo>
                      <a:pt x="21600" y="0"/>
                    </a:lnTo>
                    <a:lnTo>
                      <a:pt x="21600" y="19671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algn="ctr"/>
                <a:endParaRPr/>
              </a:p>
            </p:txBody>
          </p:sp>
          <p:sp>
            <p:nvSpPr>
              <p:cNvPr id="1127" name="Shape 1127"/>
              <p:cNvSpPr/>
              <p:nvPr/>
            </p:nvSpPr>
            <p:spPr>
              <a:xfrm>
                <a:off x="-1" y="-1"/>
                <a:ext cx="1023817" cy="3969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lnTo>
                      <a:pt x="838" y="0"/>
                    </a:lnTo>
                    <a:lnTo>
                      <a:pt x="21600" y="0"/>
                    </a:lnTo>
                    <a:lnTo>
                      <a:pt x="20762" y="21600"/>
                    </a:lnTo>
                    <a:close/>
                  </a:path>
                </a:pathLst>
              </a:custGeom>
              <a:solidFill>
                <a:srgbClr val="FFFFFF">
                  <a:alpha val="2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algn="ctr"/>
                <a:endParaRPr/>
              </a:p>
            </p:txBody>
          </p:sp>
          <p:sp>
            <p:nvSpPr>
              <p:cNvPr id="1128" name="Shape 1128"/>
              <p:cNvSpPr/>
              <p:nvPr/>
            </p:nvSpPr>
            <p:spPr>
              <a:xfrm>
                <a:off x="-1" y="0"/>
                <a:ext cx="1023817" cy="4445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929"/>
                    </a:moveTo>
                    <a:lnTo>
                      <a:pt x="838" y="0"/>
                    </a:lnTo>
                    <a:lnTo>
                      <a:pt x="21600" y="0"/>
                    </a:lnTo>
                    <a:lnTo>
                      <a:pt x="21600" y="19671"/>
                    </a:lnTo>
                    <a:lnTo>
                      <a:pt x="20762" y="21600"/>
                    </a:lnTo>
                    <a:lnTo>
                      <a:pt x="0" y="21600"/>
                    </a:lnTo>
                    <a:close/>
                    <a:moveTo>
                      <a:pt x="0" y="1929"/>
                    </a:moveTo>
                    <a:lnTo>
                      <a:pt x="20762" y="1929"/>
                    </a:lnTo>
                    <a:lnTo>
                      <a:pt x="21600" y="0"/>
                    </a:lnTo>
                    <a:moveTo>
                      <a:pt x="20762" y="1929"/>
                    </a:moveTo>
                    <a:lnTo>
                      <a:pt x="20762" y="21600"/>
                    </a:lnTo>
                  </a:path>
                </a:pathLst>
              </a:custGeom>
              <a:noFill/>
              <a:ln w="9525" cap="flat">
                <a:solidFill>
                  <a:srgbClr val="000000"/>
                </a:solidFill>
                <a:prstDash val="solid"/>
                <a:miter lim="8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algn="ctr"/>
                <a:endParaRPr/>
              </a:p>
            </p:txBody>
          </p:sp>
          <p:sp>
            <p:nvSpPr>
              <p:cNvPr id="1129" name="Shape 1129"/>
              <p:cNvSpPr/>
              <p:nvPr/>
            </p:nvSpPr>
            <p:spPr>
              <a:xfrm>
                <a:off x="81132" y="39697"/>
                <a:ext cx="821853" cy="3073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45719" tIns="45719" rIns="45719" bIns="45719" numCol="1" anchor="t">
                <a:spAutoFit/>
              </a:bodyPr>
              <a:lstStyle>
                <a:lvl1pPr algn="ctr">
                  <a:defRPr sz="1400">
                    <a:solidFill>
                      <a:srgbClr val="FFFFFF"/>
                    </a:solidFill>
                    <a:effectLst>
                      <a:outerShdw blurRad="38100" dist="38100" dir="2700000" rotWithShape="0">
                        <a:srgbClr val="000000"/>
                      </a:outerShdw>
                    </a:effectLst>
                    <a:latin typeface="Verdana"/>
                    <a:ea typeface="Verdana"/>
                    <a:cs typeface="Verdana"/>
                    <a:sym typeface="Verdana"/>
                  </a:defRPr>
                </a:lvl1pPr>
              </a:lstStyle>
              <a:p>
                <a:pPr lvl="0">
                  <a:defRPr sz="1800">
                    <a:solidFill>
                      <a:srgbClr val="000000"/>
                    </a:solidFill>
                    <a:effectLst/>
                  </a:defRPr>
                </a:pPr>
                <a:r>
                  <a:rPr sz="1400">
                    <a:solidFill>
                      <a:srgbClr val="FFFFFF"/>
                    </a:solidFill>
                    <a:effectLst>
                      <a:outerShdw blurRad="38100" dist="38100" dir="2700000" rotWithShape="0">
                        <a:srgbClr val="000000"/>
                      </a:outerShdw>
                    </a:effectLst>
                  </a:rPr>
                  <a:t>Memory</a:t>
                </a:r>
              </a:p>
            </p:txBody>
          </p:sp>
        </p:grpSp>
        <p:grpSp>
          <p:nvGrpSpPr>
            <p:cNvPr id="1136" name="Group 1136"/>
            <p:cNvGrpSpPr/>
            <p:nvPr/>
          </p:nvGrpSpPr>
          <p:grpSpPr>
            <a:xfrm>
              <a:off x="0" y="247649"/>
              <a:ext cx="1023816" cy="444501"/>
              <a:chOff x="0" y="0"/>
              <a:chExt cx="1023815" cy="444500"/>
            </a:xfrm>
          </p:grpSpPr>
          <p:sp>
            <p:nvSpPr>
              <p:cNvPr id="1131" name="Shape 1131"/>
              <p:cNvSpPr/>
              <p:nvPr/>
            </p:nvSpPr>
            <p:spPr>
              <a:xfrm>
                <a:off x="-1" y="0"/>
                <a:ext cx="1023817" cy="4445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929"/>
                    </a:moveTo>
                    <a:lnTo>
                      <a:pt x="838" y="0"/>
                    </a:lnTo>
                    <a:lnTo>
                      <a:pt x="21600" y="0"/>
                    </a:lnTo>
                    <a:lnTo>
                      <a:pt x="21600" y="19671"/>
                    </a:lnTo>
                    <a:lnTo>
                      <a:pt x="20762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B1D3DA"/>
                  </a:gs>
                  <a:gs pos="100000">
                    <a:srgbClr val="006E87"/>
                  </a:gs>
                </a:gsLst>
                <a:path path="circle">
                  <a:fillToRect l="37721" t="-19636" r="62278" b="119636"/>
                </a:path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algn="ctr"/>
                <a:endParaRPr/>
              </a:p>
            </p:txBody>
          </p:sp>
          <p:sp>
            <p:nvSpPr>
              <p:cNvPr id="1132" name="Shape 1132"/>
              <p:cNvSpPr/>
              <p:nvPr/>
            </p:nvSpPr>
            <p:spPr>
              <a:xfrm>
                <a:off x="984116" y="0"/>
                <a:ext cx="39699" cy="4445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929"/>
                    </a:moveTo>
                    <a:lnTo>
                      <a:pt x="21600" y="0"/>
                    </a:lnTo>
                    <a:lnTo>
                      <a:pt x="21600" y="19671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algn="ctr"/>
                <a:endParaRPr/>
              </a:p>
            </p:txBody>
          </p:sp>
          <p:sp>
            <p:nvSpPr>
              <p:cNvPr id="1133" name="Shape 1133"/>
              <p:cNvSpPr/>
              <p:nvPr/>
            </p:nvSpPr>
            <p:spPr>
              <a:xfrm>
                <a:off x="-1" y="-1"/>
                <a:ext cx="1023817" cy="3969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lnTo>
                      <a:pt x="838" y="0"/>
                    </a:lnTo>
                    <a:lnTo>
                      <a:pt x="21600" y="0"/>
                    </a:lnTo>
                    <a:lnTo>
                      <a:pt x="20762" y="21600"/>
                    </a:lnTo>
                    <a:close/>
                  </a:path>
                </a:pathLst>
              </a:custGeom>
              <a:solidFill>
                <a:srgbClr val="FFFFFF">
                  <a:alpha val="2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algn="ctr"/>
                <a:endParaRPr/>
              </a:p>
            </p:txBody>
          </p:sp>
          <p:sp>
            <p:nvSpPr>
              <p:cNvPr id="1134" name="Shape 1134"/>
              <p:cNvSpPr/>
              <p:nvPr/>
            </p:nvSpPr>
            <p:spPr>
              <a:xfrm>
                <a:off x="-1" y="0"/>
                <a:ext cx="1023817" cy="4445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929"/>
                    </a:moveTo>
                    <a:lnTo>
                      <a:pt x="838" y="0"/>
                    </a:lnTo>
                    <a:lnTo>
                      <a:pt x="21600" y="0"/>
                    </a:lnTo>
                    <a:lnTo>
                      <a:pt x="21600" y="19671"/>
                    </a:lnTo>
                    <a:lnTo>
                      <a:pt x="20762" y="21600"/>
                    </a:lnTo>
                    <a:lnTo>
                      <a:pt x="0" y="21600"/>
                    </a:lnTo>
                    <a:close/>
                    <a:moveTo>
                      <a:pt x="0" y="1929"/>
                    </a:moveTo>
                    <a:lnTo>
                      <a:pt x="20762" y="1929"/>
                    </a:lnTo>
                    <a:lnTo>
                      <a:pt x="21600" y="0"/>
                    </a:lnTo>
                    <a:moveTo>
                      <a:pt x="20762" y="1929"/>
                    </a:moveTo>
                    <a:lnTo>
                      <a:pt x="20762" y="21600"/>
                    </a:lnTo>
                  </a:path>
                </a:pathLst>
              </a:custGeom>
              <a:noFill/>
              <a:ln w="9525" cap="flat">
                <a:solidFill>
                  <a:srgbClr val="000000"/>
                </a:solidFill>
                <a:prstDash val="solid"/>
                <a:miter lim="8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algn="ctr"/>
                <a:endParaRPr/>
              </a:p>
            </p:txBody>
          </p:sp>
          <p:sp>
            <p:nvSpPr>
              <p:cNvPr id="1135" name="Shape 1135"/>
              <p:cNvSpPr/>
              <p:nvPr/>
            </p:nvSpPr>
            <p:spPr>
              <a:xfrm>
                <a:off x="81132" y="39697"/>
                <a:ext cx="821853" cy="3073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45719" tIns="45719" rIns="45719" bIns="45719" numCol="1" anchor="t">
                <a:spAutoFit/>
              </a:bodyPr>
              <a:lstStyle>
                <a:lvl1pPr algn="ctr">
                  <a:defRPr sz="1400">
                    <a:solidFill>
                      <a:srgbClr val="FFFFFF"/>
                    </a:solidFill>
                    <a:effectLst>
                      <a:outerShdw blurRad="38100" dist="38100" dir="2700000" rotWithShape="0">
                        <a:srgbClr val="000000"/>
                      </a:outerShdw>
                    </a:effectLst>
                    <a:latin typeface="Verdana"/>
                    <a:ea typeface="Verdana"/>
                    <a:cs typeface="Verdana"/>
                    <a:sym typeface="Verdana"/>
                  </a:defRPr>
                </a:lvl1pPr>
              </a:lstStyle>
              <a:p>
                <a:pPr lvl="0">
                  <a:defRPr sz="1800">
                    <a:solidFill>
                      <a:srgbClr val="000000"/>
                    </a:solidFill>
                    <a:effectLst/>
                  </a:defRPr>
                </a:pPr>
                <a:r>
                  <a:rPr sz="1400">
                    <a:solidFill>
                      <a:srgbClr val="FFFFFF"/>
                    </a:solidFill>
                    <a:effectLst>
                      <a:outerShdw blurRad="38100" dist="38100" dir="2700000" rotWithShape="0">
                        <a:srgbClr val="000000"/>
                      </a:outerShdw>
                    </a:effectLst>
                  </a:rPr>
                  <a:t>Memory</a:t>
                </a:r>
              </a:p>
            </p:txBody>
          </p:sp>
        </p:grpSp>
      </p:grpSp>
      <p:sp>
        <p:nvSpPr>
          <p:cNvPr id="1138" name="Shape 1138"/>
          <p:cNvSpPr/>
          <p:nvPr/>
        </p:nvSpPr>
        <p:spPr>
          <a:xfrm rot="16227089">
            <a:off x="2316040" y="4487495"/>
            <a:ext cx="1657351" cy="130909"/>
          </a:xfrm>
          <a:prstGeom prst="rect">
            <a:avLst/>
          </a:prstGeom>
          <a:gradFill>
            <a:gsLst>
              <a:gs pos="0">
                <a:srgbClr val="185E5E"/>
              </a:gs>
              <a:gs pos="50000">
                <a:srgbClr val="33CCCC"/>
              </a:gs>
              <a:gs pos="100000">
                <a:srgbClr val="185E5E"/>
              </a:gs>
            </a:gsLst>
            <a:lin ang="54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1139" name="Shape 1139"/>
          <p:cNvSpPr/>
          <p:nvPr/>
        </p:nvSpPr>
        <p:spPr>
          <a:xfrm rot="19556830">
            <a:off x="2080847" y="4457701"/>
            <a:ext cx="2174631" cy="106364"/>
          </a:xfrm>
          <a:prstGeom prst="rect">
            <a:avLst/>
          </a:prstGeom>
          <a:gradFill>
            <a:gsLst>
              <a:gs pos="0">
                <a:srgbClr val="185E5E"/>
              </a:gs>
              <a:gs pos="50000">
                <a:srgbClr val="33CCCC"/>
              </a:gs>
              <a:gs pos="100000">
                <a:srgbClr val="185E5E"/>
              </a:gs>
            </a:gsLst>
            <a:lin ang="54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1140" name="Shape 1140"/>
          <p:cNvSpPr/>
          <p:nvPr/>
        </p:nvSpPr>
        <p:spPr>
          <a:xfrm>
            <a:off x="2104293" y="4508500"/>
            <a:ext cx="554893" cy="95250"/>
          </a:xfrm>
          <a:prstGeom prst="rect">
            <a:avLst/>
          </a:prstGeom>
          <a:gradFill>
            <a:gsLst>
              <a:gs pos="0">
                <a:srgbClr val="767600"/>
              </a:gs>
              <a:gs pos="50000">
                <a:srgbClr val="FFFF00"/>
              </a:gs>
              <a:gs pos="100000">
                <a:srgbClr val="767600"/>
              </a:gs>
            </a:gsLst>
            <a:lin ang="54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grpSp>
        <p:nvGrpSpPr>
          <p:cNvPr id="1146" name="Group 1146"/>
          <p:cNvGrpSpPr/>
          <p:nvPr/>
        </p:nvGrpSpPr>
        <p:grpSpPr>
          <a:xfrm>
            <a:off x="2661138" y="4235449"/>
            <a:ext cx="1023816" cy="609601"/>
            <a:chOff x="0" y="0"/>
            <a:chExt cx="1023815" cy="609600"/>
          </a:xfrm>
        </p:grpSpPr>
        <p:sp>
          <p:nvSpPr>
            <p:cNvPr id="1141" name="Shape 1141"/>
            <p:cNvSpPr/>
            <p:nvPr/>
          </p:nvSpPr>
          <p:spPr>
            <a:xfrm>
              <a:off x="-1" y="0"/>
              <a:ext cx="1023817" cy="609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929"/>
                  </a:moveTo>
                  <a:lnTo>
                    <a:pt x="1149" y="0"/>
                  </a:lnTo>
                  <a:lnTo>
                    <a:pt x="21600" y="0"/>
                  </a:lnTo>
                  <a:lnTo>
                    <a:pt x="21600" y="19671"/>
                  </a:lnTo>
                  <a:lnTo>
                    <a:pt x="20451" y="21600"/>
                  </a:lnTo>
                  <a:lnTo>
                    <a:pt x="0" y="216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FFFF"/>
                </a:gs>
                <a:gs pos="100000">
                  <a:srgbClr val="336666"/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ctr">
                <a:defRPr sz="1400">
                  <a:solidFill>
                    <a:srgbClr val="FFFFFF"/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1142" name="Shape 1142"/>
            <p:cNvSpPr/>
            <p:nvPr/>
          </p:nvSpPr>
          <p:spPr>
            <a:xfrm>
              <a:off x="969372" y="0"/>
              <a:ext cx="54444" cy="609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929"/>
                  </a:moveTo>
                  <a:lnTo>
                    <a:pt x="21600" y="0"/>
                  </a:lnTo>
                  <a:lnTo>
                    <a:pt x="21600" y="19671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ctr">
                <a:defRPr sz="1400">
                  <a:solidFill>
                    <a:srgbClr val="FFFFFF"/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1143" name="Shape 1143"/>
            <p:cNvSpPr/>
            <p:nvPr/>
          </p:nvSpPr>
          <p:spPr>
            <a:xfrm>
              <a:off x="-1" y="-1"/>
              <a:ext cx="1023817" cy="544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149" y="0"/>
                  </a:lnTo>
                  <a:lnTo>
                    <a:pt x="21600" y="0"/>
                  </a:lnTo>
                  <a:lnTo>
                    <a:pt x="20451" y="21600"/>
                  </a:ln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ctr">
                <a:defRPr sz="1400">
                  <a:solidFill>
                    <a:srgbClr val="FFFFFF"/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1144" name="Shape 1144"/>
            <p:cNvSpPr/>
            <p:nvPr/>
          </p:nvSpPr>
          <p:spPr>
            <a:xfrm>
              <a:off x="-1" y="0"/>
              <a:ext cx="1023817" cy="609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929"/>
                  </a:moveTo>
                  <a:lnTo>
                    <a:pt x="1149" y="0"/>
                  </a:lnTo>
                  <a:lnTo>
                    <a:pt x="21600" y="0"/>
                  </a:lnTo>
                  <a:lnTo>
                    <a:pt x="21600" y="19671"/>
                  </a:lnTo>
                  <a:lnTo>
                    <a:pt x="20451" y="21600"/>
                  </a:lnTo>
                  <a:lnTo>
                    <a:pt x="0" y="21600"/>
                  </a:lnTo>
                  <a:close/>
                  <a:moveTo>
                    <a:pt x="0" y="1929"/>
                  </a:moveTo>
                  <a:lnTo>
                    <a:pt x="20451" y="1929"/>
                  </a:lnTo>
                  <a:lnTo>
                    <a:pt x="21600" y="0"/>
                  </a:lnTo>
                  <a:moveTo>
                    <a:pt x="20451" y="1929"/>
                  </a:moveTo>
                  <a:lnTo>
                    <a:pt x="20451" y="21600"/>
                  </a:ln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ctr">
                <a:defRPr sz="1400">
                  <a:solidFill>
                    <a:srgbClr val="FFFFFF"/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1145" name="Shape 1145"/>
            <p:cNvSpPr/>
            <p:nvPr/>
          </p:nvSpPr>
          <p:spPr>
            <a:xfrm>
              <a:off x="72265" y="54443"/>
              <a:ext cx="824842" cy="4597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 algn="ctr">
                <a:defRPr sz="100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  <a:latin typeface="Verdana"/>
                  <a:ea typeface="Verdana"/>
                  <a:cs typeface="Verdana"/>
                  <a:sym typeface="Verdana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  <a:effectLst/>
                </a:defRPr>
              </a:pPr>
              <a:r>
                <a:rPr sz="100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rPr>
                <a:t>NumaChip</a:t>
              </a:r>
              <a:endParaRPr sz="140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endParaRPr>
            </a:p>
          </p:txBody>
        </p:sp>
      </p:grpSp>
      <p:sp>
        <p:nvSpPr>
          <p:cNvPr id="1147" name="Shape 1147"/>
          <p:cNvSpPr/>
          <p:nvPr/>
        </p:nvSpPr>
        <p:spPr>
          <a:xfrm flipV="1">
            <a:off x="3049424" y="3965126"/>
            <a:ext cx="1091305" cy="680348"/>
          </a:xfrm>
          <a:prstGeom prst="line">
            <a:avLst/>
          </a:prstGeom>
          <a:ln w="57150">
            <a:solidFill>
              <a:srgbClr val="FFCC33"/>
            </a:solidFill>
            <a:round/>
            <a:tailEnd type="triangle"/>
          </a:ln>
        </p:spPr>
        <p:txBody>
          <a:bodyPr lIns="0" tIns="0" rIns="0" bIns="0"/>
          <a:lstStyle/>
          <a:p>
            <a:pPr lvl="0"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148" name="Shape 1148"/>
          <p:cNvSpPr/>
          <p:nvPr/>
        </p:nvSpPr>
        <p:spPr>
          <a:xfrm flipH="1">
            <a:off x="3121550" y="3778301"/>
            <a:ext cx="11748" cy="672998"/>
          </a:xfrm>
          <a:prstGeom prst="line">
            <a:avLst/>
          </a:prstGeom>
          <a:ln w="57150">
            <a:solidFill>
              <a:srgbClr val="FF3333"/>
            </a:solidFill>
            <a:round/>
          </a:ln>
        </p:spPr>
        <p:txBody>
          <a:bodyPr lIns="0" tIns="0" rIns="0" bIns="0"/>
          <a:lstStyle/>
          <a:p>
            <a:pPr lvl="0"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149" name="Shape 1149"/>
          <p:cNvSpPr/>
          <p:nvPr/>
        </p:nvSpPr>
        <p:spPr>
          <a:xfrm>
            <a:off x="1594339" y="4603749"/>
            <a:ext cx="1484924" cy="12702"/>
          </a:xfrm>
          <a:prstGeom prst="line">
            <a:avLst/>
          </a:prstGeom>
          <a:ln w="57150">
            <a:solidFill>
              <a:srgbClr val="FFCC33"/>
            </a:solidFill>
            <a:round/>
          </a:ln>
        </p:spPr>
        <p:txBody>
          <a:bodyPr lIns="0" tIns="0" rIns="0" bIns="0"/>
          <a:lstStyle/>
          <a:p>
            <a:pPr lvl="0"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150" name="Shape 1150"/>
          <p:cNvSpPr/>
          <p:nvPr/>
        </p:nvSpPr>
        <p:spPr>
          <a:xfrm flipV="1">
            <a:off x="1611238" y="4298950"/>
            <a:ext cx="1" cy="330200"/>
          </a:xfrm>
          <a:prstGeom prst="line">
            <a:avLst/>
          </a:prstGeom>
          <a:ln w="57150">
            <a:solidFill>
              <a:srgbClr val="FFCC33"/>
            </a:solidFill>
            <a:round/>
          </a:ln>
        </p:spPr>
        <p:txBody>
          <a:bodyPr lIns="0" tIns="0" rIns="0" bIns="0"/>
          <a:lstStyle/>
          <a:p>
            <a:pPr lvl="0"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151" name="Shape 1151"/>
          <p:cNvSpPr/>
          <p:nvPr/>
        </p:nvSpPr>
        <p:spPr>
          <a:xfrm flipV="1">
            <a:off x="4954954" y="1517650"/>
            <a:ext cx="1" cy="711200"/>
          </a:xfrm>
          <a:prstGeom prst="line">
            <a:avLst/>
          </a:prstGeom>
          <a:ln w="57150">
            <a:solidFill>
              <a:srgbClr val="FF3333"/>
            </a:solidFill>
            <a:round/>
          </a:ln>
        </p:spPr>
        <p:txBody>
          <a:bodyPr lIns="0" tIns="0" rIns="0" bIns="0"/>
          <a:lstStyle/>
          <a:p>
            <a:pPr lvl="0"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152" name="Shape 1152"/>
          <p:cNvSpPr/>
          <p:nvPr/>
        </p:nvSpPr>
        <p:spPr>
          <a:xfrm>
            <a:off x="4970305" y="2200275"/>
            <a:ext cx="1297914" cy="1"/>
          </a:xfrm>
          <a:prstGeom prst="line">
            <a:avLst/>
          </a:prstGeom>
          <a:ln w="57150">
            <a:solidFill>
              <a:srgbClr val="FF3333"/>
            </a:solidFill>
            <a:round/>
          </a:ln>
        </p:spPr>
        <p:txBody>
          <a:bodyPr lIns="0" tIns="0" rIns="0" bIns="0"/>
          <a:lstStyle/>
          <a:p>
            <a:pPr lvl="0"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153" name="Shape 1153"/>
          <p:cNvSpPr/>
          <p:nvPr/>
        </p:nvSpPr>
        <p:spPr>
          <a:xfrm>
            <a:off x="1781908" y="4451350"/>
            <a:ext cx="1375509" cy="12700"/>
          </a:xfrm>
          <a:prstGeom prst="line">
            <a:avLst/>
          </a:prstGeom>
          <a:ln w="57150">
            <a:solidFill>
              <a:srgbClr val="FF3333"/>
            </a:solidFill>
            <a:round/>
            <a:headEnd type="triangle"/>
          </a:ln>
        </p:spPr>
        <p:txBody>
          <a:bodyPr lIns="0" tIns="0" rIns="0" bIns="0"/>
          <a:lstStyle/>
          <a:p>
            <a:pPr lvl="0"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154" name="Shape 115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888888"/>
                </a:solidFill>
              </a:rPr>
              <a:t>15</a:t>
            </a:fld>
            <a:endParaRPr sz="1200">
              <a:solidFill>
                <a:srgbClr val="888888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6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grpId="7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grpId="8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2" fill="hold" grpId="9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4" fill="hold" grpId="1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1" fill="hold" grpId="1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1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8" fill="hold" grpId="1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1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2" fill="hold" grpId="1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2" fill="hold" grpId="1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8" fill="hold"/>
                                        <p:tgtEl>
                                          <p:spTgt spid="1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1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2" presetClass="entr" presetSubtype="1" fill="hold" grpId="1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2" fill="hold"/>
                                        <p:tgtEl>
                                          <p:spTgt spid="1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1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2" presetClass="entr" presetSubtype="1" fill="hold" grpId="16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6" fill="hold"/>
                                        <p:tgtEl>
                                          <p:spTgt spid="1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1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22" presetClass="entr" presetSubtype="2" fill="hold" grpId="17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0" fill="hold"/>
                                        <p:tgtEl>
                                          <p:spTgt spid="1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1" dur="500"/>
                                        <p:tgtEl>
                                          <p:spTgt spid="1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2" grpId="7" animBg="1" advAuto="0"/>
      <p:bldP spid="1003" grpId="4" animBg="1" advAuto="0"/>
      <p:bldP spid="1006" grpId="15" animBg="1" advAuto="0"/>
      <p:bldP spid="1007" grpId="14" animBg="1" advAuto="0"/>
      <p:bldP spid="1030" grpId="10" animBg="1" advAuto="0"/>
      <p:bldP spid="1031" grpId="8" animBg="1" advAuto="0"/>
      <p:bldP spid="1032" grpId="9" animBg="1" advAuto="0"/>
      <p:bldP spid="1033" grpId="13" animBg="1" advAuto="0"/>
      <p:bldP spid="1102" grpId="5" animBg="1" advAuto="0"/>
      <p:bldP spid="1103" grpId="6" animBg="1" advAuto="0"/>
      <p:bldP spid="1147" grpId="3" animBg="1" advAuto="0"/>
      <p:bldP spid="1148" grpId="16" animBg="1" advAuto="0"/>
      <p:bldP spid="1149" grpId="2" animBg="1" advAuto="0"/>
      <p:bldP spid="1150" grpId="1" animBg="1" advAuto="0"/>
      <p:bldP spid="1151" grpId="11" animBg="1" advAuto="0"/>
      <p:bldP spid="1152" grpId="12" animBg="1" advAuto="0"/>
      <p:bldP spid="1153" grpId="17" animBg="1" advAuto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6" name="Shape 11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0" tIns="0" rIns="0" bIns="0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900">
                <a:solidFill>
                  <a:srgbClr val="FFFFFF"/>
                </a:solidFill>
              </a:rPr>
              <a:t>The Memory Hierarchy</a:t>
            </a:r>
          </a:p>
        </p:txBody>
      </p:sp>
      <p:sp>
        <p:nvSpPr>
          <p:cNvPr id="1157" name="Shape 115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888888"/>
                </a:solidFill>
              </a:rPr>
              <a:t>16</a:t>
            </a:fld>
            <a:endParaRPr sz="1200">
              <a:solidFill>
                <a:srgbClr val="888888"/>
              </a:solidFill>
            </a:endParaRPr>
          </a:p>
        </p:txBody>
      </p:sp>
      <p:graphicFrame>
        <p:nvGraphicFramePr>
          <p:cNvPr id="1158" name="Chart 1158"/>
          <p:cNvGraphicFramePr/>
          <p:nvPr>
            <p:extLst>
              <p:ext uri="{D42A27DB-BD31-4B8C-83A1-F6EECF244321}">
                <p14:modId xmlns:p14="http://schemas.microsoft.com/office/powerpoint/2010/main" val="4282208492"/>
              </p:ext>
            </p:extLst>
          </p:nvPr>
        </p:nvGraphicFramePr>
        <p:xfrm>
          <a:off x="150461" y="1188919"/>
          <a:ext cx="11709596" cy="46764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97779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0" name="Shape 117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0" tIns="0" rIns="0" bIns="0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900">
                <a:solidFill>
                  <a:srgbClr val="FFFFFF"/>
                </a:solidFill>
              </a:rPr>
              <a:t>LMbench - Chart</a:t>
            </a:r>
          </a:p>
        </p:txBody>
      </p:sp>
      <p:sp>
        <p:nvSpPr>
          <p:cNvPr id="1171" name="Shape 1171"/>
          <p:cNvSpPr/>
          <p:nvPr/>
        </p:nvSpPr>
        <p:spPr>
          <a:xfrm>
            <a:off x="6427691" y="2573064"/>
            <a:ext cx="2760624" cy="586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3200" b="1">
                <a:ln w="12700">
                  <a:solidFill>
                    <a:srgbClr val="3A5274"/>
                  </a:solidFill>
                </a:ln>
                <a:solidFill>
                  <a:srgbClr val="008080"/>
                </a:solidFill>
              </a:defRPr>
            </a:lvl1pPr>
          </a:lstStyle>
          <a:p>
            <a:pPr lvl="0">
              <a:defRPr sz="1800" b="0">
                <a:ln w="9525">
                  <a:noFill/>
                </a:ln>
                <a:solidFill>
                  <a:srgbClr val="000000"/>
                </a:solidFill>
              </a:defRPr>
            </a:pPr>
            <a:r>
              <a:rPr sz="3200" b="1">
                <a:ln w="12700">
                  <a:solidFill>
                    <a:srgbClr val="3A5274"/>
                  </a:solidFill>
                </a:ln>
                <a:solidFill>
                  <a:srgbClr val="008080"/>
                </a:solidFill>
              </a:rPr>
              <a:t>NumaCache(L4)</a:t>
            </a:r>
          </a:p>
        </p:txBody>
      </p:sp>
      <p:sp>
        <p:nvSpPr>
          <p:cNvPr id="1172" name="Shape 1172"/>
          <p:cNvSpPr/>
          <p:nvPr/>
        </p:nvSpPr>
        <p:spPr>
          <a:xfrm>
            <a:off x="8676955" y="1837034"/>
            <a:ext cx="2868772" cy="586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3200" b="1">
                <a:ln w="12700">
                  <a:solidFill>
                    <a:srgbClr val="3A5274"/>
                  </a:solidFill>
                </a:ln>
                <a:solidFill>
                  <a:srgbClr val="008080"/>
                </a:solidFill>
              </a:defRPr>
            </a:lvl1pPr>
          </a:lstStyle>
          <a:p>
            <a:pPr lvl="0">
              <a:defRPr sz="1800" b="0">
                <a:ln w="9525">
                  <a:noFill/>
                </a:ln>
                <a:solidFill>
                  <a:srgbClr val="000000"/>
                </a:solidFill>
              </a:defRPr>
            </a:pPr>
            <a:r>
              <a:rPr sz="3200" b="1">
                <a:ln w="12700">
                  <a:solidFill>
                    <a:srgbClr val="3A5274"/>
                  </a:solidFill>
                </a:ln>
                <a:solidFill>
                  <a:srgbClr val="008080"/>
                </a:solidFill>
              </a:rPr>
              <a:t>RemoteMemory</a:t>
            </a:r>
          </a:p>
        </p:txBody>
      </p:sp>
      <p:sp>
        <p:nvSpPr>
          <p:cNvPr id="1173" name="Shape 1173"/>
          <p:cNvSpPr/>
          <p:nvPr/>
        </p:nvSpPr>
        <p:spPr>
          <a:xfrm>
            <a:off x="2876290" y="3452588"/>
            <a:ext cx="2063314" cy="586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3200" b="1">
                <a:ln w="12700">
                  <a:solidFill>
                    <a:srgbClr val="3A5274"/>
                  </a:solidFill>
                </a:ln>
                <a:solidFill>
                  <a:srgbClr val="008080"/>
                </a:solidFill>
              </a:defRPr>
            </a:lvl1pPr>
          </a:lstStyle>
          <a:p>
            <a:pPr lvl="0">
              <a:defRPr sz="1800" b="0">
                <a:ln w="9525">
                  <a:noFill/>
                </a:ln>
                <a:solidFill>
                  <a:srgbClr val="000000"/>
                </a:solidFill>
              </a:defRPr>
            </a:pPr>
            <a:r>
              <a:rPr sz="3200" b="1">
                <a:ln w="12700">
                  <a:solidFill>
                    <a:srgbClr val="3A5274"/>
                  </a:solidFill>
                </a:ln>
                <a:solidFill>
                  <a:srgbClr val="008080"/>
                </a:solidFill>
              </a:rPr>
              <a:t>CPU Caches</a:t>
            </a:r>
          </a:p>
        </p:txBody>
      </p:sp>
      <p:sp>
        <p:nvSpPr>
          <p:cNvPr id="1174" name="Shape 1174"/>
          <p:cNvSpPr/>
          <p:nvPr/>
        </p:nvSpPr>
        <p:spPr>
          <a:xfrm>
            <a:off x="4680463" y="4087759"/>
            <a:ext cx="481966" cy="586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3200" b="1">
                <a:ln w="12700">
                  <a:solidFill>
                    <a:srgbClr val="3A5274"/>
                  </a:solidFill>
                </a:ln>
                <a:solidFill>
                  <a:srgbClr val="008080"/>
                </a:solidFill>
                <a:effectLst>
                  <a:outerShdw blurRad="38100" dist="20320" dir="1800000" rotWithShape="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pPr lvl="0">
              <a:defRPr sz="1800" b="0">
                <a:ln w="9525">
                  <a:noFill/>
                </a:ln>
                <a:solidFill>
                  <a:srgbClr val="000000"/>
                </a:solidFill>
                <a:effectLst/>
              </a:defRPr>
            </a:pPr>
            <a:r>
              <a:rPr sz="3200" b="1">
                <a:ln w="12700">
                  <a:solidFill>
                    <a:srgbClr val="3A5274"/>
                  </a:solidFill>
                </a:ln>
                <a:solidFill>
                  <a:srgbClr val="008080"/>
                </a:solidFill>
                <a:effectLst>
                  <a:outerShdw blurRad="38100" dist="20320" dir="1800000" rotWithShape="0">
                    <a:srgbClr val="000000">
                      <a:alpha val="40000"/>
                    </a:srgbClr>
                  </a:outerShdw>
                </a:effectLst>
              </a:rPr>
              <a:t>L2</a:t>
            </a:r>
          </a:p>
        </p:txBody>
      </p:sp>
      <p:sp>
        <p:nvSpPr>
          <p:cNvPr id="1175" name="Shape 1175"/>
          <p:cNvSpPr/>
          <p:nvPr/>
        </p:nvSpPr>
        <p:spPr>
          <a:xfrm>
            <a:off x="5879440" y="3670485"/>
            <a:ext cx="481966" cy="586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3200" b="1">
                <a:ln w="12700">
                  <a:solidFill>
                    <a:srgbClr val="3A5274"/>
                  </a:solidFill>
                </a:ln>
                <a:solidFill>
                  <a:srgbClr val="008080"/>
                </a:solidFill>
                <a:effectLst>
                  <a:outerShdw blurRad="38100" dist="20320" dir="1800000" rotWithShape="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pPr lvl="0">
              <a:defRPr sz="1800" b="0">
                <a:ln w="9525">
                  <a:noFill/>
                </a:ln>
                <a:solidFill>
                  <a:srgbClr val="000000"/>
                </a:solidFill>
                <a:effectLst/>
              </a:defRPr>
            </a:pPr>
            <a:r>
              <a:rPr sz="3200" b="1">
                <a:ln w="12700">
                  <a:solidFill>
                    <a:srgbClr val="3A5274"/>
                  </a:solidFill>
                </a:ln>
                <a:solidFill>
                  <a:srgbClr val="008080"/>
                </a:solidFill>
                <a:effectLst>
                  <a:outerShdw blurRad="38100" dist="20320" dir="1800000" rotWithShape="0">
                    <a:srgbClr val="000000">
                      <a:alpha val="40000"/>
                    </a:srgbClr>
                  </a:outerShdw>
                </a:effectLst>
              </a:rPr>
              <a:t>L3</a:t>
            </a:r>
          </a:p>
        </p:txBody>
      </p:sp>
      <p:sp>
        <p:nvSpPr>
          <p:cNvPr id="1176" name="Shape 1176"/>
          <p:cNvSpPr/>
          <p:nvPr/>
        </p:nvSpPr>
        <p:spPr>
          <a:xfrm>
            <a:off x="2736134" y="4921279"/>
            <a:ext cx="481966" cy="586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3200" b="1">
                <a:ln w="12700">
                  <a:solidFill>
                    <a:srgbClr val="3A5274"/>
                  </a:solidFill>
                </a:ln>
                <a:solidFill>
                  <a:srgbClr val="008080"/>
                </a:solidFill>
                <a:effectLst>
                  <a:outerShdw blurRad="38100" dist="20320" dir="1800000" rotWithShape="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pPr lvl="0">
              <a:defRPr sz="1800" b="0">
                <a:ln w="9525">
                  <a:noFill/>
                </a:ln>
                <a:solidFill>
                  <a:srgbClr val="000000"/>
                </a:solidFill>
                <a:effectLst/>
              </a:defRPr>
            </a:pPr>
            <a:r>
              <a:rPr sz="3200" b="1">
                <a:ln w="12700">
                  <a:solidFill>
                    <a:srgbClr val="3A5274"/>
                  </a:solidFill>
                </a:ln>
                <a:solidFill>
                  <a:srgbClr val="008080"/>
                </a:solidFill>
                <a:effectLst>
                  <a:outerShdw blurRad="38100" dist="20320" dir="1800000" rotWithShape="0">
                    <a:srgbClr val="000000">
                      <a:alpha val="40000"/>
                    </a:srgbClr>
                  </a:outerShdw>
                </a:effectLst>
              </a:rPr>
              <a:t>L1</a:t>
            </a:r>
          </a:p>
        </p:txBody>
      </p:sp>
      <p:sp>
        <p:nvSpPr>
          <p:cNvPr id="1177" name="Shape 117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888888"/>
                </a:solidFill>
              </a:rPr>
              <a:t>17</a:t>
            </a:fld>
            <a:endParaRPr sz="1200">
              <a:solidFill>
                <a:srgbClr val="888888"/>
              </a:solidFill>
            </a:endParaRPr>
          </a:p>
        </p:txBody>
      </p:sp>
      <p:grpSp>
        <p:nvGrpSpPr>
          <p:cNvPr id="1184" name="Group 1184"/>
          <p:cNvGrpSpPr/>
          <p:nvPr/>
        </p:nvGrpSpPr>
        <p:grpSpPr>
          <a:xfrm>
            <a:off x="730799" y="1263365"/>
            <a:ext cx="10679602" cy="5393842"/>
            <a:chOff x="-880988" y="-368300"/>
            <a:chExt cx="10679601" cy="5393840"/>
          </a:xfrm>
        </p:grpSpPr>
        <p:graphicFrame>
          <p:nvGraphicFramePr>
            <p:cNvPr id="1178" name="Chart 1178"/>
            <p:cNvGraphicFramePr/>
            <p:nvPr/>
          </p:nvGraphicFramePr>
          <p:xfrm>
            <a:off x="-880989" y="-368300"/>
            <a:ext cx="10679603" cy="539384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1179" name="Shape 1179"/>
            <p:cNvSpPr/>
            <p:nvPr/>
          </p:nvSpPr>
          <p:spPr>
            <a:xfrm>
              <a:off x="1038041" y="3782637"/>
              <a:ext cx="654578" cy="3556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t">
              <a:spAutoFit/>
            </a:bodyPr>
            <a:lstStyle>
              <a:lvl1pPr defTabSz="457200">
                <a:defRPr sz="1700">
                  <a:latin typeface="+mj-lt"/>
                  <a:ea typeface="+mj-ea"/>
                  <a:cs typeface="+mj-cs"/>
                  <a:sym typeface="Helvetica"/>
                </a:defRPr>
              </a:lvl1pPr>
            </a:lstStyle>
            <a:p>
              <a:pPr lvl="0">
                <a:defRPr sz="1800"/>
              </a:pPr>
              <a:r>
                <a:rPr sz="1700"/>
                <a:t>1,251</a:t>
              </a:r>
            </a:p>
          </p:txBody>
        </p:sp>
        <p:sp>
          <p:nvSpPr>
            <p:cNvPr id="1180" name="Shape 1180"/>
            <p:cNvSpPr/>
            <p:nvPr/>
          </p:nvSpPr>
          <p:spPr>
            <a:xfrm>
              <a:off x="2982369" y="3050132"/>
              <a:ext cx="654578" cy="3556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t">
              <a:spAutoFit/>
            </a:bodyPr>
            <a:lstStyle>
              <a:lvl1pPr defTabSz="457200">
                <a:defRPr sz="1700">
                  <a:latin typeface="+mj-lt"/>
                  <a:ea typeface="+mj-ea"/>
                  <a:cs typeface="+mj-cs"/>
                  <a:sym typeface="Helvetica"/>
                </a:defRPr>
              </a:lvl1pPr>
            </a:lstStyle>
            <a:p>
              <a:pPr lvl="0">
                <a:defRPr sz="1800"/>
              </a:pPr>
              <a:r>
                <a:rPr sz="1700"/>
                <a:t>6,421</a:t>
              </a:r>
            </a:p>
          </p:txBody>
        </p:sp>
        <p:sp>
          <p:nvSpPr>
            <p:cNvPr id="1181" name="Shape 1181"/>
            <p:cNvSpPr/>
            <p:nvPr/>
          </p:nvSpPr>
          <p:spPr>
            <a:xfrm>
              <a:off x="4121310" y="2571663"/>
              <a:ext cx="774652" cy="3556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t">
              <a:spAutoFit/>
            </a:bodyPr>
            <a:lstStyle>
              <a:lvl1pPr defTabSz="457200">
                <a:defRPr sz="1700">
                  <a:latin typeface="+mj-lt"/>
                  <a:ea typeface="+mj-ea"/>
                  <a:cs typeface="+mj-cs"/>
                  <a:sym typeface="Helvetica"/>
                </a:defRPr>
              </a:lvl1pPr>
            </a:lstStyle>
            <a:p>
              <a:pPr lvl="0">
                <a:defRPr sz="1800"/>
              </a:pPr>
              <a:r>
                <a:rPr sz="1700"/>
                <a:t>16,732</a:t>
              </a:r>
            </a:p>
          </p:txBody>
        </p:sp>
        <p:sp>
          <p:nvSpPr>
            <p:cNvPr id="1182" name="Shape 1182"/>
            <p:cNvSpPr/>
            <p:nvPr/>
          </p:nvSpPr>
          <p:spPr>
            <a:xfrm>
              <a:off x="7510419" y="1251259"/>
              <a:ext cx="474520" cy="3556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t">
              <a:spAutoFit/>
            </a:bodyPr>
            <a:lstStyle>
              <a:lvl1pPr defTabSz="457200">
                <a:defRPr sz="1700">
                  <a:latin typeface="+mj-lt"/>
                  <a:ea typeface="+mj-ea"/>
                  <a:cs typeface="+mj-cs"/>
                  <a:sym typeface="Helvetica"/>
                </a:defRPr>
              </a:lvl1pPr>
            </a:lstStyle>
            <a:p>
              <a:pPr lvl="0">
                <a:defRPr sz="1800"/>
              </a:pPr>
              <a:r>
                <a:rPr sz="1700"/>
                <a:t>308</a:t>
              </a:r>
            </a:p>
          </p:txBody>
        </p:sp>
        <p:sp>
          <p:nvSpPr>
            <p:cNvPr id="1183" name="Shape 1183"/>
            <p:cNvSpPr/>
            <p:nvPr/>
          </p:nvSpPr>
          <p:spPr>
            <a:xfrm>
              <a:off x="9101015" y="657502"/>
              <a:ext cx="594594" cy="3556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t">
              <a:spAutoFit/>
            </a:bodyPr>
            <a:lstStyle>
              <a:lvl1pPr defTabSz="457200">
                <a:defRPr sz="1700">
                  <a:latin typeface="+mj-lt"/>
                  <a:ea typeface="+mj-ea"/>
                  <a:cs typeface="+mj-cs"/>
                  <a:sym typeface="Helvetica"/>
                </a:defRPr>
              </a:lvl1pPr>
            </a:lstStyle>
            <a:p>
              <a:pPr lvl="0">
                <a:defRPr sz="1800"/>
              </a:pPr>
              <a:r>
                <a:rPr sz="1700"/>
                <a:t>1087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1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3" presetClass="entr" presetSubtype="32" fill="hold" grpId="2" nodeType="afterEffect">
                                  <p:stCondLst>
                                    <p:cond delay="10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500"/>
                            </p:stCondLst>
                            <p:childTnLst>
                              <p:par>
                                <p:cTn id="14" presetID="23" presetClass="entr" presetSubtype="32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23" presetClass="entr" presetSubtype="32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500"/>
                            </p:stCondLst>
                            <p:childTnLst>
                              <p:par>
                                <p:cTn id="24" presetID="23" presetClass="entr" presetSubtype="32" fill="hold" grpId="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1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500"/>
                            </p:stCondLst>
                            <p:childTnLst>
                              <p:par>
                                <p:cTn id="29" presetID="23" presetClass="entr" presetSubtype="32" fill="hold" grpId="6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500"/>
                            </p:stCondLst>
                            <p:childTnLst>
                              <p:par>
                                <p:cTn id="34" presetID="23" presetClass="entr" presetSubtype="32" fill="hold" grpId="7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1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1" grpId="6" animBg="1" advAuto="0"/>
      <p:bldP spid="1172" grpId="7" animBg="1" advAuto="0"/>
      <p:bldP spid="1173" grpId="2" animBg="1" advAuto="0"/>
      <p:bldP spid="1174" grpId="4" animBg="1" advAuto="0"/>
      <p:bldP spid="1175" grpId="5" animBg="1" advAuto="0"/>
      <p:bldP spid="1176" grpId="3" animBg="1" advAuto="0"/>
      <p:bldP spid="1184" grpId="1" animBg="1" advAuto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6" name="Shape 118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900">
                <a:solidFill>
                  <a:srgbClr val="FFFFFF"/>
                </a:solidFill>
              </a:rPr>
              <a:t>Principal Operation – L1 Cache Hit</a:t>
            </a:r>
          </a:p>
        </p:txBody>
      </p:sp>
      <p:sp>
        <p:nvSpPr>
          <p:cNvPr id="1187" name="Shape 118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888888"/>
                </a:solidFill>
              </a:rPr>
              <a:t>18</a:t>
            </a:fld>
            <a:endParaRPr sz="1200">
              <a:solidFill>
                <a:srgbClr val="888888"/>
              </a:solidFill>
            </a:endParaRPr>
          </a:p>
        </p:txBody>
      </p:sp>
      <p:grpSp>
        <p:nvGrpSpPr>
          <p:cNvPr id="1190" name="Group 1190"/>
          <p:cNvGrpSpPr/>
          <p:nvPr/>
        </p:nvGrpSpPr>
        <p:grpSpPr>
          <a:xfrm>
            <a:off x="1424501" y="2536825"/>
            <a:ext cx="1666876" cy="852488"/>
            <a:chOff x="0" y="0"/>
            <a:chExt cx="1666875" cy="852487"/>
          </a:xfrm>
        </p:grpSpPr>
        <p:sp>
          <p:nvSpPr>
            <p:cNvPr id="1188" name="Shape 1188"/>
            <p:cNvSpPr/>
            <p:nvPr/>
          </p:nvSpPr>
          <p:spPr>
            <a:xfrm>
              <a:off x="0" y="0"/>
              <a:ext cx="1666875" cy="852488"/>
            </a:xfrm>
            <a:prstGeom prst="rect">
              <a:avLst/>
            </a:prstGeom>
            <a:solidFill>
              <a:srgbClr val="715973">
                <a:alpha val="50000"/>
              </a:srgbClr>
            </a:solidFill>
            <a:ln w="9525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189" name="Shape 1189"/>
            <p:cNvSpPr/>
            <p:nvPr/>
          </p:nvSpPr>
          <p:spPr>
            <a:xfrm>
              <a:off x="383047" y="240823"/>
              <a:ext cx="900781" cy="3708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 algn="ctr">
                <a:defRPr>
                  <a:effectLst>
                    <a:outerShdw blurRad="38100" dist="38100" dir="2700000" rotWithShape="0">
                      <a:srgbClr val="DDDDDD"/>
                    </a:outerShdw>
                  </a:effectLst>
                </a:defRPr>
              </a:lvl1pPr>
            </a:lstStyle>
            <a:p>
              <a:pPr lvl="0">
                <a:defRPr>
                  <a:effectLst/>
                </a:defRPr>
              </a:pPr>
              <a:r>
                <a:rPr>
                  <a:effectLst>
                    <a:outerShdw blurRad="38100" dist="38100" dir="2700000" rotWithShape="0">
                      <a:srgbClr val="DDDDDD"/>
                    </a:outerShdw>
                  </a:effectLst>
                </a:rPr>
                <a:t>Memory</a:t>
              </a:r>
            </a:p>
          </p:txBody>
        </p:sp>
      </p:grpSp>
      <p:sp>
        <p:nvSpPr>
          <p:cNvPr id="1191" name="Shape 1191"/>
          <p:cNvSpPr/>
          <p:nvPr/>
        </p:nvSpPr>
        <p:spPr>
          <a:xfrm>
            <a:off x="1616588" y="3695700"/>
            <a:ext cx="2674939" cy="1533525"/>
          </a:xfrm>
          <a:prstGeom prst="rect">
            <a:avLst/>
          </a:prstGeom>
          <a:solidFill>
            <a:srgbClr val="408000">
              <a:alpha val="50000"/>
            </a:srgbClr>
          </a:solidFill>
          <a:ln>
            <a:solidFill/>
            <a:miter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1192" name="Shape 1192"/>
          <p:cNvSpPr/>
          <p:nvPr/>
        </p:nvSpPr>
        <p:spPr>
          <a:xfrm>
            <a:off x="2432855" y="4100037"/>
            <a:ext cx="929691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 algn="ctr">
              <a:defRPr>
                <a:effectLst>
                  <a:outerShdw blurRad="38100" dist="38100" dir="2700000" rotWithShape="0">
                    <a:srgbClr val="DDDDDD"/>
                  </a:outerShdw>
                </a:effectLst>
              </a:defRPr>
            </a:lvl1pPr>
          </a:lstStyle>
          <a:p>
            <a:pPr lvl="0">
              <a:defRPr>
                <a:effectLst/>
              </a:defRPr>
            </a:pPr>
            <a:r>
              <a:rPr>
                <a:effectLst>
                  <a:outerShdw blurRad="38100" dist="38100" dir="2700000" rotWithShape="0">
                    <a:srgbClr val="DDDDDD"/>
                  </a:outerShdw>
                </a:effectLst>
              </a:rPr>
              <a:t>L3 Cache</a:t>
            </a:r>
          </a:p>
        </p:txBody>
      </p:sp>
      <p:sp>
        <p:nvSpPr>
          <p:cNvPr id="1193" name="Shape 1193"/>
          <p:cNvSpPr/>
          <p:nvPr/>
        </p:nvSpPr>
        <p:spPr>
          <a:xfrm>
            <a:off x="1618176" y="4600575"/>
            <a:ext cx="446089" cy="630239"/>
          </a:xfrm>
          <a:prstGeom prst="rect">
            <a:avLst/>
          </a:prstGeom>
          <a:solidFill>
            <a:srgbClr val="5B9BD5">
              <a:alpha val="50000"/>
            </a:srgbClr>
          </a:solidFill>
          <a:ln>
            <a:solidFill/>
            <a:miter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1194" name="Shape 1194"/>
          <p:cNvSpPr/>
          <p:nvPr/>
        </p:nvSpPr>
        <p:spPr>
          <a:xfrm>
            <a:off x="2062676" y="4600575"/>
            <a:ext cx="446089" cy="630239"/>
          </a:xfrm>
          <a:prstGeom prst="rect">
            <a:avLst/>
          </a:prstGeom>
          <a:solidFill>
            <a:srgbClr val="5B9BD5">
              <a:alpha val="50000"/>
            </a:srgbClr>
          </a:solidFill>
          <a:ln>
            <a:solidFill/>
            <a:miter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1195" name="Shape 1195"/>
          <p:cNvSpPr/>
          <p:nvPr/>
        </p:nvSpPr>
        <p:spPr>
          <a:xfrm>
            <a:off x="2507176" y="4600575"/>
            <a:ext cx="446089" cy="630239"/>
          </a:xfrm>
          <a:prstGeom prst="rect">
            <a:avLst/>
          </a:prstGeom>
          <a:solidFill>
            <a:srgbClr val="5B9BD5">
              <a:alpha val="50000"/>
            </a:srgbClr>
          </a:solidFill>
          <a:ln>
            <a:solidFill/>
            <a:miter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1196" name="Shape 1196"/>
          <p:cNvSpPr/>
          <p:nvPr/>
        </p:nvSpPr>
        <p:spPr>
          <a:xfrm>
            <a:off x="2951676" y="4600575"/>
            <a:ext cx="446089" cy="630239"/>
          </a:xfrm>
          <a:prstGeom prst="rect">
            <a:avLst/>
          </a:prstGeom>
          <a:solidFill>
            <a:srgbClr val="5B9BD5">
              <a:alpha val="50000"/>
            </a:srgbClr>
          </a:solidFill>
          <a:ln>
            <a:solidFill/>
            <a:miter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1197" name="Shape 1197"/>
          <p:cNvSpPr/>
          <p:nvPr/>
        </p:nvSpPr>
        <p:spPr>
          <a:xfrm>
            <a:off x="3399351" y="4600575"/>
            <a:ext cx="446089" cy="630239"/>
          </a:xfrm>
          <a:prstGeom prst="rect">
            <a:avLst/>
          </a:prstGeom>
          <a:solidFill>
            <a:srgbClr val="5B9BD5">
              <a:alpha val="50000"/>
            </a:srgbClr>
          </a:solidFill>
          <a:ln>
            <a:solidFill/>
            <a:miter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1198" name="Shape 1198"/>
          <p:cNvSpPr/>
          <p:nvPr/>
        </p:nvSpPr>
        <p:spPr>
          <a:xfrm>
            <a:off x="3845438" y="4600575"/>
            <a:ext cx="446088" cy="630239"/>
          </a:xfrm>
          <a:prstGeom prst="rect">
            <a:avLst/>
          </a:prstGeom>
          <a:solidFill>
            <a:srgbClr val="5B9BD5">
              <a:alpha val="50000"/>
            </a:srgbClr>
          </a:solidFill>
          <a:ln>
            <a:solidFill/>
            <a:miter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1199" name="Shape 1199"/>
          <p:cNvSpPr/>
          <p:nvPr/>
        </p:nvSpPr>
        <p:spPr>
          <a:xfrm>
            <a:off x="1618176" y="4837112"/>
            <a:ext cx="2671764" cy="131763"/>
          </a:xfrm>
          <a:prstGeom prst="rect">
            <a:avLst/>
          </a:prstGeom>
          <a:ln>
            <a:solidFill/>
            <a:miter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1200" name="Shape 1200"/>
          <p:cNvSpPr/>
          <p:nvPr/>
        </p:nvSpPr>
        <p:spPr>
          <a:xfrm>
            <a:off x="1618176" y="4600575"/>
            <a:ext cx="2671764" cy="233364"/>
          </a:xfrm>
          <a:prstGeom prst="rect">
            <a:avLst/>
          </a:prstGeom>
          <a:solidFill>
            <a:srgbClr val="408000">
              <a:alpha val="50000"/>
            </a:srgbClr>
          </a:solidFill>
          <a:ln>
            <a:solidFill/>
            <a:miter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grpSp>
        <p:nvGrpSpPr>
          <p:cNvPr id="1203" name="Group 1203"/>
          <p:cNvGrpSpPr/>
          <p:nvPr/>
        </p:nvGrpSpPr>
        <p:grpSpPr>
          <a:xfrm>
            <a:off x="1611826" y="3644424"/>
            <a:ext cx="1519239" cy="370841"/>
            <a:chOff x="0" y="0"/>
            <a:chExt cx="1519237" cy="370840"/>
          </a:xfrm>
        </p:grpSpPr>
        <p:sp>
          <p:nvSpPr>
            <p:cNvPr id="1201" name="Shape 1201"/>
            <p:cNvSpPr/>
            <p:nvPr/>
          </p:nvSpPr>
          <p:spPr>
            <a:xfrm>
              <a:off x="0" y="52863"/>
              <a:ext cx="1519238" cy="263525"/>
            </a:xfrm>
            <a:prstGeom prst="rect">
              <a:avLst/>
            </a:prstGeom>
            <a:solidFill>
              <a:srgbClr val="5B9BD5">
                <a:alpha val="50000"/>
              </a:srgbClr>
            </a:solidFill>
            <a:ln w="9525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202" name="Shape 1202"/>
            <p:cNvSpPr/>
            <p:nvPr/>
          </p:nvSpPr>
          <p:spPr>
            <a:xfrm>
              <a:off x="211991" y="0"/>
              <a:ext cx="1093662" cy="3708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 algn="ctr">
                <a:defRPr>
                  <a:effectLst>
                    <a:outerShdw blurRad="38100" dist="38100" dir="2700000" rotWithShape="0">
                      <a:srgbClr val="DDDDDD"/>
                    </a:outerShdw>
                  </a:effectLst>
                </a:defRPr>
              </a:lvl1pPr>
            </a:lstStyle>
            <a:p>
              <a:pPr lvl="0">
                <a:defRPr>
                  <a:effectLst/>
                </a:defRPr>
              </a:pPr>
              <a:r>
                <a:rPr>
                  <a:effectLst>
                    <a:outerShdw blurRad="38100" dist="38100" dir="2700000" rotWithShape="0">
                      <a:srgbClr val="DDDDDD"/>
                    </a:outerShdw>
                  </a:effectLst>
                </a:rPr>
                <a:t>Mem. Ctrl.</a:t>
              </a:r>
            </a:p>
          </p:txBody>
        </p:sp>
      </p:grpSp>
      <p:grpSp>
        <p:nvGrpSpPr>
          <p:cNvPr id="1206" name="Group 1206"/>
          <p:cNvGrpSpPr/>
          <p:nvPr/>
        </p:nvGrpSpPr>
        <p:grpSpPr>
          <a:xfrm>
            <a:off x="3129479" y="3676967"/>
            <a:ext cx="1157289" cy="307341"/>
            <a:chOff x="0" y="0"/>
            <a:chExt cx="1157287" cy="307340"/>
          </a:xfrm>
        </p:grpSpPr>
        <p:sp>
          <p:nvSpPr>
            <p:cNvPr id="1204" name="Shape 1204"/>
            <p:cNvSpPr/>
            <p:nvPr/>
          </p:nvSpPr>
          <p:spPr>
            <a:xfrm>
              <a:off x="0" y="19104"/>
              <a:ext cx="1157288" cy="269132"/>
            </a:xfrm>
            <a:prstGeom prst="rect">
              <a:avLst/>
            </a:prstGeom>
            <a:solidFill>
              <a:srgbClr val="5B9BD5">
                <a:alpha val="50000"/>
              </a:srgbClr>
            </a:solidFill>
            <a:ln w="9525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205" name="Shape 1205"/>
            <p:cNvSpPr/>
            <p:nvPr/>
          </p:nvSpPr>
          <p:spPr>
            <a:xfrm>
              <a:off x="86427" y="0"/>
              <a:ext cx="986022" cy="3073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 algn="ctr">
                <a:defRPr sz="1400">
                  <a:effectLst>
                    <a:outerShdw blurRad="38100" dist="38100" dir="2700000" rotWithShape="0">
                      <a:srgbClr val="DDDDDD"/>
                    </a:outerShdw>
                  </a:effectLst>
                </a:defRPr>
              </a:lvl1pPr>
            </a:lstStyle>
            <a:p>
              <a:pPr lvl="0">
                <a:defRPr sz="1800">
                  <a:effectLst/>
                </a:defRPr>
              </a:pPr>
              <a:r>
                <a:rPr sz="1400">
                  <a:effectLst>
                    <a:outerShdw blurRad="38100" dist="38100" dir="2700000" rotWithShape="0">
                      <a:srgbClr val="DDDDDD"/>
                    </a:outerShdw>
                  </a:effectLst>
                </a:rPr>
                <a:t>HT Interface</a:t>
              </a:r>
            </a:p>
          </p:txBody>
        </p:sp>
      </p:grpSp>
      <p:sp>
        <p:nvSpPr>
          <p:cNvPr id="1207" name="Shape 1207"/>
          <p:cNvSpPr/>
          <p:nvPr/>
        </p:nvSpPr>
        <p:spPr>
          <a:xfrm>
            <a:off x="2188088" y="3402012"/>
            <a:ext cx="212726" cy="2952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4320"/>
                </a:moveTo>
                <a:lnTo>
                  <a:pt x="10800" y="0"/>
                </a:lnTo>
                <a:lnTo>
                  <a:pt x="21600" y="4320"/>
                </a:lnTo>
                <a:lnTo>
                  <a:pt x="16200" y="4320"/>
                </a:lnTo>
                <a:lnTo>
                  <a:pt x="16200" y="17280"/>
                </a:lnTo>
                <a:lnTo>
                  <a:pt x="21600" y="17280"/>
                </a:lnTo>
                <a:lnTo>
                  <a:pt x="10800" y="21600"/>
                </a:lnTo>
                <a:lnTo>
                  <a:pt x="0" y="17280"/>
                </a:lnTo>
                <a:lnTo>
                  <a:pt x="5400" y="17280"/>
                </a:lnTo>
                <a:lnTo>
                  <a:pt x="5400" y="4320"/>
                </a:lnTo>
                <a:close/>
              </a:path>
            </a:pathLst>
          </a:custGeom>
          <a:solidFill>
            <a:srgbClr val="5B9BD5">
              <a:alpha val="50000"/>
            </a:srgbClr>
          </a:solidFill>
          <a:ln>
            <a:solidFill/>
            <a:miter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grpSp>
        <p:nvGrpSpPr>
          <p:cNvPr id="1210" name="Group 1210"/>
          <p:cNvGrpSpPr/>
          <p:nvPr/>
        </p:nvGrpSpPr>
        <p:grpSpPr>
          <a:xfrm>
            <a:off x="1618176" y="4920774"/>
            <a:ext cx="2671764" cy="370841"/>
            <a:chOff x="0" y="0"/>
            <a:chExt cx="2671763" cy="370840"/>
          </a:xfrm>
        </p:grpSpPr>
        <p:sp>
          <p:nvSpPr>
            <p:cNvPr id="1208" name="Shape 1208"/>
            <p:cNvSpPr/>
            <p:nvPr/>
          </p:nvSpPr>
          <p:spPr>
            <a:xfrm>
              <a:off x="802712" y="0"/>
              <a:ext cx="1064752" cy="3708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 algn="ctr">
                <a:defRPr>
                  <a:effectLst>
                    <a:outerShdw blurRad="38100" dist="38100" dir="2700000" rotWithShape="0">
                      <a:srgbClr val="DDDDDD"/>
                    </a:outerShdw>
                  </a:effectLst>
                </a:defRPr>
              </a:lvl1pPr>
            </a:lstStyle>
            <a:p>
              <a:pPr lvl="0">
                <a:defRPr>
                  <a:effectLst/>
                </a:defRPr>
              </a:pPr>
              <a:r>
                <a:rPr>
                  <a:effectLst>
                    <a:outerShdw blurRad="38100" dist="38100" dir="2700000" rotWithShape="0">
                      <a:srgbClr val="DDDDDD"/>
                    </a:outerShdw>
                  </a:effectLst>
                </a:rPr>
                <a:t>CPU Cores</a:t>
              </a:r>
            </a:p>
          </p:txBody>
        </p:sp>
        <p:sp>
          <p:nvSpPr>
            <p:cNvPr id="1209" name="Shape 1209"/>
            <p:cNvSpPr/>
            <p:nvPr/>
          </p:nvSpPr>
          <p:spPr>
            <a:xfrm>
              <a:off x="0" y="52736"/>
              <a:ext cx="2671764" cy="264033"/>
            </a:xfrm>
            <a:prstGeom prst="rect">
              <a:avLst/>
            </a:prstGeom>
            <a:noFill/>
            <a:ln w="9525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</p:grpSp>
      <p:sp>
        <p:nvSpPr>
          <p:cNvPr id="1211" name="Shape 1211"/>
          <p:cNvSpPr/>
          <p:nvPr/>
        </p:nvSpPr>
        <p:spPr>
          <a:xfrm>
            <a:off x="1618176" y="4600575"/>
            <a:ext cx="2671764" cy="233364"/>
          </a:xfrm>
          <a:prstGeom prst="rect">
            <a:avLst/>
          </a:prstGeom>
          <a:ln>
            <a:solidFill/>
            <a:miter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1212" name="Shape 1212"/>
          <p:cNvSpPr/>
          <p:nvPr/>
        </p:nvSpPr>
        <p:spPr>
          <a:xfrm>
            <a:off x="3258063" y="3392487"/>
            <a:ext cx="212726" cy="2952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4320"/>
                </a:moveTo>
                <a:lnTo>
                  <a:pt x="10800" y="0"/>
                </a:lnTo>
                <a:lnTo>
                  <a:pt x="21600" y="4320"/>
                </a:lnTo>
                <a:lnTo>
                  <a:pt x="16200" y="4320"/>
                </a:lnTo>
                <a:lnTo>
                  <a:pt x="16200" y="17280"/>
                </a:lnTo>
                <a:lnTo>
                  <a:pt x="21600" y="17280"/>
                </a:lnTo>
                <a:lnTo>
                  <a:pt x="10800" y="21600"/>
                </a:lnTo>
                <a:lnTo>
                  <a:pt x="0" y="17280"/>
                </a:lnTo>
                <a:lnTo>
                  <a:pt x="5400" y="17280"/>
                </a:lnTo>
                <a:lnTo>
                  <a:pt x="5400" y="4320"/>
                </a:lnTo>
                <a:close/>
              </a:path>
            </a:pathLst>
          </a:custGeom>
          <a:solidFill>
            <a:srgbClr val="5B9BD5">
              <a:alpha val="50000"/>
            </a:srgbClr>
          </a:solidFill>
          <a:ln>
            <a:solidFill/>
            <a:miter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1213" name="Shape 1213"/>
          <p:cNvSpPr/>
          <p:nvPr/>
        </p:nvSpPr>
        <p:spPr>
          <a:xfrm>
            <a:off x="3634301" y="3403600"/>
            <a:ext cx="212726" cy="2952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4320"/>
                </a:moveTo>
                <a:lnTo>
                  <a:pt x="10800" y="0"/>
                </a:lnTo>
                <a:lnTo>
                  <a:pt x="21600" y="4320"/>
                </a:lnTo>
                <a:lnTo>
                  <a:pt x="16200" y="4320"/>
                </a:lnTo>
                <a:lnTo>
                  <a:pt x="16200" y="17280"/>
                </a:lnTo>
                <a:lnTo>
                  <a:pt x="21600" y="17280"/>
                </a:lnTo>
                <a:lnTo>
                  <a:pt x="10800" y="21600"/>
                </a:lnTo>
                <a:lnTo>
                  <a:pt x="0" y="17280"/>
                </a:lnTo>
                <a:lnTo>
                  <a:pt x="5400" y="17280"/>
                </a:lnTo>
                <a:lnTo>
                  <a:pt x="5400" y="4320"/>
                </a:lnTo>
                <a:close/>
              </a:path>
            </a:pathLst>
          </a:custGeom>
          <a:solidFill>
            <a:srgbClr val="5B9BD5">
              <a:alpha val="50000"/>
            </a:srgbClr>
          </a:solidFill>
          <a:ln>
            <a:solidFill/>
            <a:miter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1214" name="Shape 1214"/>
          <p:cNvSpPr/>
          <p:nvPr/>
        </p:nvSpPr>
        <p:spPr>
          <a:xfrm>
            <a:off x="3972438" y="3208338"/>
            <a:ext cx="212726" cy="4921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4320"/>
                </a:moveTo>
                <a:lnTo>
                  <a:pt x="10800" y="0"/>
                </a:lnTo>
                <a:lnTo>
                  <a:pt x="21600" y="4320"/>
                </a:lnTo>
                <a:lnTo>
                  <a:pt x="16200" y="4320"/>
                </a:lnTo>
                <a:lnTo>
                  <a:pt x="16200" y="17280"/>
                </a:lnTo>
                <a:lnTo>
                  <a:pt x="21600" y="17280"/>
                </a:lnTo>
                <a:lnTo>
                  <a:pt x="10800" y="21600"/>
                </a:lnTo>
                <a:lnTo>
                  <a:pt x="0" y="17280"/>
                </a:lnTo>
                <a:lnTo>
                  <a:pt x="5400" y="17280"/>
                </a:lnTo>
                <a:lnTo>
                  <a:pt x="5400" y="4320"/>
                </a:lnTo>
                <a:close/>
              </a:path>
            </a:pathLst>
          </a:custGeom>
          <a:solidFill>
            <a:srgbClr val="5B9BD5">
              <a:alpha val="50000"/>
            </a:srgbClr>
          </a:solidFill>
          <a:ln>
            <a:solidFill/>
            <a:miter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1215" name="Shape 1215"/>
          <p:cNvSpPr/>
          <p:nvPr/>
        </p:nvSpPr>
        <p:spPr>
          <a:xfrm>
            <a:off x="2254206" y="4585811"/>
            <a:ext cx="1387002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 algn="ctr">
              <a:defRPr>
                <a:effectLst>
                  <a:outerShdw blurRad="38100" dist="38100" dir="2700000" rotWithShape="0">
                    <a:srgbClr val="DDDDDD"/>
                  </a:outerShdw>
                </a:effectLst>
              </a:defRPr>
            </a:lvl1pPr>
          </a:lstStyle>
          <a:p>
            <a:pPr lvl="0">
              <a:defRPr>
                <a:effectLst/>
              </a:defRPr>
            </a:pPr>
            <a:r>
              <a:rPr>
                <a:effectLst>
                  <a:outerShdw blurRad="38100" dist="38100" dir="2700000" rotWithShape="0">
                    <a:srgbClr val="DDDDDD"/>
                  </a:outerShdw>
                </a:effectLst>
              </a:rPr>
              <a:t>L1&amp;L2 Caches</a:t>
            </a:r>
          </a:p>
        </p:txBody>
      </p:sp>
      <p:sp>
        <p:nvSpPr>
          <p:cNvPr id="1216" name="Shape 1216"/>
          <p:cNvSpPr/>
          <p:nvPr/>
        </p:nvSpPr>
        <p:spPr>
          <a:xfrm>
            <a:off x="3412051" y="2247900"/>
            <a:ext cx="1390651" cy="958850"/>
          </a:xfrm>
          <a:prstGeom prst="rect">
            <a:avLst/>
          </a:prstGeom>
          <a:solidFill>
            <a:srgbClr val="5B9BD5">
              <a:alpha val="50000"/>
            </a:srgbClr>
          </a:solidFill>
          <a:ln>
            <a:solidFill/>
            <a:miter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1217" name="Shape 1217"/>
          <p:cNvSpPr/>
          <p:nvPr/>
        </p:nvSpPr>
        <p:spPr>
          <a:xfrm>
            <a:off x="3568135" y="2542699"/>
            <a:ext cx="1078482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 algn="ctr">
              <a:defRPr>
                <a:effectLst>
                  <a:outerShdw blurRad="38100" dist="38100" dir="2700000" rotWithShape="0">
                    <a:srgbClr val="DDDDDD"/>
                  </a:outerShdw>
                </a:effectLst>
              </a:defRPr>
            </a:lvl1pPr>
          </a:lstStyle>
          <a:p>
            <a:pPr lvl="0">
              <a:defRPr>
                <a:effectLst/>
              </a:defRPr>
            </a:pPr>
            <a:r>
              <a:rPr>
                <a:effectLst>
                  <a:outerShdw blurRad="38100" dist="38100" dir="2700000" rotWithShape="0">
                    <a:srgbClr val="DDDDDD"/>
                  </a:outerShdw>
                </a:effectLst>
              </a:rPr>
              <a:t>NumaChip</a:t>
            </a:r>
          </a:p>
        </p:txBody>
      </p:sp>
      <p:sp>
        <p:nvSpPr>
          <p:cNvPr id="1218" name="Shape 1218"/>
          <p:cNvSpPr/>
          <p:nvPr/>
        </p:nvSpPr>
        <p:spPr>
          <a:xfrm rot="5400000">
            <a:off x="5641695" y="1435894"/>
            <a:ext cx="144464" cy="18256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939"/>
                </a:moveTo>
                <a:lnTo>
                  <a:pt x="10800" y="0"/>
                </a:lnTo>
                <a:lnTo>
                  <a:pt x="21600" y="939"/>
                </a:lnTo>
                <a:lnTo>
                  <a:pt x="14717" y="939"/>
                </a:lnTo>
                <a:lnTo>
                  <a:pt x="14717" y="20661"/>
                </a:lnTo>
                <a:lnTo>
                  <a:pt x="21600" y="20661"/>
                </a:lnTo>
                <a:lnTo>
                  <a:pt x="10800" y="21600"/>
                </a:lnTo>
                <a:lnTo>
                  <a:pt x="0" y="20661"/>
                </a:lnTo>
                <a:lnTo>
                  <a:pt x="6883" y="20661"/>
                </a:lnTo>
                <a:lnTo>
                  <a:pt x="6883" y="939"/>
                </a:lnTo>
                <a:close/>
              </a:path>
            </a:pathLst>
          </a:custGeom>
          <a:solidFill>
            <a:srgbClr val="5B9BD5">
              <a:alpha val="50000"/>
            </a:srgbClr>
          </a:solidFill>
          <a:ln>
            <a:solidFill/>
            <a:miter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1219" name="Shape 1219"/>
          <p:cNvSpPr/>
          <p:nvPr/>
        </p:nvSpPr>
        <p:spPr>
          <a:xfrm rot="5400000">
            <a:off x="4901126" y="2493961"/>
            <a:ext cx="101601" cy="2952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4320"/>
                </a:moveTo>
                <a:lnTo>
                  <a:pt x="10800" y="0"/>
                </a:lnTo>
                <a:lnTo>
                  <a:pt x="21600" y="4320"/>
                </a:lnTo>
                <a:lnTo>
                  <a:pt x="16200" y="4320"/>
                </a:lnTo>
                <a:lnTo>
                  <a:pt x="16200" y="17280"/>
                </a:lnTo>
                <a:lnTo>
                  <a:pt x="21600" y="17280"/>
                </a:lnTo>
                <a:lnTo>
                  <a:pt x="10800" y="21600"/>
                </a:lnTo>
                <a:lnTo>
                  <a:pt x="0" y="17280"/>
                </a:lnTo>
                <a:lnTo>
                  <a:pt x="5400" y="17280"/>
                </a:lnTo>
                <a:lnTo>
                  <a:pt x="5400" y="4320"/>
                </a:lnTo>
                <a:close/>
              </a:path>
            </a:pathLst>
          </a:custGeom>
          <a:solidFill>
            <a:srgbClr val="5B9BD5">
              <a:alpha val="50000"/>
            </a:srgbClr>
          </a:solidFill>
          <a:ln>
            <a:solidFill/>
            <a:miter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1220" name="Shape 1220"/>
          <p:cNvSpPr/>
          <p:nvPr/>
        </p:nvSpPr>
        <p:spPr>
          <a:xfrm rot="5400000">
            <a:off x="4902713" y="2638425"/>
            <a:ext cx="101601" cy="2952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4320"/>
                </a:moveTo>
                <a:lnTo>
                  <a:pt x="10800" y="0"/>
                </a:lnTo>
                <a:lnTo>
                  <a:pt x="21600" y="4320"/>
                </a:lnTo>
                <a:lnTo>
                  <a:pt x="16200" y="4320"/>
                </a:lnTo>
                <a:lnTo>
                  <a:pt x="16200" y="17280"/>
                </a:lnTo>
                <a:lnTo>
                  <a:pt x="21600" y="17280"/>
                </a:lnTo>
                <a:lnTo>
                  <a:pt x="10800" y="21600"/>
                </a:lnTo>
                <a:lnTo>
                  <a:pt x="0" y="17280"/>
                </a:lnTo>
                <a:lnTo>
                  <a:pt x="5400" y="17280"/>
                </a:lnTo>
                <a:lnTo>
                  <a:pt x="5400" y="4320"/>
                </a:lnTo>
                <a:close/>
              </a:path>
            </a:pathLst>
          </a:custGeom>
          <a:solidFill>
            <a:srgbClr val="5B9BD5">
              <a:alpha val="50000"/>
            </a:srgbClr>
          </a:solidFill>
          <a:ln>
            <a:solidFill/>
            <a:miter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1221" name="Shape 1221"/>
          <p:cNvSpPr/>
          <p:nvPr/>
        </p:nvSpPr>
        <p:spPr>
          <a:xfrm rot="5400000">
            <a:off x="4904301" y="2782886"/>
            <a:ext cx="101601" cy="2952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4320"/>
                </a:moveTo>
                <a:lnTo>
                  <a:pt x="10800" y="0"/>
                </a:lnTo>
                <a:lnTo>
                  <a:pt x="21600" y="4320"/>
                </a:lnTo>
                <a:lnTo>
                  <a:pt x="16200" y="4320"/>
                </a:lnTo>
                <a:lnTo>
                  <a:pt x="16200" y="17280"/>
                </a:lnTo>
                <a:lnTo>
                  <a:pt x="21600" y="17280"/>
                </a:lnTo>
                <a:lnTo>
                  <a:pt x="10800" y="21600"/>
                </a:lnTo>
                <a:lnTo>
                  <a:pt x="0" y="17280"/>
                </a:lnTo>
                <a:lnTo>
                  <a:pt x="5400" y="17280"/>
                </a:lnTo>
                <a:lnTo>
                  <a:pt x="5400" y="4320"/>
                </a:lnTo>
                <a:close/>
              </a:path>
            </a:pathLst>
          </a:custGeom>
          <a:solidFill>
            <a:srgbClr val="5B9BD5">
              <a:alpha val="50000"/>
            </a:srgbClr>
          </a:solidFill>
          <a:ln>
            <a:solidFill/>
            <a:miter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1222" name="Shape 1222"/>
          <p:cNvSpPr/>
          <p:nvPr/>
        </p:nvSpPr>
        <p:spPr>
          <a:xfrm rot="5400000">
            <a:off x="4905888" y="2927350"/>
            <a:ext cx="101601" cy="2952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4320"/>
                </a:moveTo>
                <a:lnTo>
                  <a:pt x="10800" y="0"/>
                </a:lnTo>
                <a:lnTo>
                  <a:pt x="21600" y="4320"/>
                </a:lnTo>
                <a:lnTo>
                  <a:pt x="16200" y="4320"/>
                </a:lnTo>
                <a:lnTo>
                  <a:pt x="16200" y="17280"/>
                </a:lnTo>
                <a:lnTo>
                  <a:pt x="21600" y="17280"/>
                </a:lnTo>
                <a:lnTo>
                  <a:pt x="10800" y="21600"/>
                </a:lnTo>
                <a:lnTo>
                  <a:pt x="0" y="17280"/>
                </a:lnTo>
                <a:lnTo>
                  <a:pt x="5400" y="17280"/>
                </a:lnTo>
                <a:lnTo>
                  <a:pt x="5400" y="4320"/>
                </a:lnTo>
                <a:close/>
              </a:path>
            </a:pathLst>
          </a:custGeom>
          <a:solidFill>
            <a:srgbClr val="5B9BD5">
              <a:alpha val="50000"/>
            </a:srgbClr>
          </a:solidFill>
          <a:ln>
            <a:solidFill/>
            <a:miter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1223" name="Shape 1223"/>
          <p:cNvSpPr/>
          <p:nvPr/>
        </p:nvSpPr>
        <p:spPr>
          <a:xfrm>
            <a:off x="3589851" y="1406525"/>
            <a:ext cx="1035051" cy="603250"/>
          </a:xfrm>
          <a:prstGeom prst="rect">
            <a:avLst/>
          </a:prstGeom>
          <a:solidFill>
            <a:srgbClr val="5B9BD5">
              <a:alpha val="50000"/>
            </a:srgbClr>
          </a:solidFill>
          <a:ln>
            <a:solidFill/>
            <a:miter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1224" name="Shape 1224"/>
          <p:cNvSpPr/>
          <p:nvPr/>
        </p:nvSpPr>
        <p:spPr>
          <a:xfrm>
            <a:off x="3985138" y="2022475"/>
            <a:ext cx="212726" cy="2190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4320"/>
                </a:moveTo>
                <a:lnTo>
                  <a:pt x="10800" y="0"/>
                </a:lnTo>
                <a:lnTo>
                  <a:pt x="21600" y="4320"/>
                </a:lnTo>
                <a:lnTo>
                  <a:pt x="16200" y="4320"/>
                </a:lnTo>
                <a:lnTo>
                  <a:pt x="16200" y="17280"/>
                </a:lnTo>
                <a:lnTo>
                  <a:pt x="21600" y="17280"/>
                </a:lnTo>
                <a:lnTo>
                  <a:pt x="10800" y="21600"/>
                </a:lnTo>
                <a:lnTo>
                  <a:pt x="0" y="17280"/>
                </a:lnTo>
                <a:lnTo>
                  <a:pt x="5400" y="17280"/>
                </a:lnTo>
                <a:lnTo>
                  <a:pt x="5400" y="4320"/>
                </a:lnTo>
                <a:close/>
              </a:path>
            </a:pathLst>
          </a:custGeom>
          <a:solidFill>
            <a:srgbClr val="5B9BD5">
              <a:alpha val="50000"/>
            </a:srgbClr>
          </a:solidFill>
          <a:ln>
            <a:solidFill/>
            <a:miter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1225" name="Shape 1225"/>
          <p:cNvSpPr/>
          <p:nvPr/>
        </p:nvSpPr>
        <p:spPr>
          <a:xfrm>
            <a:off x="3687762" y="1572736"/>
            <a:ext cx="851928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 algn="ctr">
              <a:defRPr sz="1200"/>
            </a:lvl1pPr>
          </a:lstStyle>
          <a:p>
            <a:pPr lvl="0">
              <a:defRPr sz="1800"/>
            </a:pPr>
            <a:r>
              <a:rPr sz="1200"/>
              <a:t>NumaCache</a:t>
            </a:r>
          </a:p>
        </p:txBody>
      </p:sp>
      <p:sp>
        <p:nvSpPr>
          <p:cNvPr id="1226" name="Shape 1226"/>
          <p:cNvSpPr/>
          <p:nvPr/>
        </p:nvSpPr>
        <p:spPr>
          <a:xfrm>
            <a:off x="1618176" y="4837112"/>
            <a:ext cx="219076" cy="134938"/>
          </a:xfrm>
          <a:prstGeom prst="rect">
            <a:avLst/>
          </a:prstGeom>
          <a:solidFill>
            <a:srgbClr val="5B9BD5">
              <a:alpha val="50000"/>
            </a:srgbClr>
          </a:solidFill>
          <a:ln>
            <a:solidFill/>
            <a:miter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1227" name="Shape 1227"/>
          <p:cNvSpPr/>
          <p:nvPr/>
        </p:nvSpPr>
        <p:spPr>
          <a:xfrm>
            <a:off x="1837251" y="4837112"/>
            <a:ext cx="227014" cy="134938"/>
          </a:xfrm>
          <a:prstGeom prst="rect">
            <a:avLst/>
          </a:prstGeom>
          <a:solidFill>
            <a:srgbClr val="5B9BD5">
              <a:alpha val="50000"/>
            </a:srgbClr>
          </a:solidFill>
          <a:ln>
            <a:solidFill/>
            <a:miter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grpSp>
        <p:nvGrpSpPr>
          <p:cNvPr id="1230" name="Group 1230"/>
          <p:cNvGrpSpPr/>
          <p:nvPr/>
        </p:nvGrpSpPr>
        <p:grpSpPr>
          <a:xfrm>
            <a:off x="8339650" y="2543175"/>
            <a:ext cx="1666876" cy="852488"/>
            <a:chOff x="0" y="0"/>
            <a:chExt cx="1666875" cy="852487"/>
          </a:xfrm>
        </p:grpSpPr>
        <p:sp>
          <p:nvSpPr>
            <p:cNvPr id="1228" name="Shape 1228"/>
            <p:cNvSpPr/>
            <p:nvPr/>
          </p:nvSpPr>
          <p:spPr>
            <a:xfrm>
              <a:off x="0" y="0"/>
              <a:ext cx="1666875" cy="852488"/>
            </a:xfrm>
            <a:prstGeom prst="rect">
              <a:avLst/>
            </a:prstGeom>
            <a:solidFill>
              <a:srgbClr val="715973">
                <a:alpha val="50000"/>
              </a:srgbClr>
            </a:solidFill>
            <a:ln w="9525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229" name="Shape 1229"/>
            <p:cNvSpPr/>
            <p:nvPr/>
          </p:nvSpPr>
          <p:spPr>
            <a:xfrm>
              <a:off x="383047" y="240823"/>
              <a:ext cx="900781" cy="3708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 algn="ctr">
                <a:defRPr>
                  <a:effectLst>
                    <a:outerShdw blurRad="38100" dist="38100" dir="2700000" rotWithShape="0">
                      <a:srgbClr val="DDDDDD"/>
                    </a:outerShdw>
                  </a:effectLst>
                </a:defRPr>
              </a:lvl1pPr>
            </a:lstStyle>
            <a:p>
              <a:pPr lvl="0">
                <a:defRPr>
                  <a:effectLst/>
                </a:defRPr>
              </a:pPr>
              <a:r>
                <a:rPr>
                  <a:effectLst>
                    <a:outerShdw blurRad="38100" dist="38100" dir="2700000" rotWithShape="0">
                      <a:srgbClr val="DDDDDD"/>
                    </a:outerShdw>
                  </a:effectLst>
                </a:rPr>
                <a:t>Memory</a:t>
              </a:r>
            </a:p>
          </p:txBody>
        </p:sp>
      </p:grpSp>
      <p:sp>
        <p:nvSpPr>
          <p:cNvPr id="1231" name="Shape 1231"/>
          <p:cNvSpPr/>
          <p:nvPr/>
        </p:nvSpPr>
        <p:spPr>
          <a:xfrm>
            <a:off x="7139500" y="3695700"/>
            <a:ext cx="2674939" cy="1533525"/>
          </a:xfrm>
          <a:prstGeom prst="rect">
            <a:avLst/>
          </a:prstGeom>
          <a:solidFill>
            <a:srgbClr val="408000">
              <a:alpha val="50000"/>
            </a:srgbClr>
          </a:solidFill>
          <a:ln>
            <a:solidFill/>
            <a:miter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1232" name="Shape 1232"/>
          <p:cNvSpPr/>
          <p:nvPr/>
        </p:nvSpPr>
        <p:spPr>
          <a:xfrm>
            <a:off x="8068480" y="4100037"/>
            <a:ext cx="929690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 algn="ctr">
              <a:defRPr>
                <a:effectLst>
                  <a:outerShdw blurRad="38100" dist="38100" dir="2700000" rotWithShape="0">
                    <a:srgbClr val="DDDDDD"/>
                  </a:outerShdw>
                </a:effectLst>
              </a:defRPr>
            </a:lvl1pPr>
          </a:lstStyle>
          <a:p>
            <a:pPr lvl="0">
              <a:defRPr>
                <a:effectLst/>
              </a:defRPr>
            </a:pPr>
            <a:r>
              <a:rPr>
                <a:effectLst>
                  <a:outerShdw blurRad="38100" dist="38100" dir="2700000" rotWithShape="0">
                    <a:srgbClr val="DDDDDD"/>
                  </a:outerShdw>
                </a:effectLst>
              </a:rPr>
              <a:t>L3 Cache</a:t>
            </a:r>
          </a:p>
        </p:txBody>
      </p:sp>
      <p:sp>
        <p:nvSpPr>
          <p:cNvPr id="1233" name="Shape 1233"/>
          <p:cNvSpPr/>
          <p:nvPr/>
        </p:nvSpPr>
        <p:spPr>
          <a:xfrm>
            <a:off x="9366763" y="4600575"/>
            <a:ext cx="446088" cy="630239"/>
          </a:xfrm>
          <a:prstGeom prst="rect">
            <a:avLst/>
          </a:prstGeom>
          <a:solidFill>
            <a:srgbClr val="5B9BD5">
              <a:alpha val="50000"/>
            </a:srgbClr>
          </a:solidFill>
          <a:ln>
            <a:solidFill/>
            <a:miter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1234" name="Shape 1234"/>
          <p:cNvSpPr/>
          <p:nvPr/>
        </p:nvSpPr>
        <p:spPr>
          <a:xfrm>
            <a:off x="8922263" y="4600575"/>
            <a:ext cx="446088" cy="630239"/>
          </a:xfrm>
          <a:prstGeom prst="rect">
            <a:avLst/>
          </a:prstGeom>
          <a:solidFill>
            <a:srgbClr val="5B9BD5">
              <a:alpha val="50000"/>
            </a:srgbClr>
          </a:solidFill>
          <a:ln>
            <a:solidFill/>
            <a:miter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1235" name="Shape 1235"/>
          <p:cNvSpPr/>
          <p:nvPr/>
        </p:nvSpPr>
        <p:spPr>
          <a:xfrm>
            <a:off x="8477763" y="4600575"/>
            <a:ext cx="446088" cy="630239"/>
          </a:xfrm>
          <a:prstGeom prst="rect">
            <a:avLst/>
          </a:prstGeom>
          <a:solidFill>
            <a:srgbClr val="5B9BD5">
              <a:alpha val="50000"/>
            </a:srgbClr>
          </a:solidFill>
          <a:ln>
            <a:solidFill/>
            <a:miter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1236" name="Shape 1236"/>
          <p:cNvSpPr/>
          <p:nvPr/>
        </p:nvSpPr>
        <p:spPr>
          <a:xfrm>
            <a:off x="8033263" y="4600575"/>
            <a:ext cx="446088" cy="630239"/>
          </a:xfrm>
          <a:prstGeom prst="rect">
            <a:avLst/>
          </a:prstGeom>
          <a:solidFill>
            <a:srgbClr val="5B9BD5">
              <a:alpha val="50000"/>
            </a:srgbClr>
          </a:solidFill>
          <a:ln>
            <a:solidFill/>
            <a:miter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1237" name="Shape 1237"/>
          <p:cNvSpPr/>
          <p:nvPr/>
        </p:nvSpPr>
        <p:spPr>
          <a:xfrm>
            <a:off x="7585588" y="4600575"/>
            <a:ext cx="446088" cy="630239"/>
          </a:xfrm>
          <a:prstGeom prst="rect">
            <a:avLst/>
          </a:prstGeom>
          <a:solidFill>
            <a:srgbClr val="5B9BD5">
              <a:alpha val="50000"/>
            </a:srgbClr>
          </a:solidFill>
          <a:ln>
            <a:solidFill/>
            <a:miter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1238" name="Shape 1238"/>
          <p:cNvSpPr/>
          <p:nvPr/>
        </p:nvSpPr>
        <p:spPr>
          <a:xfrm>
            <a:off x="7139500" y="4600575"/>
            <a:ext cx="446089" cy="630239"/>
          </a:xfrm>
          <a:prstGeom prst="rect">
            <a:avLst/>
          </a:prstGeom>
          <a:solidFill>
            <a:srgbClr val="5B9BD5">
              <a:alpha val="50000"/>
            </a:srgbClr>
          </a:solidFill>
          <a:ln>
            <a:solidFill/>
            <a:miter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1239" name="Shape 1239"/>
          <p:cNvSpPr/>
          <p:nvPr/>
        </p:nvSpPr>
        <p:spPr>
          <a:xfrm>
            <a:off x="7141088" y="4837112"/>
            <a:ext cx="2671764" cy="131763"/>
          </a:xfrm>
          <a:prstGeom prst="rect">
            <a:avLst/>
          </a:prstGeom>
          <a:ln>
            <a:solidFill/>
            <a:miter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1240" name="Shape 1240"/>
          <p:cNvSpPr/>
          <p:nvPr/>
        </p:nvSpPr>
        <p:spPr>
          <a:xfrm>
            <a:off x="7141088" y="4600575"/>
            <a:ext cx="2671764" cy="233364"/>
          </a:xfrm>
          <a:prstGeom prst="rect">
            <a:avLst/>
          </a:prstGeom>
          <a:solidFill>
            <a:srgbClr val="408000">
              <a:alpha val="50000"/>
            </a:srgbClr>
          </a:solidFill>
          <a:ln>
            <a:solidFill/>
            <a:miter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grpSp>
        <p:nvGrpSpPr>
          <p:cNvPr id="1243" name="Group 1243"/>
          <p:cNvGrpSpPr/>
          <p:nvPr/>
        </p:nvGrpSpPr>
        <p:grpSpPr>
          <a:xfrm>
            <a:off x="8299963" y="3644424"/>
            <a:ext cx="1519238" cy="370841"/>
            <a:chOff x="0" y="0"/>
            <a:chExt cx="1519237" cy="370840"/>
          </a:xfrm>
        </p:grpSpPr>
        <p:sp>
          <p:nvSpPr>
            <p:cNvPr id="1241" name="Shape 1241"/>
            <p:cNvSpPr/>
            <p:nvPr/>
          </p:nvSpPr>
          <p:spPr>
            <a:xfrm>
              <a:off x="0" y="52863"/>
              <a:ext cx="1519238" cy="263525"/>
            </a:xfrm>
            <a:prstGeom prst="rect">
              <a:avLst/>
            </a:prstGeom>
            <a:solidFill>
              <a:srgbClr val="5B9BD5">
                <a:alpha val="50000"/>
              </a:srgbClr>
            </a:solidFill>
            <a:ln w="9525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242" name="Shape 1242"/>
            <p:cNvSpPr/>
            <p:nvPr/>
          </p:nvSpPr>
          <p:spPr>
            <a:xfrm>
              <a:off x="211990" y="0"/>
              <a:ext cx="1093662" cy="3708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 algn="ctr">
                <a:defRPr>
                  <a:effectLst>
                    <a:outerShdw blurRad="38100" dist="38100" dir="2700000" rotWithShape="0">
                      <a:srgbClr val="DDDDDD"/>
                    </a:outerShdw>
                  </a:effectLst>
                </a:defRPr>
              </a:lvl1pPr>
            </a:lstStyle>
            <a:p>
              <a:pPr lvl="0">
                <a:defRPr>
                  <a:effectLst/>
                </a:defRPr>
              </a:pPr>
              <a:r>
                <a:rPr>
                  <a:effectLst>
                    <a:outerShdw blurRad="38100" dist="38100" dir="2700000" rotWithShape="0">
                      <a:srgbClr val="DDDDDD"/>
                    </a:outerShdw>
                  </a:effectLst>
                </a:rPr>
                <a:t>Mem. Ctrl.</a:t>
              </a:r>
            </a:p>
          </p:txBody>
        </p:sp>
      </p:grpSp>
      <p:grpSp>
        <p:nvGrpSpPr>
          <p:cNvPr id="1246" name="Group 1246"/>
          <p:cNvGrpSpPr/>
          <p:nvPr/>
        </p:nvGrpSpPr>
        <p:grpSpPr>
          <a:xfrm>
            <a:off x="7142676" y="3676967"/>
            <a:ext cx="1157288" cy="307341"/>
            <a:chOff x="0" y="0"/>
            <a:chExt cx="1157287" cy="307340"/>
          </a:xfrm>
        </p:grpSpPr>
        <p:sp>
          <p:nvSpPr>
            <p:cNvPr id="1244" name="Shape 1244"/>
            <p:cNvSpPr/>
            <p:nvPr/>
          </p:nvSpPr>
          <p:spPr>
            <a:xfrm>
              <a:off x="0" y="19104"/>
              <a:ext cx="1157288" cy="269132"/>
            </a:xfrm>
            <a:prstGeom prst="rect">
              <a:avLst/>
            </a:prstGeom>
            <a:solidFill>
              <a:srgbClr val="5B9BD5">
                <a:alpha val="50000"/>
              </a:srgbClr>
            </a:solidFill>
            <a:ln w="9525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245" name="Shape 1245"/>
            <p:cNvSpPr/>
            <p:nvPr/>
          </p:nvSpPr>
          <p:spPr>
            <a:xfrm>
              <a:off x="86426" y="0"/>
              <a:ext cx="986023" cy="3073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 algn="ctr">
                <a:defRPr sz="1400">
                  <a:effectLst>
                    <a:outerShdw blurRad="38100" dist="38100" dir="2700000" rotWithShape="0">
                      <a:srgbClr val="DDDDDD"/>
                    </a:outerShdw>
                  </a:effectLst>
                </a:defRPr>
              </a:lvl1pPr>
            </a:lstStyle>
            <a:p>
              <a:pPr lvl="0">
                <a:defRPr sz="1800">
                  <a:effectLst/>
                </a:defRPr>
              </a:pPr>
              <a:r>
                <a:rPr sz="1400">
                  <a:effectLst>
                    <a:outerShdw blurRad="38100" dist="38100" dir="2700000" rotWithShape="0">
                      <a:srgbClr val="DDDDDD"/>
                    </a:outerShdw>
                  </a:effectLst>
                </a:rPr>
                <a:t>HT Interface</a:t>
              </a:r>
            </a:p>
          </p:txBody>
        </p:sp>
      </p:grpSp>
      <p:sp>
        <p:nvSpPr>
          <p:cNvPr id="1247" name="Shape 1247"/>
          <p:cNvSpPr/>
          <p:nvPr/>
        </p:nvSpPr>
        <p:spPr>
          <a:xfrm>
            <a:off x="9030213" y="3402012"/>
            <a:ext cx="212726" cy="2952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4320"/>
                </a:moveTo>
                <a:lnTo>
                  <a:pt x="10800" y="0"/>
                </a:lnTo>
                <a:lnTo>
                  <a:pt x="21600" y="4320"/>
                </a:lnTo>
                <a:lnTo>
                  <a:pt x="16200" y="4320"/>
                </a:lnTo>
                <a:lnTo>
                  <a:pt x="16200" y="17280"/>
                </a:lnTo>
                <a:lnTo>
                  <a:pt x="21600" y="17280"/>
                </a:lnTo>
                <a:lnTo>
                  <a:pt x="10800" y="21600"/>
                </a:lnTo>
                <a:lnTo>
                  <a:pt x="0" y="17280"/>
                </a:lnTo>
                <a:lnTo>
                  <a:pt x="5400" y="17280"/>
                </a:lnTo>
                <a:lnTo>
                  <a:pt x="5400" y="4320"/>
                </a:lnTo>
                <a:close/>
              </a:path>
            </a:pathLst>
          </a:custGeom>
          <a:solidFill>
            <a:srgbClr val="5B9BD5">
              <a:alpha val="50000"/>
            </a:srgbClr>
          </a:solidFill>
          <a:ln>
            <a:solidFill/>
            <a:miter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grpSp>
        <p:nvGrpSpPr>
          <p:cNvPr id="1250" name="Group 1250"/>
          <p:cNvGrpSpPr/>
          <p:nvPr/>
        </p:nvGrpSpPr>
        <p:grpSpPr>
          <a:xfrm>
            <a:off x="7141088" y="4920774"/>
            <a:ext cx="2671764" cy="370841"/>
            <a:chOff x="0" y="0"/>
            <a:chExt cx="2671762" cy="370840"/>
          </a:xfrm>
        </p:grpSpPr>
        <p:sp>
          <p:nvSpPr>
            <p:cNvPr id="1248" name="Shape 1248"/>
            <p:cNvSpPr/>
            <p:nvPr/>
          </p:nvSpPr>
          <p:spPr>
            <a:xfrm>
              <a:off x="802711" y="0"/>
              <a:ext cx="1064752" cy="3708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 algn="ctr">
                <a:defRPr>
                  <a:effectLst>
                    <a:outerShdw blurRad="38100" dist="38100" dir="2700000" rotWithShape="0">
                      <a:srgbClr val="DDDDDD"/>
                    </a:outerShdw>
                  </a:effectLst>
                </a:defRPr>
              </a:lvl1pPr>
            </a:lstStyle>
            <a:p>
              <a:pPr lvl="0">
                <a:defRPr>
                  <a:effectLst/>
                </a:defRPr>
              </a:pPr>
              <a:r>
                <a:rPr>
                  <a:effectLst>
                    <a:outerShdw blurRad="38100" dist="38100" dir="2700000" rotWithShape="0">
                      <a:srgbClr val="DDDDDD"/>
                    </a:outerShdw>
                  </a:effectLst>
                </a:rPr>
                <a:t>CPU Cores</a:t>
              </a:r>
            </a:p>
          </p:txBody>
        </p:sp>
        <p:sp>
          <p:nvSpPr>
            <p:cNvPr id="1249" name="Shape 1249"/>
            <p:cNvSpPr/>
            <p:nvPr/>
          </p:nvSpPr>
          <p:spPr>
            <a:xfrm>
              <a:off x="0" y="52736"/>
              <a:ext cx="2671763" cy="264033"/>
            </a:xfrm>
            <a:prstGeom prst="rect">
              <a:avLst/>
            </a:prstGeom>
            <a:noFill/>
            <a:ln w="9525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</p:grpSp>
      <p:sp>
        <p:nvSpPr>
          <p:cNvPr id="1251" name="Shape 1251"/>
          <p:cNvSpPr/>
          <p:nvPr/>
        </p:nvSpPr>
        <p:spPr>
          <a:xfrm>
            <a:off x="7141088" y="4600575"/>
            <a:ext cx="2671764" cy="233364"/>
          </a:xfrm>
          <a:prstGeom prst="rect">
            <a:avLst/>
          </a:prstGeom>
          <a:ln>
            <a:solidFill/>
            <a:miter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1252" name="Shape 1252"/>
          <p:cNvSpPr/>
          <p:nvPr/>
        </p:nvSpPr>
        <p:spPr>
          <a:xfrm>
            <a:off x="7960238" y="3392487"/>
            <a:ext cx="212726" cy="2952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4320"/>
                </a:moveTo>
                <a:lnTo>
                  <a:pt x="10800" y="0"/>
                </a:lnTo>
                <a:lnTo>
                  <a:pt x="21600" y="4320"/>
                </a:lnTo>
                <a:lnTo>
                  <a:pt x="16200" y="4320"/>
                </a:lnTo>
                <a:lnTo>
                  <a:pt x="16200" y="17280"/>
                </a:lnTo>
                <a:lnTo>
                  <a:pt x="21600" y="17280"/>
                </a:lnTo>
                <a:lnTo>
                  <a:pt x="10800" y="21600"/>
                </a:lnTo>
                <a:lnTo>
                  <a:pt x="0" y="17280"/>
                </a:lnTo>
                <a:lnTo>
                  <a:pt x="5400" y="17280"/>
                </a:lnTo>
                <a:lnTo>
                  <a:pt x="5400" y="4320"/>
                </a:lnTo>
                <a:close/>
              </a:path>
            </a:pathLst>
          </a:custGeom>
          <a:solidFill>
            <a:srgbClr val="5B9BD5">
              <a:alpha val="50000"/>
            </a:srgbClr>
          </a:solidFill>
          <a:ln>
            <a:solidFill/>
            <a:miter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1253" name="Shape 1253"/>
          <p:cNvSpPr/>
          <p:nvPr/>
        </p:nvSpPr>
        <p:spPr>
          <a:xfrm>
            <a:off x="7584000" y="3403600"/>
            <a:ext cx="212726" cy="2952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4320"/>
                </a:moveTo>
                <a:lnTo>
                  <a:pt x="10800" y="0"/>
                </a:lnTo>
                <a:lnTo>
                  <a:pt x="21600" y="4320"/>
                </a:lnTo>
                <a:lnTo>
                  <a:pt x="16200" y="4320"/>
                </a:lnTo>
                <a:lnTo>
                  <a:pt x="16200" y="17280"/>
                </a:lnTo>
                <a:lnTo>
                  <a:pt x="21600" y="17280"/>
                </a:lnTo>
                <a:lnTo>
                  <a:pt x="10800" y="21600"/>
                </a:lnTo>
                <a:lnTo>
                  <a:pt x="0" y="17280"/>
                </a:lnTo>
                <a:lnTo>
                  <a:pt x="5400" y="17280"/>
                </a:lnTo>
                <a:lnTo>
                  <a:pt x="5400" y="4320"/>
                </a:lnTo>
                <a:close/>
              </a:path>
            </a:pathLst>
          </a:custGeom>
          <a:solidFill>
            <a:srgbClr val="5B9BD5">
              <a:alpha val="50000"/>
            </a:srgbClr>
          </a:solidFill>
          <a:ln>
            <a:solidFill/>
            <a:miter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1254" name="Shape 1254"/>
          <p:cNvSpPr/>
          <p:nvPr/>
        </p:nvSpPr>
        <p:spPr>
          <a:xfrm>
            <a:off x="7207763" y="3208338"/>
            <a:ext cx="212726" cy="4921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4320"/>
                </a:moveTo>
                <a:lnTo>
                  <a:pt x="10800" y="0"/>
                </a:lnTo>
                <a:lnTo>
                  <a:pt x="21600" y="4320"/>
                </a:lnTo>
                <a:lnTo>
                  <a:pt x="16200" y="4320"/>
                </a:lnTo>
                <a:lnTo>
                  <a:pt x="16200" y="17280"/>
                </a:lnTo>
                <a:lnTo>
                  <a:pt x="21600" y="17280"/>
                </a:lnTo>
                <a:lnTo>
                  <a:pt x="10800" y="21600"/>
                </a:lnTo>
                <a:lnTo>
                  <a:pt x="0" y="17280"/>
                </a:lnTo>
                <a:lnTo>
                  <a:pt x="5400" y="17280"/>
                </a:lnTo>
                <a:lnTo>
                  <a:pt x="5400" y="4320"/>
                </a:lnTo>
                <a:close/>
              </a:path>
            </a:pathLst>
          </a:custGeom>
          <a:solidFill>
            <a:srgbClr val="5B9BD5">
              <a:alpha val="50000"/>
            </a:srgbClr>
          </a:solidFill>
          <a:ln>
            <a:solidFill/>
            <a:miter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1255" name="Shape 1255"/>
          <p:cNvSpPr/>
          <p:nvPr/>
        </p:nvSpPr>
        <p:spPr>
          <a:xfrm>
            <a:off x="7789818" y="4585811"/>
            <a:ext cx="1387002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 algn="ctr">
              <a:defRPr>
                <a:effectLst>
                  <a:outerShdw blurRad="38100" dist="38100" dir="2700000" rotWithShape="0">
                    <a:srgbClr val="DDDDDD"/>
                  </a:outerShdw>
                </a:effectLst>
              </a:defRPr>
            </a:lvl1pPr>
          </a:lstStyle>
          <a:p>
            <a:pPr lvl="0">
              <a:defRPr>
                <a:effectLst/>
              </a:defRPr>
            </a:pPr>
            <a:r>
              <a:rPr>
                <a:effectLst>
                  <a:outerShdw blurRad="38100" dist="38100" dir="2700000" rotWithShape="0">
                    <a:srgbClr val="DDDDDD"/>
                  </a:outerShdw>
                </a:effectLst>
              </a:rPr>
              <a:t>L1&amp;L2 Caches</a:t>
            </a:r>
          </a:p>
        </p:txBody>
      </p:sp>
      <p:sp>
        <p:nvSpPr>
          <p:cNvPr id="1256" name="Shape 1256"/>
          <p:cNvSpPr/>
          <p:nvPr/>
        </p:nvSpPr>
        <p:spPr>
          <a:xfrm>
            <a:off x="6628325" y="2247900"/>
            <a:ext cx="1390651" cy="958850"/>
          </a:xfrm>
          <a:prstGeom prst="rect">
            <a:avLst/>
          </a:prstGeom>
          <a:solidFill>
            <a:srgbClr val="5B9BD5">
              <a:alpha val="50000"/>
            </a:srgbClr>
          </a:solidFill>
          <a:ln>
            <a:solidFill/>
            <a:miter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1257" name="Shape 1257"/>
          <p:cNvSpPr/>
          <p:nvPr/>
        </p:nvSpPr>
        <p:spPr>
          <a:xfrm>
            <a:off x="6784410" y="2542699"/>
            <a:ext cx="1078481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 algn="ctr">
              <a:defRPr>
                <a:effectLst>
                  <a:outerShdw blurRad="38100" dist="38100" dir="2700000" rotWithShape="0">
                    <a:srgbClr val="DDDDDD"/>
                  </a:outerShdw>
                </a:effectLst>
              </a:defRPr>
            </a:lvl1pPr>
          </a:lstStyle>
          <a:p>
            <a:pPr lvl="0">
              <a:defRPr>
                <a:effectLst/>
              </a:defRPr>
            </a:pPr>
            <a:r>
              <a:rPr>
                <a:effectLst>
                  <a:outerShdw blurRad="38100" dist="38100" dir="2700000" rotWithShape="0">
                    <a:srgbClr val="DDDDDD"/>
                  </a:outerShdw>
                </a:effectLst>
              </a:rPr>
              <a:t>NumaChip</a:t>
            </a:r>
          </a:p>
        </p:txBody>
      </p:sp>
      <p:sp>
        <p:nvSpPr>
          <p:cNvPr id="1258" name="Shape 1258"/>
          <p:cNvSpPr/>
          <p:nvPr/>
        </p:nvSpPr>
        <p:spPr>
          <a:xfrm rot="5400000">
            <a:off x="6428301" y="2493961"/>
            <a:ext cx="101601" cy="2952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4320"/>
                </a:moveTo>
                <a:lnTo>
                  <a:pt x="10800" y="0"/>
                </a:lnTo>
                <a:lnTo>
                  <a:pt x="21600" y="4320"/>
                </a:lnTo>
                <a:lnTo>
                  <a:pt x="16200" y="4320"/>
                </a:lnTo>
                <a:lnTo>
                  <a:pt x="16200" y="17280"/>
                </a:lnTo>
                <a:lnTo>
                  <a:pt x="21600" y="17280"/>
                </a:lnTo>
                <a:lnTo>
                  <a:pt x="10800" y="21600"/>
                </a:lnTo>
                <a:lnTo>
                  <a:pt x="0" y="17280"/>
                </a:lnTo>
                <a:lnTo>
                  <a:pt x="5400" y="17280"/>
                </a:lnTo>
                <a:lnTo>
                  <a:pt x="5400" y="4320"/>
                </a:lnTo>
                <a:close/>
              </a:path>
            </a:pathLst>
          </a:custGeom>
          <a:solidFill>
            <a:srgbClr val="5B9BD5">
              <a:alpha val="50000"/>
            </a:srgbClr>
          </a:solidFill>
          <a:ln>
            <a:solidFill/>
            <a:miter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1259" name="Shape 1259"/>
          <p:cNvSpPr/>
          <p:nvPr/>
        </p:nvSpPr>
        <p:spPr>
          <a:xfrm rot="5400000">
            <a:off x="6426713" y="2638425"/>
            <a:ext cx="101601" cy="2952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4320"/>
                </a:moveTo>
                <a:lnTo>
                  <a:pt x="10800" y="0"/>
                </a:lnTo>
                <a:lnTo>
                  <a:pt x="21600" y="4320"/>
                </a:lnTo>
                <a:lnTo>
                  <a:pt x="16200" y="4320"/>
                </a:lnTo>
                <a:lnTo>
                  <a:pt x="16200" y="17280"/>
                </a:lnTo>
                <a:lnTo>
                  <a:pt x="21600" y="17280"/>
                </a:lnTo>
                <a:lnTo>
                  <a:pt x="10800" y="21600"/>
                </a:lnTo>
                <a:lnTo>
                  <a:pt x="0" y="17280"/>
                </a:lnTo>
                <a:lnTo>
                  <a:pt x="5400" y="17280"/>
                </a:lnTo>
                <a:lnTo>
                  <a:pt x="5400" y="4320"/>
                </a:lnTo>
                <a:close/>
              </a:path>
            </a:pathLst>
          </a:custGeom>
          <a:solidFill>
            <a:srgbClr val="5B9BD5">
              <a:alpha val="50000"/>
            </a:srgbClr>
          </a:solidFill>
          <a:ln>
            <a:solidFill/>
            <a:miter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1260" name="Shape 1260"/>
          <p:cNvSpPr/>
          <p:nvPr/>
        </p:nvSpPr>
        <p:spPr>
          <a:xfrm rot="5400000">
            <a:off x="6425126" y="2782886"/>
            <a:ext cx="101601" cy="2952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4320"/>
                </a:moveTo>
                <a:lnTo>
                  <a:pt x="10800" y="0"/>
                </a:lnTo>
                <a:lnTo>
                  <a:pt x="21600" y="4320"/>
                </a:lnTo>
                <a:lnTo>
                  <a:pt x="16200" y="4320"/>
                </a:lnTo>
                <a:lnTo>
                  <a:pt x="16200" y="17280"/>
                </a:lnTo>
                <a:lnTo>
                  <a:pt x="21600" y="17280"/>
                </a:lnTo>
                <a:lnTo>
                  <a:pt x="10800" y="21600"/>
                </a:lnTo>
                <a:lnTo>
                  <a:pt x="0" y="17280"/>
                </a:lnTo>
                <a:lnTo>
                  <a:pt x="5400" y="17280"/>
                </a:lnTo>
                <a:lnTo>
                  <a:pt x="5400" y="4320"/>
                </a:lnTo>
                <a:close/>
              </a:path>
            </a:pathLst>
          </a:custGeom>
          <a:solidFill>
            <a:srgbClr val="5B9BD5">
              <a:alpha val="50000"/>
            </a:srgbClr>
          </a:solidFill>
          <a:ln>
            <a:solidFill/>
            <a:miter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1261" name="Shape 1261"/>
          <p:cNvSpPr/>
          <p:nvPr/>
        </p:nvSpPr>
        <p:spPr>
          <a:xfrm rot="5400000">
            <a:off x="6423538" y="2927350"/>
            <a:ext cx="101601" cy="2952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4320"/>
                </a:moveTo>
                <a:lnTo>
                  <a:pt x="10800" y="0"/>
                </a:lnTo>
                <a:lnTo>
                  <a:pt x="21600" y="4320"/>
                </a:lnTo>
                <a:lnTo>
                  <a:pt x="16200" y="4320"/>
                </a:lnTo>
                <a:lnTo>
                  <a:pt x="16200" y="17280"/>
                </a:lnTo>
                <a:lnTo>
                  <a:pt x="21600" y="17280"/>
                </a:lnTo>
                <a:lnTo>
                  <a:pt x="10800" y="21600"/>
                </a:lnTo>
                <a:lnTo>
                  <a:pt x="0" y="17280"/>
                </a:lnTo>
                <a:lnTo>
                  <a:pt x="5400" y="17280"/>
                </a:lnTo>
                <a:lnTo>
                  <a:pt x="5400" y="4320"/>
                </a:lnTo>
                <a:close/>
              </a:path>
            </a:pathLst>
          </a:custGeom>
          <a:solidFill>
            <a:srgbClr val="5B9BD5">
              <a:alpha val="50000"/>
            </a:srgbClr>
          </a:solidFill>
          <a:ln>
            <a:solidFill/>
            <a:miter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1262" name="Shape 1262"/>
          <p:cNvSpPr/>
          <p:nvPr/>
        </p:nvSpPr>
        <p:spPr>
          <a:xfrm>
            <a:off x="6806125" y="1406525"/>
            <a:ext cx="1035051" cy="603250"/>
          </a:xfrm>
          <a:prstGeom prst="rect">
            <a:avLst/>
          </a:prstGeom>
          <a:solidFill>
            <a:srgbClr val="5B9BD5">
              <a:alpha val="50000"/>
            </a:srgbClr>
          </a:solidFill>
          <a:ln>
            <a:solidFill/>
            <a:miter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1263" name="Shape 1263"/>
          <p:cNvSpPr/>
          <p:nvPr/>
        </p:nvSpPr>
        <p:spPr>
          <a:xfrm>
            <a:off x="7217288" y="2022475"/>
            <a:ext cx="212726" cy="2190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4320"/>
                </a:moveTo>
                <a:lnTo>
                  <a:pt x="10800" y="0"/>
                </a:lnTo>
                <a:lnTo>
                  <a:pt x="21600" y="4320"/>
                </a:lnTo>
                <a:lnTo>
                  <a:pt x="16200" y="4320"/>
                </a:lnTo>
                <a:lnTo>
                  <a:pt x="16200" y="17280"/>
                </a:lnTo>
                <a:lnTo>
                  <a:pt x="21600" y="17280"/>
                </a:lnTo>
                <a:lnTo>
                  <a:pt x="10800" y="21600"/>
                </a:lnTo>
                <a:lnTo>
                  <a:pt x="0" y="17280"/>
                </a:lnTo>
                <a:lnTo>
                  <a:pt x="5400" y="17280"/>
                </a:lnTo>
                <a:lnTo>
                  <a:pt x="5400" y="4320"/>
                </a:lnTo>
                <a:close/>
              </a:path>
            </a:pathLst>
          </a:custGeom>
          <a:solidFill>
            <a:srgbClr val="5B9BD5">
              <a:alpha val="50000"/>
            </a:srgbClr>
          </a:solidFill>
          <a:ln>
            <a:solidFill/>
            <a:miter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1264" name="Shape 1264"/>
          <p:cNvSpPr/>
          <p:nvPr/>
        </p:nvSpPr>
        <p:spPr>
          <a:xfrm>
            <a:off x="6891337" y="1572736"/>
            <a:ext cx="851928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 algn="ctr">
              <a:defRPr sz="1200"/>
            </a:lvl1pPr>
          </a:lstStyle>
          <a:p>
            <a:pPr lvl="0">
              <a:defRPr sz="1800"/>
            </a:pPr>
            <a:r>
              <a:rPr sz="1200"/>
              <a:t>NumaCache</a:t>
            </a:r>
          </a:p>
        </p:txBody>
      </p:sp>
      <p:sp>
        <p:nvSpPr>
          <p:cNvPr id="1265" name="Shape 1265"/>
          <p:cNvSpPr/>
          <p:nvPr/>
        </p:nvSpPr>
        <p:spPr>
          <a:xfrm>
            <a:off x="9593775" y="4837112"/>
            <a:ext cx="219076" cy="134938"/>
          </a:xfrm>
          <a:prstGeom prst="rect">
            <a:avLst/>
          </a:prstGeom>
          <a:solidFill>
            <a:srgbClr val="5B9BD5">
              <a:alpha val="50000"/>
            </a:srgbClr>
          </a:solidFill>
          <a:ln>
            <a:solidFill/>
            <a:miter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1266" name="Shape 1266"/>
          <p:cNvSpPr/>
          <p:nvPr/>
        </p:nvSpPr>
        <p:spPr>
          <a:xfrm>
            <a:off x="9366763" y="4837112"/>
            <a:ext cx="227012" cy="134938"/>
          </a:xfrm>
          <a:prstGeom prst="rect">
            <a:avLst/>
          </a:prstGeom>
          <a:solidFill>
            <a:srgbClr val="5B9BD5">
              <a:alpha val="50000"/>
            </a:srgbClr>
          </a:solidFill>
          <a:ln>
            <a:solidFill/>
            <a:miter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1267" name="Shape 1267"/>
          <p:cNvSpPr/>
          <p:nvPr/>
        </p:nvSpPr>
        <p:spPr>
          <a:xfrm flipH="1">
            <a:off x="4791588" y="2447925"/>
            <a:ext cx="574676" cy="109538"/>
          </a:xfrm>
          <a:prstGeom prst="rightArrow">
            <a:avLst>
              <a:gd name="adj1" fmla="val 54056"/>
              <a:gd name="adj2" fmla="val 75368"/>
            </a:avLst>
          </a:prstGeom>
          <a:solidFill>
            <a:srgbClr val="5B9BD5">
              <a:alpha val="50000"/>
            </a:srgbClr>
          </a:solidFill>
          <a:ln>
            <a:solidFill/>
            <a:miter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1268" name="Shape 1268"/>
          <p:cNvSpPr/>
          <p:nvPr/>
        </p:nvSpPr>
        <p:spPr>
          <a:xfrm>
            <a:off x="6053651" y="2439988"/>
            <a:ext cx="574676" cy="109538"/>
          </a:xfrm>
          <a:prstGeom prst="rightArrow">
            <a:avLst>
              <a:gd name="adj1" fmla="val 54056"/>
              <a:gd name="adj2" fmla="val 75368"/>
            </a:avLst>
          </a:prstGeom>
          <a:solidFill>
            <a:srgbClr val="5B9BD5">
              <a:alpha val="50000"/>
            </a:srgbClr>
          </a:solidFill>
          <a:ln>
            <a:solidFill/>
            <a:miter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1269" name="Shape 1269"/>
          <p:cNvSpPr/>
          <p:nvPr/>
        </p:nvSpPr>
        <p:spPr>
          <a:xfrm rot="16200000" flipH="1">
            <a:off x="5343245" y="3091656"/>
            <a:ext cx="1362076" cy="112714"/>
          </a:xfrm>
          <a:prstGeom prst="rightArrow">
            <a:avLst>
              <a:gd name="adj1" fmla="val 52120"/>
              <a:gd name="adj2" fmla="val 98634"/>
            </a:avLst>
          </a:prstGeom>
          <a:solidFill>
            <a:srgbClr val="5B9BD5">
              <a:alpha val="50000"/>
            </a:srgbClr>
          </a:solidFill>
          <a:ln>
            <a:solidFill/>
            <a:miter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1270" name="Shape 1270"/>
          <p:cNvSpPr/>
          <p:nvPr/>
        </p:nvSpPr>
        <p:spPr>
          <a:xfrm rot="16200000" flipH="1">
            <a:off x="4716181" y="3094832"/>
            <a:ext cx="1362076" cy="112713"/>
          </a:xfrm>
          <a:prstGeom prst="rightArrow">
            <a:avLst>
              <a:gd name="adj1" fmla="val 52120"/>
              <a:gd name="adj2" fmla="val 98635"/>
            </a:avLst>
          </a:prstGeom>
          <a:solidFill>
            <a:srgbClr val="5B9BD5">
              <a:alpha val="50000"/>
            </a:srgbClr>
          </a:solidFill>
          <a:ln>
            <a:solidFill/>
            <a:miter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1271" name="Shape 1271"/>
          <p:cNvSpPr/>
          <p:nvPr/>
        </p:nvSpPr>
        <p:spPr>
          <a:xfrm>
            <a:off x="4610230" y="3749992"/>
            <a:ext cx="2208980" cy="650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0" algn="ctr"/>
            <a:r>
              <a:t>To/From Other nodes</a:t>
            </a:r>
          </a:p>
          <a:p>
            <a:pPr lvl="0" algn="ctr"/>
            <a:r>
              <a:t>in the same dimension</a:t>
            </a:r>
          </a:p>
        </p:txBody>
      </p:sp>
      <p:sp>
        <p:nvSpPr>
          <p:cNvPr id="1272" name="Shape 1272"/>
          <p:cNvSpPr/>
          <p:nvPr/>
        </p:nvSpPr>
        <p:spPr>
          <a:xfrm flipV="1">
            <a:off x="4018476" y="4919662"/>
            <a:ext cx="1" cy="203201"/>
          </a:xfrm>
          <a:prstGeom prst="line">
            <a:avLst/>
          </a:prstGeom>
          <a:ln w="28575">
            <a:solidFill>
              <a:srgbClr val="FF0000"/>
            </a:solidFill>
            <a:round/>
            <a:tailEnd type="triangle"/>
          </a:ln>
        </p:spPr>
        <p:txBody>
          <a:bodyPr lIns="0" tIns="0" rIns="0" bIns="0"/>
          <a:lstStyle/>
          <a:p>
            <a:pPr lvl="0"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273" name="Shape 1273"/>
          <p:cNvSpPr/>
          <p:nvPr/>
        </p:nvSpPr>
        <p:spPr>
          <a:xfrm>
            <a:off x="4128013" y="4919662"/>
            <a:ext cx="1" cy="203201"/>
          </a:xfrm>
          <a:prstGeom prst="line">
            <a:avLst/>
          </a:prstGeom>
          <a:ln w="28575">
            <a:solidFill>
              <a:srgbClr val="FF0000"/>
            </a:solidFill>
            <a:round/>
            <a:tailEnd type="triangle"/>
          </a:ln>
        </p:spPr>
        <p:txBody>
          <a:bodyPr lIns="0" tIns="0" rIns="0" bIns="0"/>
          <a:lstStyle/>
          <a:p>
            <a:pPr lvl="0"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274" name="Shape 1274"/>
          <p:cNvSpPr/>
          <p:nvPr/>
        </p:nvSpPr>
        <p:spPr>
          <a:xfrm>
            <a:off x="3425986" y="5377973"/>
            <a:ext cx="1305630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 algn="ctr">
              <a:defRPr b="1">
                <a:solidFill>
                  <a:srgbClr val="FF0000"/>
                </a:solidFill>
              </a:defRPr>
            </a:lvl1pPr>
          </a:lstStyle>
          <a:p>
            <a:pPr lvl="0">
              <a:defRPr b="0">
                <a:solidFill>
                  <a:srgbClr val="000000"/>
                </a:solidFill>
              </a:defRPr>
            </a:pPr>
            <a:r>
              <a:rPr b="1">
                <a:solidFill>
                  <a:srgbClr val="FF0000"/>
                </a:solidFill>
              </a:rPr>
              <a:t>L1 Cache HIT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"/>
                                        <p:tgtEl>
                                          <p:spTgt spid="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"/>
                            </p:stCondLst>
                            <p:childTnLst>
                              <p:par>
                                <p:cTn id="9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22" presetClass="entr" presetSubtype="1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"/>
                                        <p:tgtEl>
                                          <p:spTgt spid="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2" grpId="1" animBg="1" advAuto="0"/>
      <p:bldP spid="1273" grpId="3" animBg="1" advAuto="0"/>
      <p:bldP spid="1274" grpId="2" animBg="1" advAuto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6" name="Shape 127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900">
                <a:solidFill>
                  <a:srgbClr val="FFFFFF"/>
                </a:solidFill>
              </a:rPr>
              <a:t>Principal Operation – L2 Cache Hit</a:t>
            </a:r>
          </a:p>
        </p:txBody>
      </p:sp>
      <p:sp>
        <p:nvSpPr>
          <p:cNvPr id="1277" name="Shape 127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888888"/>
                </a:solidFill>
              </a:rPr>
              <a:t>19</a:t>
            </a:fld>
            <a:endParaRPr sz="1200">
              <a:solidFill>
                <a:srgbClr val="888888"/>
              </a:solidFill>
            </a:endParaRPr>
          </a:p>
        </p:txBody>
      </p:sp>
      <p:grpSp>
        <p:nvGrpSpPr>
          <p:cNvPr id="1280" name="Group 1280"/>
          <p:cNvGrpSpPr/>
          <p:nvPr/>
        </p:nvGrpSpPr>
        <p:grpSpPr>
          <a:xfrm>
            <a:off x="1424501" y="2536825"/>
            <a:ext cx="1666876" cy="852488"/>
            <a:chOff x="0" y="0"/>
            <a:chExt cx="1666875" cy="852487"/>
          </a:xfrm>
        </p:grpSpPr>
        <p:sp>
          <p:nvSpPr>
            <p:cNvPr id="1278" name="Shape 1278"/>
            <p:cNvSpPr/>
            <p:nvPr/>
          </p:nvSpPr>
          <p:spPr>
            <a:xfrm>
              <a:off x="0" y="0"/>
              <a:ext cx="1666875" cy="852488"/>
            </a:xfrm>
            <a:prstGeom prst="rect">
              <a:avLst/>
            </a:prstGeom>
            <a:solidFill>
              <a:srgbClr val="715973">
                <a:alpha val="50000"/>
              </a:srgbClr>
            </a:solidFill>
            <a:ln w="9525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279" name="Shape 1279"/>
            <p:cNvSpPr/>
            <p:nvPr/>
          </p:nvSpPr>
          <p:spPr>
            <a:xfrm>
              <a:off x="383047" y="240823"/>
              <a:ext cx="900781" cy="3708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 algn="ctr">
                <a:defRPr>
                  <a:effectLst>
                    <a:outerShdw blurRad="38100" dist="38100" dir="2700000" rotWithShape="0">
                      <a:srgbClr val="DDDDDD"/>
                    </a:outerShdw>
                  </a:effectLst>
                </a:defRPr>
              </a:lvl1pPr>
            </a:lstStyle>
            <a:p>
              <a:pPr lvl="0">
                <a:defRPr>
                  <a:effectLst/>
                </a:defRPr>
              </a:pPr>
              <a:r>
                <a:rPr>
                  <a:effectLst>
                    <a:outerShdw blurRad="38100" dist="38100" dir="2700000" rotWithShape="0">
                      <a:srgbClr val="DDDDDD"/>
                    </a:outerShdw>
                  </a:effectLst>
                </a:rPr>
                <a:t>Memory</a:t>
              </a:r>
            </a:p>
          </p:txBody>
        </p:sp>
      </p:grpSp>
      <p:sp>
        <p:nvSpPr>
          <p:cNvPr id="1281" name="Shape 1281"/>
          <p:cNvSpPr/>
          <p:nvPr/>
        </p:nvSpPr>
        <p:spPr>
          <a:xfrm>
            <a:off x="1616588" y="3695700"/>
            <a:ext cx="2674939" cy="1533525"/>
          </a:xfrm>
          <a:prstGeom prst="rect">
            <a:avLst/>
          </a:prstGeom>
          <a:solidFill>
            <a:srgbClr val="408000">
              <a:alpha val="50000"/>
            </a:srgbClr>
          </a:solidFill>
          <a:ln>
            <a:solidFill/>
            <a:miter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1282" name="Shape 1282"/>
          <p:cNvSpPr/>
          <p:nvPr/>
        </p:nvSpPr>
        <p:spPr>
          <a:xfrm>
            <a:off x="2432855" y="4100037"/>
            <a:ext cx="929691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 algn="ctr">
              <a:defRPr>
                <a:effectLst>
                  <a:outerShdw blurRad="38100" dist="38100" dir="2700000" rotWithShape="0">
                    <a:srgbClr val="DDDDDD"/>
                  </a:outerShdw>
                </a:effectLst>
              </a:defRPr>
            </a:lvl1pPr>
          </a:lstStyle>
          <a:p>
            <a:pPr lvl="0">
              <a:defRPr>
                <a:effectLst/>
              </a:defRPr>
            </a:pPr>
            <a:r>
              <a:rPr>
                <a:effectLst>
                  <a:outerShdw blurRad="38100" dist="38100" dir="2700000" rotWithShape="0">
                    <a:srgbClr val="DDDDDD"/>
                  </a:outerShdw>
                </a:effectLst>
              </a:rPr>
              <a:t>L3 Cache</a:t>
            </a:r>
          </a:p>
        </p:txBody>
      </p:sp>
      <p:sp>
        <p:nvSpPr>
          <p:cNvPr id="1283" name="Shape 1283"/>
          <p:cNvSpPr/>
          <p:nvPr/>
        </p:nvSpPr>
        <p:spPr>
          <a:xfrm>
            <a:off x="1618176" y="4600575"/>
            <a:ext cx="446089" cy="630239"/>
          </a:xfrm>
          <a:prstGeom prst="rect">
            <a:avLst/>
          </a:prstGeom>
          <a:solidFill>
            <a:srgbClr val="5B9BD5">
              <a:alpha val="50000"/>
            </a:srgbClr>
          </a:solidFill>
          <a:ln>
            <a:solidFill/>
            <a:miter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1284" name="Shape 1284"/>
          <p:cNvSpPr/>
          <p:nvPr/>
        </p:nvSpPr>
        <p:spPr>
          <a:xfrm>
            <a:off x="2062676" y="4600575"/>
            <a:ext cx="446089" cy="630239"/>
          </a:xfrm>
          <a:prstGeom prst="rect">
            <a:avLst/>
          </a:prstGeom>
          <a:solidFill>
            <a:srgbClr val="5B9BD5">
              <a:alpha val="50000"/>
            </a:srgbClr>
          </a:solidFill>
          <a:ln>
            <a:solidFill/>
            <a:miter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1285" name="Shape 1285"/>
          <p:cNvSpPr/>
          <p:nvPr/>
        </p:nvSpPr>
        <p:spPr>
          <a:xfrm>
            <a:off x="2507176" y="4600575"/>
            <a:ext cx="446089" cy="630239"/>
          </a:xfrm>
          <a:prstGeom prst="rect">
            <a:avLst/>
          </a:prstGeom>
          <a:solidFill>
            <a:srgbClr val="5B9BD5">
              <a:alpha val="50000"/>
            </a:srgbClr>
          </a:solidFill>
          <a:ln>
            <a:solidFill/>
            <a:miter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1286" name="Shape 1286"/>
          <p:cNvSpPr/>
          <p:nvPr/>
        </p:nvSpPr>
        <p:spPr>
          <a:xfrm>
            <a:off x="2951676" y="4600575"/>
            <a:ext cx="446089" cy="630239"/>
          </a:xfrm>
          <a:prstGeom prst="rect">
            <a:avLst/>
          </a:prstGeom>
          <a:solidFill>
            <a:srgbClr val="5B9BD5">
              <a:alpha val="50000"/>
            </a:srgbClr>
          </a:solidFill>
          <a:ln>
            <a:solidFill/>
            <a:miter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1287" name="Shape 1287"/>
          <p:cNvSpPr/>
          <p:nvPr/>
        </p:nvSpPr>
        <p:spPr>
          <a:xfrm>
            <a:off x="3399351" y="4600575"/>
            <a:ext cx="446089" cy="630239"/>
          </a:xfrm>
          <a:prstGeom prst="rect">
            <a:avLst/>
          </a:prstGeom>
          <a:solidFill>
            <a:srgbClr val="5B9BD5">
              <a:alpha val="50000"/>
            </a:srgbClr>
          </a:solidFill>
          <a:ln>
            <a:solidFill/>
            <a:miter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1288" name="Shape 1288"/>
          <p:cNvSpPr/>
          <p:nvPr/>
        </p:nvSpPr>
        <p:spPr>
          <a:xfrm>
            <a:off x="3845438" y="4600575"/>
            <a:ext cx="446088" cy="630239"/>
          </a:xfrm>
          <a:prstGeom prst="rect">
            <a:avLst/>
          </a:prstGeom>
          <a:solidFill>
            <a:srgbClr val="5B9BD5">
              <a:alpha val="50000"/>
            </a:srgbClr>
          </a:solidFill>
          <a:ln>
            <a:solidFill/>
            <a:miter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1289" name="Shape 1289"/>
          <p:cNvSpPr/>
          <p:nvPr/>
        </p:nvSpPr>
        <p:spPr>
          <a:xfrm>
            <a:off x="1618176" y="4837112"/>
            <a:ext cx="2671764" cy="131763"/>
          </a:xfrm>
          <a:prstGeom prst="rect">
            <a:avLst/>
          </a:prstGeom>
          <a:ln>
            <a:solidFill/>
            <a:miter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1290" name="Shape 1290"/>
          <p:cNvSpPr/>
          <p:nvPr/>
        </p:nvSpPr>
        <p:spPr>
          <a:xfrm>
            <a:off x="1618176" y="4600575"/>
            <a:ext cx="2671764" cy="233364"/>
          </a:xfrm>
          <a:prstGeom prst="rect">
            <a:avLst/>
          </a:prstGeom>
          <a:solidFill>
            <a:srgbClr val="408000">
              <a:alpha val="50000"/>
            </a:srgbClr>
          </a:solidFill>
          <a:ln>
            <a:solidFill/>
            <a:miter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grpSp>
        <p:nvGrpSpPr>
          <p:cNvPr id="1293" name="Group 1293"/>
          <p:cNvGrpSpPr/>
          <p:nvPr/>
        </p:nvGrpSpPr>
        <p:grpSpPr>
          <a:xfrm>
            <a:off x="1611826" y="3644424"/>
            <a:ext cx="1519239" cy="370841"/>
            <a:chOff x="0" y="0"/>
            <a:chExt cx="1519237" cy="370840"/>
          </a:xfrm>
        </p:grpSpPr>
        <p:sp>
          <p:nvSpPr>
            <p:cNvPr id="1291" name="Shape 1291"/>
            <p:cNvSpPr/>
            <p:nvPr/>
          </p:nvSpPr>
          <p:spPr>
            <a:xfrm>
              <a:off x="0" y="52863"/>
              <a:ext cx="1519238" cy="263525"/>
            </a:xfrm>
            <a:prstGeom prst="rect">
              <a:avLst/>
            </a:prstGeom>
            <a:solidFill>
              <a:srgbClr val="5B9BD5">
                <a:alpha val="50000"/>
              </a:srgbClr>
            </a:solidFill>
            <a:ln w="9525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292" name="Shape 1292"/>
            <p:cNvSpPr/>
            <p:nvPr/>
          </p:nvSpPr>
          <p:spPr>
            <a:xfrm>
              <a:off x="211991" y="0"/>
              <a:ext cx="1093662" cy="3708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 algn="ctr">
                <a:defRPr>
                  <a:effectLst>
                    <a:outerShdw blurRad="38100" dist="38100" dir="2700000" rotWithShape="0">
                      <a:srgbClr val="DDDDDD"/>
                    </a:outerShdw>
                  </a:effectLst>
                </a:defRPr>
              </a:lvl1pPr>
            </a:lstStyle>
            <a:p>
              <a:pPr lvl="0">
                <a:defRPr>
                  <a:effectLst/>
                </a:defRPr>
              </a:pPr>
              <a:r>
                <a:rPr>
                  <a:effectLst>
                    <a:outerShdw blurRad="38100" dist="38100" dir="2700000" rotWithShape="0">
                      <a:srgbClr val="DDDDDD"/>
                    </a:outerShdw>
                  </a:effectLst>
                </a:rPr>
                <a:t>Mem. Ctrl.</a:t>
              </a:r>
            </a:p>
          </p:txBody>
        </p:sp>
      </p:grpSp>
      <p:grpSp>
        <p:nvGrpSpPr>
          <p:cNvPr id="1296" name="Group 1296"/>
          <p:cNvGrpSpPr/>
          <p:nvPr/>
        </p:nvGrpSpPr>
        <p:grpSpPr>
          <a:xfrm>
            <a:off x="3129476" y="3676967"/>
            <a:ext cx="1157288" cy="307341"/>
            <a:chOff x="0" y="0"/>
            <a:chExt cx="1157287" cy="307340"/>
          </a:xfrm>
        </p:grpSpPr>
        <p:sp>
          <p:nvSpPr>
            <p:cNvPr id="1294" name="Shape 1294"/>
            <p:cNvSpPr/>
            <p:nvPr/>
          </p:nvSpPr>
          <p:spPr>
            <a:xfrm>
              <a:off x="0" y="19104"/>
              <a:ext cx="1157288" cy="269132"/>
            </a:xfrm>
            <a:prstGeom prst="rect">
              <a:avLst/>
            </a:prstGeom>
            <a:solidFill>
              <a:srgbClr val="5B9BD5">
                <a:alpha val="50000"/>
              </a:srgbClr>
            </a:solidFill>
            <a:ln w="9525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295" name="Shape 1295"/>
            <p:cNvSpPr/>
            <p:nvPr/>
          </p:nvSpPr>
          <p:spPr>
            <a:xfrm>
              <a:off x="86426" y="0"/>
              <a:ext cx="986023" cy="3073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 algn="ctr">
                <a:defRPr sz="1400">
                  <a:effectLst>
                    <a:outerShdw blurRad="38100" dist="38100" dir="2700000" rotWithShape="0">
                      <a:srgbClr val="DDDDDD"/>
                    </a:outerShdw>
                  </a:effectLst>
                </a:defRPr>
              </a:lvl1pPr>
            </a:lstStyle>
            <a:p>
              <a:pPr lvl="0">
                <a:defRPr sz="1800">
                  <a:effectLst/>
                </a:defRPr>
              </a:pPr>
              <a:r>
                <a:rPr sz="1400">
                  <a:effectLst>
                    <a:outerShdw blurRad="38100" dist="38100" dir="2700000" rotWithShape="0">
                      <a:srgbClr val="DDDDDD"/>
                    </a:outerShdw>
                  </a:effectLst>
                </a:rPr>
                <a:t>HT Interface</a:t>
              </a:r>
            </a:p>
          </p:txBody>
        </p:sp>
      </p:grpSp>
      <p:sp>
        <p:nvSpPr>
          <p:cNvPr id="1297" name="Shape 1297"/>
          <p:cNvSpPr/>
          <p:nvPr/>
        </p:nvSpPr>
        <p:spPr>
          <a:xfrm>
            <a:off x="2188088" y="3402012"/>
            <a:ext cx="212726" cy="2952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4320"/>
                </a:moveTo>
                <a:lnTo>
                  <a:pt x="10800" y="0"/>
                </a:lnTo>
                <a:lnTo>
                  <a:pt x="21600" y="4320"/>
                </a:lnTo>
                <a:lnTo>
                  <a:pt x="16200" y="4320"/>
                </a:lnTo>
                <a:lnTo>
                  <a:pt x="16200" y="17280"/>
                </a:lnTo>
                <a:lnTo>
                  <a:pt x="21600" y="17280"/>
                </a:lnTo>
                <a:lnTo>
                  <a:pt x="10800" y="21600"/>
                </a:lnTo>
                <a:lnTo>
                  <a:pt x="0" y="17280"/>
                </a:lnTo>
                <a:lnTo>
                  <a:pt x="5400" y="17280"/>
                </a:lnTo>
                <a:lnTo>
                  <a:pt x="5400" y="4320"/>
                </a:lnTo>
                <a:close/>
              </a:path>
            </a:pathLst>
          </a:custGeom>
          <a:solidFill>
            <a:srgbClr val="5B9BD5">
              <a:alpha val="50000"/>
            </a:srgbClr>
          </a:solidFill>
          <a:ln>
            <a:solidFill/>
            <a:miter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grpSp>
        <p:nvGrpSpPr>
          <p:cNvPr id="1300" name="Group 1300"/>
          <p:cNvGrpSpPr/>
          <p:nvPr/>
        </p:nvGrpSpPr>
        <p:grpSpPr>
          <a:xfrm>
            <a:off x="1618176" y="4920774"/>
            <a:ext cx="2671764" cy="370841"/>
            <a:chOff x="0" y="0"/>
            <a:chExt cx="2671763" cy="370840"/>
          </a:xfrm>
        </p:grpSpPr>
        <p:sp>
          <p:nvSpPr>
            <p:cNvPr id="1298" name="Shape 1298"/>
            <p:cNvSpPr/>
            <p:nvPr/>
          </p:nvSpPr>
          <p:spPr>
            <a:xfrm>
              <a:off x="802712" y="0"/>
              <a:ext cx="1064752" cy="3708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 algn="ctr">
                <a:defRPr>
                  <a:effectLst>
                    <a:outerShdw blurRad="38100" dist="38100" dir="2700000" rotWithShape="0">
                      <a:srgbClr val="DDDDDD"/>
                    </a:outerShdw>
                  </a:effectLst>
                </a:defRPr>
              </a:lvl1pPr>
            </a:lstStyle>
            <a:p>
              <a:pPr lvl="0">
                <a:defRPr>
                  <a:effectLst/>
                </a:defRPr>
              </a:pPr>
              <a:r>
                <a:rPr>
                  <a:effectLst>
                    <a:outerShdw blurRad="38100" dist="38100" dir="2700000" rotWithShape="0">
                      <a:srgbClr val="DDDDDD"/>
                    </a:outerShdw>
                  </a:effectLst>
                </a:rPr>
                <a:t>CPU Cores</a:t>
              </a:r>
            </a:p>
          </p:txBody>
        </p:sp>
        <p:sp>
          <p:nvSpPr>
            <p:cNvPr id="1299" name="Shape 1299"/>
            <p:cNvSpPr/>
            <p:nvPr/>
          </p:nvSpPr>
          <p:spPr>
            <a:xfrm>
              <a:off x="0" y="52736"/>
              <a:ext cx="2671764" cy="264033"/>
            </a:xfrm>
            <a:prstGeom prst="rect">
              <a:avLst/>
            </a:prstGeom>
            <a:noFill/>
            <a:ln w="9525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</p:grpSp>
      <p:sp>
        <p:nvSpPr>
          <p:cNvPr id="1301" name="Shape 1301"/>
          <p:cNvSpPr/>
          <p:nvPr/>
        </p:nvSpPr>
        <p:spPr>
          <a:xfrm>
            <a:off x="1618176" y="4600575"/>
            <a:ext cx="2671764" cy="233364"/>
          </a:xfrm>
          <a:prstGeom prst="rect">
            <a:avLst/>
          </a:prstGeom>
          <a:ln>
            <a:solidFill/>
            <a:miter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1302" name="Shape 1302"/>
          <p:cNvSpPr/>
          <p:nvPr/>
        </p:nvSpPr>
        <p:spPr>
          <a:xfrm>
            <a:off x="3258063" y="3392487"/>
            <a:ext cx="212726" cy="2952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4320"/>
                </a:moveTo>
                <a:lnTo>
                  <a:pt x="10800" y="0"/>
                </a:lnTo>
                <a:lnTo>
                  <a:pt x="21600" y="4320"/>
                </a:lnTo>
                <a:lnTo>
                  <a:pt x="16200" y="4320"/>
                </a:lnTo>
                <a:lnTo>
                  <a:pt x="16200" y="17280"/>
                </a:lnTo>
                <a:lnTo>
                  <a:pt x="21600" y="17280"/>
                </a:lnTo>
                <a:lnTo>
                  <a:pt x="10800" y="21600"/>
                </a:lnTo>
                <a:lnTo>
                  <a:pt x="0" y="17280"/>
                </a:lnTo>
                <a:lnTo>
                  <a:pt x="5400" y="17280"/>
                </a:lnTo>
                <a:lnTo>
                  <a:pt x="5400" y="4320"/>
                </a:lnTo>
                <a:close/>
              </a:path>
            </a:pathLst>
          </a:custGeom>
          <a:solidFill>
            <a:srgbClr val="5B9BD5">
              <a:alpha val="50000"/>
            </a:srgbClr>
          </a:solidFill>
          <a:ln>
            <a:solidFill/>
            <a:miter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1303" name="Shape 1303"/>
          <p:cNvSpPr/>
          <p:nvPr/>
        </p:nvSpPr>
        <p:spPr>
          <a:xfrm>
            <a:off x="3634301" y="3403600"/>
            <a:ext cx="212726" cy="2952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4320"/>
                </a:moveTo>
                <a:lnTo>
                  <a:pt x="10800" y="0"/>
                </a:lnTo>
                <a:lnTo>
                  <a:pt x="21600" y="4320"/>
                </a:lnTo>
                <a:lnTo>
                  <a:pt x="16200" y="4320"/>
                </a:lnTo>
                <a:lnTo>
                  <a:pt x="16200" y="17280"/>
                </a:lnTo>
                <a:lnTo>
                  <a:pt x="21600" y="17280"/>
                </a:lnTo>
                <a:lnTo>
                  <a:pt x="10800" y="21600"/>
                </a:lnTo>
                <a:lnTo>
                  <a:pt x="0" y="17280"/>
                </a:lnTo>
                <a:lnTo>
                  <a:pt x="5400" y="17280"/>
                </a:lnTo>
                <a:lnTo>
                  <a:pt x="5400" y="4320"/>
                </a:lnTo>
                <a:close/>
              </a:path>
            </a:pathLst>
          </a:custGeom>
          <a:solidFill>
            <a:srgbClr val="5B9BD5">
              <a:alpha val="50000"/>
            </a:srgbClr>
          </a:solidFill>
          <a:ln>
            <a:solidFill/>
            <a:miter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1304" name="Shape 1304"/>
          <p:cNvSpPr/>
          <p:nvPr/>
        </p:nvSpPr>
        <p:spPr>
          <a:xfrm>
            <a:off x="3972438" y="3208338"/>
            <a:ext cx="212726" cy="4921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4320"/>
                </a:moveTo>
                <a:lnTo>
                  <a:pt x="10800" y="0"/>
                </a:lnTo>
                <a:lnTo>
                  <a:pt x="21600" y="4320"/>
                </a:lnTo>
                <a:lnTo>
                  <a:pt x="16200" y="4320"/>
                </a:lnTo>
                <a:lnTo>
                  <a:pt x="16200" y="17280"/>
                </a:lnTo>
                <a:lnTo>
                  <a:pt x="21600" y="17280"/>
                </a:lnTo>
                <a:lnTo>
                  <a:pt x="10800" y="21600"/>
                </a:lnTo>
                <a:lnTo>
                  <a:pt x="0" y="17280"/>
                </a:lnTo>
                <a:lnTo>
                  <a:pt x="5400" y="17280"/>
                </a:lnTo>
                <a:lnTo>
                  <a:pt x="5400" y="4320"/>
                </a:lnTo>
                <a:close/>
              </a:path>
            </a:pathLst>
          </a:custGeom>
          <a:solidFill>
            <a:srgbClr val="5B9BD5">
              <a:alpha val="50000"/>
            </a:srgbClr>
          </a:solidFill>
          <a:ln>
            <a:solidFill/>
            <a:miter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1305" name="Shape 1305"/>
          <p:cNvSpPr/>
          <p:nvPr/>
        </p:nvSpPr>
        <p:spPr>
          <a:xfrm>
            <a:off x="2254206" y="4585811"/>
            <a:ext cx="1387002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 algn="ctr">
              <a:defRPr>
                <a:effectLst>
                  <a:outerShdw blurRad="38100" dist="38100" dir="2700000" rotWithShape="0">
                    <a:srgbClr val="DDDDDD"/>
                  </a:outerShdw>
                </a:effectLst>
              </a:defRPr>
            </a:lvl1pPr>
          </a:lstStyle>
          <a:p>
            <a:pPr lvl="0">
              <a:defRPr>
                <a:effectLst/>
              </a:defRPr>
            </a:pPr>
            <a:r>
              <a:rPr>
                <a:effectLst>
                  <a:outerShdw blurRad="38100" dist="38100" dir="2700000" rotWithShape="0">
                    <a:srgbClr val="DDDDDD"/>
                  </a:outerShdw>
                </a:effectLst>
              </a:rPr>
              <a:t>L1&amp;L2 Caches</a:t>
            </a:r>
          </a:p>
        </p:txBody>
      </p:sp>
      <p:sp>
        <p:nvSpPr>
          <p:cNvPr id="1306" name="Shape 1306"/>
          <p:cNvSpPr/>
          <p:nvPr/>
        </p:nvSpPr>
        <p:spPr>
          <a:xfrm>
            <a:off x="3412051" y="2247900"/>
            <a:ext cx="1390651" cy="958850"/>
          </a:xfrm>
          <a:prstGeom prst="rect">
            <a:avLst/>
          </a:prstGeom>
          <a:solidFill>
            <a:srgbClr val="5B9BD5">
              <a:alpha val="50000"/>
            </a:srgbClr>
          </a:solidFill>
          <a:ln>
            <a:solidFill/>
            <a:miter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1307" name="Shape 1307"/>
          <p:cNvSpPr/>
          <p:nvPr/>
        </p:nvSpPr>
        <p:spPr>
          <a:xfrm>
            <a:off x="3568135" y="2542699"/>
            <a:ext cx="1078482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 algn="ctr">
              <a:defRPr>
                <a:effectLst>
                  <a:outerShdw blurRad="38100" dist="38100" dir="2700000" rotWithShape="0">
                    <a:srgbClr val="DDDDDD"/>
                  </a:outerShdw>
                </a:effectLst>
              </a:defRPr>
            </a:lvl1pPr>
          </a:lstStyle>
          <a:p>
            <a:pPr lvl="0">
              <a:defRPr>
                <a:effectLst/>
              </a:defRPr>
            </a:pPr>
            <a:r>
              <a:rPr>
                <a:effectLst>
                  <a:outerShdw blurRad="38100" dist="38100" dir="2700000" rotWithShape="0">
                    <a:srgbClr val="DDDDDD"/>
                  </a:outerShdw>
                </a:effectLst>
              </a:rPr>
              <a:t>NumaChip</a:t>
            </a:r>
          </a:p>
        </p:txBody>
      </p:sp>
      <p:sp>
        <p:nvSpPr>
          <p:cNvPr id="1308" name="Shape 1308"/>
          <p:cNvSpPr/>
          <p:nvPr/>
        </p:nvSpPr>
        <p:spPr>
          <a:xfrm rot="5400000">
            <a:off x="5641695" y="1435894"/>
            <a:ext cx="144464" cy="18256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939"/>
                </a:moveTo>
                <a:lnTo>
                  <a:pt x="10800" y="0"/>
                </a:lnTo>
                <a:lnTo>
                  <a:pt x="21600" y="939"/>
                </a:lnTo>
                <a:lnTo>
                  <a:pt x="14717" y="939"/>
                </a:lnTo>
                <a:lnTo>
                  <a:pt x="14717" y="20661"/>
                </a:lnTo>
                <a:lnTo>
                  <a:pt x="21600" y="20661"/>
                </a:lnTo>
                <a:lnTo>
                  <a:pt x="10800" y="21600"/>
                </a:lnTo>
                <a:lnTo>
                  <a:pt x="0" y="20661"/>
                </a:lnTo>
                <a:lnTo>
                  <a:pt x="6883" y="20661"/>
                </a:lnTo>
                <a:lnTo>
                  <a:pt x="6883" y="939"/>
                </a:lnTo>
                <a:close/>
              </a:path>
            </a:pathLst>
          </a:custGeom>
          <a:solidFill>
            <a:srgbClr val="5B9BD5">
              <a:alpha val="50000"/>
            </a:srgbClr>
          </a:solidFill>
          <a:ln>
            <a:solidFill/>
            <a:miter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1309" name="Shape 1309"/>
          <p:cNvSpPr/>
          <p:nvPr/>
        </p:nvSpPr>
        <p:spPr>
          <a:xfrm rot="5400000">
            <a:off x="4901126" y="2493961"/>
            <a:ext cx="101601" cy="2952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4320"/>
                </a:moveTo>
                <a:lnTo>
                  <a:pt x="10800" y="0"/>
                </a:lnTo>
                <a:lnTo>
                  <a:pt x="21600" y="4320"/>
                </a:lnTo>
                <a:lnTo>
                  <a:pt x="16200" y="4320"/>
                </a:lnTo>
                <a:lnTo>
                  <a:pt x="16200" y="17280"/>
                </a:lnTo>
                <a:lnTo>
                  <a:pt x="21600" y="17280"/>
                </a:lnTo>
                <a:lnTo>
                  <a:pt x="10800" y="21600"/>
                </a:lnTo>
                <a:lnTo>
                  <a:pt x="0" y="17280"/>
                </a:lnTo>
                <a:lnTo>
                  <a:pt x="5400" y="17280"/>
                </a:lnTo>
                <a:lnTo>
                  <a:pt x="5400" y="4320"/>
                </a:lnTo>
                <a:close/>
              </a:path>
            </a:pathLst>
          </a:custGeom>
          <a:solidFill>
            <a:srgbClr val="5B9BD5">
              <a:alpha val="50000"/>
            </a:srgbClr>
          </a:solidFill>
          <a:ln>
            <a:solidFill/>
            <a:miter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1310" name="Shape 1310"/>
          <p:cNvSpPr/>
          <p:nvPr/>
        </p:nvSpPr>
        <p:spPr>
          <a:xfrm rot="5400000">
            <a:off x="4902713" y="2638425"/>
            <a:ext cx="101601" cy="2952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4320"/>
                </a:moveTo>
                <a:lnTo>
                  <a:pt x="10800" y="0"/>
                </a:lnTo>
                <a:lnTo>
                  <a:pt x="21600" y="4320"/>
                </a:lnTo>
                <a:lnTo>
                  <a:pt x="16200" y="4320"/>
                </a:lnTo>
                <a:lnTo>
                  <a:pt x="16200" y="17280"/>
                </a:lnTo>
                <a:lnTo>
                  <a:pt x="21600" y="17280"/>
                </a:lnTo>
                <a:lnTo>
                  <a:pt x="10800" y="21600"/>
                </a:lnTo>
                <a:lnTo>
                  <a:pt x="0" y="17280"/>
                </a:lnTo>
                <a:lnTo>
                  <a:pt x="5400" y="17280"/>
                </a:lnTo>
                <a:lnTo>
                  <a:pt x="5400" y="4320"/>
                </a:lnTo>
                <a:close/>
              </a:path>
            </a:pathLst>
          </a:custGeom>
          <a:solidFill>
            <a:srgbClr val="5B9BD5">
              <a:alpha val="50000"/>
            </a:srgbClr>
          </a:solidFill>
          <a:ln>
            <a:solidFill/>
            <a:miter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1311" name="Shape 1311"/>
          <p:cNvSpPr/>
          <p:nvPr/>
        </p:nvSpPr>
        <p:spPr>
          <a:xfrm rot="5400000">
            <a:off x="4904301" y="2782886"/>
            <a:ext cx="101601" cy="2952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4320"/>
                </a:moveTo>
                <a:lnTo>
                  <a:pt x="10800" y="0"/>
                </a:lnTo>
                <a:lnTo>
                  <a:pt x="21600" y="4320"/>
                </a:lnTo>
                <a:lnTo>
                  <a:pt x="16200" y="4320"/>
                </a:lnTo>
                <a:lnTo>
                  <a:pt x="16200" y="17280"/>
                </a:lnTo>
                <a:lnTo>
                  <a:pt x="21600" y="17280"/>
                </a:lnTo>
                <a:lnTo>
                  <a:pt x="10800" y="21600"/>
                </a:lnTo>
                <a:lnTo>
                  <a:pt x="0" y="17280"/>
                </a:lnTo>
                <a:lnTo>
                  <a:pt x="5400" y="17280"/>
                </a:lnTo>
                <a:lnTo>
                  <a:pt x="5400" y="4320"/>
                </a:lnTo>
                <a:close/>
              </a:path>
            </a:pathLst>
          </a:custGeom>
          <a:solidFill>
            <a:srgbClr val="5B9BD5">
              <a:alpha val="50000"/>
            </a:srgbClr>
          </a:solidFill>
          <a:ln>
            <a:solidFill/>
            <a:miter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1312" name="Shape 1312"/>
          <p:cNvSpPr/>
          <p:nvPr/>
        </p:nvSpPr>
        <p:spPr>
          <a:xfrm rot="5400000">
            <a:off x="4905888" y="2927350"/>
            <a:ext cx="101601" cy="2952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4320"/>
                </a:moveTo>
                <a:lnTo>
                  <a:pt x="10800" y="0"/>
                </a:lnTo>
                <a:lnTo>
                  <a:pt x="21600" y="4320"/>
                </a:lnTo>
                <a:lnTo>
                  <a:pt x="16200" y="4320"/>
                </a:lnTo>
                <a:lnTo>
                  <a:pt x="16200" y="17280"/>
                </a:lnTo>
                <a:lnTo>
                  <a:pt x="21600" y="17280"/>
                </a:lnTo>
                <a:lnTo>
                  <a:pt x="10800" y="21600"/>
                </a:lnTo>
                <a:lnTo>
                  <a:pt x="0" y="17280"/>
                </a:lnTo>
                <a:lnTo>
                  <a:pt x="5400" y="17280"/>
                </a:lnTo>
                <a:lnTo>
                  <a:pt x="5400" y="4320"/>
                </a:lnTo>
                <a:close/>
              </a:path>
            </a:pathLst>
          </a:custGeom>
          <a:solidFill>
            <a:srgbClr val="5B9BD5">
              <a:alpha val="50000"/>
            </a:srgbClr>
          </a:solidFill>
          <a:ln>
            <a:solidFill/>
            <a:miter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1313" name="Shape 1313"/>
          <p:cNvSpPr/>
          <p:nvPr/>
        </p:nvSpPr>
        <p:spPr>
          <a:xfrm>
            <a:off x="3589851" y="1406525"/>
            <a:ext cx="1035051" cy="603250"/>
          </a:xfrm>
          <a:prstGeom prst="rect">
            <a:avLst/>
          </a:prstGeom>
          <a:solidFill>
            <a:srgbClr val="5B9BD5">
              <a:alpha val="50000"/>
            </a:srgbClr>
          </a:solidFill>
          <a:ln>
            <a:solidFill/>
            <a:miter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1314" name="Shape 1314"/>
          <p:cNvSpPr/>
          <p:nvPr/>
        </p:nvSpPr>
        <p:spPr>
          <a:xfrm>
            <a:off x="3985138" y="2022475"/>
            <a:ext cx="212726" cy="2190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4320"/>
                </a:moveTo>
                <a:lnTo>
                  <a:pt x="10800" y="0"/>
                </a:lnTo>
                <a:lnTo>
                  <a:pt x="21600" y="4320"/>
                </a:lnTo>
                <a:lnTo>
                  <a:pt x="16200" y="4320"/>
                </a:lnTo>
                <a:lnTo>
                  <a:pt x="16200" y="17280"/>
                </a:lnTo>
                <a:lnTo>
                  <a:pt x="21600" y="17280"/>
                </a:lnTo>
                <a:lnTo>
                  <a:pt x="10800" y="21600"/>
                </a:lnTo>
                <a:lnTo>
                  <a:pt x="0" y="17280"/>
                </a:lnTo>
                <a:lnTo>
                  <a:pt x="5400" y="17280"/>
                </a:lnTo>
                <a:lnTo>
                  <a:pt x="5400" y="4320"/>
                </a:lnTo>
                <a:close/>
              </a:path>
            </a:pathLst>
          </a:custGeom>
          <a:solidFill>
            <a:srgbClr val="5B9BD5">
              <a:alpha val="50000"/>
            </a:srgbClr>
          </a:solidFill>
          <a:ln>
            <a:solidFill/>
            <a:miter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1315" name="Shape 1315"/>
          <p:cNvSpPr/>
          <p:nvPr/>
        </p:nvSpPr>
        <p:spPr>
          <a:xfrm>
            <a:off x="3687762" y="1572736"/>
            <a:ext cx="851928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 algn="ctr">
              <a:defRPr sz="1200"/>
            </a:lvl1pPr>
          </a:lstStyle>
          <a:p>
            <a:pPr lvl="0">
              <a:defRPr sz="1800"/>
            </a:pPr>
            <a:r>
              <a:rPr sz="1200"/>
              <a:t>NumaCache</a:t>
            </a:r>
          </a:p>
        </p:txBody>
      </p:sp>
      <p:sp>
        <p:nvSpPr>
          <p:cNvPr id="1316" name="Shape 1316"/>
          <p:cNvSpPr/>
          <p:nvPr/>
        </p:nvSpPr>
        <p:spPr>
          <a:xfrm>
            <a:off x="1618176" y="4837112"/>
            <a:ext cx="219076" cy="134938"/>
          </a:xfrm>
          <a:prstGeom prst="rect">
            <a:avLst/>
          </a:prstGeom>
          <a:solidFill>
            <a:srgbClr val="5B9BD5">
              <a:alpha val="50000"/>
            </a:srgbClr>
          </a:solidFill>
          <a:ln>
            <a:solidFill/>
            <a:miter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1317" name="Shape 1317"/>
          <p:cNvSpPr/>
          <p:nvPr/>
        </p:nvSpPr>
        <p:spPr>
          <a:xfrm>
            <a:off x="1837251" y="4837112"/>
            <a:ext cx="227014" cy="134938"/>
          </a:xfrm>
          <a:prstGeom prst="rect">
            <a:avLst/>
          </a:prstGeom>
          <a:solidFill>
            <a:srgbClr val="5B9BD5">
              <a:alpha val="50000"/>
            </a:srgbClr>
          </a:solidFill>
          <a:ln>
            <a:solidFill/>
            <a:miter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grpSp>
        <p:nvGrpSpPr>
          <p:cNvPr id="1320" name="Group 1320"/>
          <p:cNvGrpSpPr/>
          <p:nvPr/>
        </p:nvGrpSpPr>
        <p:grpSpPr>
          <a:xfrm>
            <a:off x="8339650" y="2543175"/>
            <a:ext cx="1666876" cy="852488"/>
            <a:chOff x="0" y="0"/>
            <a:chExt cx="1666875" cy="852487"/>
          </a:xfrm>
        </p:grpSpPr>
        <p:sp>
          <p:nvSpPr>
            <p:cNvPr id="1318" name="Shape 1318"/>
            <p:cNvSpPr/>
            <p:nvPr/>
          </p:nvSpPr>
          <p:spPr>
            <a:xfrm>
              <a:off x="0" y="0"/>
              <a:ext cx="1666875" cy="852488"/>
            </a:xfrm>
            <a:prstGeom prst="rect">
              <a:avLst/>
            </a:prstGeom>
            <a:solidFill>
              <a:srgbClr val="715973">
                <a:alpha val="50000"/>
              </a:srgbClr>
            </a:solidFill>
            <a:ln w="9525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319" name="Shape 1319"/>
            <p:cNvSpPr/>
            <p:nvPr/>
          </p:nvSpPr>
          <p:spPr>
            <a:xfrm>
              <a:off x="383047" y="240823"/>
              <a:ext cx="900781" cy="3708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 algn="ctr">
                <a:defRPr>
                  <a:effectLst>
                    <a:outerShdw blurRad="38100" dist="38100" dir="2700000" rotWithShape="0">
                      <a:srgbClr val="DDDDDD"/>
                    </a:outerShdw>
                  </a:effectLst>
                </a:defRPr>
              </a:lvl1pPr>
            </a:lstStyle>
            <a:p>
              <a:pPr lvl="0">
                <a:defRPr>
                  <a:effectLst/>
                </a:defRPr>
              </a:pPr>
              <a:r>
                <a:rPr>
                  <a:effectLst>
                    <a:outerShdw blurRad="38100" dist="38100" dir="2700000" rotWithShape="0">
                      <a:srgbClr val="DDDDDD"/>
                    </a:outerShdw>
                  </a:effectLst>
                </a:rPr>
                <a:t>Memory</a:t>
              </a:r>
            </a:p>
          </p:txBody>
        </p:sp>
      </p:grpSp>
      <p:sp>
        <p:nvSpPr>
          <p:cNvPr id="1321" name="Shape 1321"/>
          <p:cNvSpPr/>
          <p:nvPr/>
        </p:nvSpPr>
        <p:spPr>
          <a:xfrm>
            <a:off x="7139500" y="3695700"/>
            <a:ext cx="2674939" cy="1533525"/>
          </a:xfrm>
          <a:prstGeom prst="rect">
            <a:avLst/>
          </a:prstGeom>
          <a:solidFill>
            <a:srgbClr val="408000">
              <a:alpha val="50000"/>
            </a:srgbClr>
          </a:solidFill>
          <a:ln>
            <a:solidFill/>
            <a:miter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1322" name="Shape 1322"/>
          <p:cNvSpPr/>
          <p:nvPr/>
        </p:nvSpPr>
        <p:spPr>
          <a:xfrm>
            <a:off x="8068480" y="4100037"/>
            <a:ext cx="929690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 algn="ctr">
              <a:defRPr>
                <a:effectLst>
                  <a:outerShdw blurRad="38100" dist="38100" dir="2700000" rotWithShape="0">
                    <a:srgbClr val="DDDDDD"/>
                  </a:outerShdw>
                </a:effectLst>
              </a:defRPr>
            </a:lvl1pPr>
          </a:lstStyle>
          <a:p>
            <a:pPr lvl="0">
              <a:defRPr>
                <a:effectLst/>
              </a:defRPr>
            </a:pPr>
            <a:r>
              <a:rPr>
                <a:effectLst>
                  <a:outerShdw blurRad="38100" dist="38100" dir="2700000" rotWithShape="0">
                    <a:srgbClr val="DDDDDD"/>
                  </a:outerShdw>
                </a:effectLst>
              </a:rPr>
              <a:t>L3 Cache</a:t>
            </a:r>
          </a:p>
        </p:txBody>
      </p:sp>
      <p:sp>
        <p:nvSpPr>
          <p:cNvPr id="1323" name="Shape 1323"/>
          <p:cNvSpPr/>
          <p:nvPr/>
        </p:nvSpPr>
        <p:spPr>
          <a:xfrm>
            <a:off x="9366763" y="4600575"/>
            <a:ext cx="446088" cy="630239"/>
          </a:xfrm>
          <a:prstGeom prst="rect">
            <a:avLst/>
          </a:prstGeom>
          <a:solidFill>
            <a:srgbClr val="5B9BD5">
              <a:alpha val="50000"/>
            </a:srgbClr>
          </a:solidFill>
          <a:ln>
            <a:solidFill/>
            <a:miter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1324" name="Shape 1324"/>
          <p:cNvSpPr/>
          <p:nvPr/>
        </p:nvSpPr>
        <p:spPr>
          <a:xfrm>
            <a:off x="8922263" y="4600575"/>
            <a:ext cx="446088" cy="630239"/>
          </a:xfrm>
          <a:prstGeom prst="rect">
            <a:avLst/>
          </a:prstGeom>
          <a:solidFill>
            <a:srgbClr val="5B9BD5">
              <a:alpha val="50000"/>
            </a:srgbClr>
          </a:solidFill>
          <a:ln>
            <a:solidFill/>
            <a:miter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1325" name="Shape 1325"/>
          <p:cNvSpPr/>
          <p:nvPr/>
        </p:nvSpPr>
        <p:spPr>
          <a:xfrm>
            <a:off x="8477763" y="4600575"/>
            <a:ext cx="446088" cy="630239"/>
          </a:xfrm>
          <a:prstGeom prst="rect">
            <a:avLst/>
          </a:prstGeom>
          <a:solidFill>
            <a:srgbClr val="5B9BD5">
              <a:alpha val="50000"/>
            </a:srgbClr>
          </a:solidFill>
          <a:ln>
            <a:solidFill/>
            <a:miter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1326" name="Shape 1326"/>
          <p:cNvSpPr/>
          <p:nvPr/>
        </p:nvSpPr>
        <p:spPr>
          <a:xfrm>
            <a:off x="8033263" y="4600575"/>
            <a:ext cx="446088" cy="630239"/>
          </a:xfrm>
          <a:prstGeom prst="rect">
            <a:avLst/>
          </a:prstGeom>
          <a:solidFill>
            <a:srgbClr val="5B9BD5">
              <a:alpha val="50000"/>
            </a:srgbClr>
          </a:solidFill>
          <a:ln>
            <a:solidFill/>
            <a:miter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1327" name="Shape 1327"/>
          <p:cNvSpPr/>
          <p:nvPr/>
        </p:nvSpPr>
        <p:spPr>
          <a:xfrm>
            <a:off x="7585588" y="4600575"/>
            <a:ext cx="446088" cy="630239"/>
          </a:xfrm>
          <a:prstGeom prst="rect">
            <a:avLst/>
          </a:prstGeom>
          <a:solidFill>
            <a:srgbClr val="5B9BD5">
              <a:alpha val="50000"/>
            </a:srgbClr>
          </a:solidFill>
          <a:ln>
            <a:solidFill/>
            <a:miter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1328" name="Shape 1328"/>
          <p:cNvSpPr/>
          <p:nvPr/>
        </p:nvSpPr>
        <p:spPr>
          <a:xfrm>
            <a:off x="7139500" y="4600575"/>
            <a:ext cx="446089" cy="630239"/>
          </a:xfrm>
          <a:prstGeom prst="rect">
            <a:avLst/>
          </a:prstGeom>
          <a:solidFill>
            <a:srgbClr val="5B9BD5">
              <a:alpha val="50000"/>
            </a:srgbClr>
          </a:solidFill>
          <a:ln>
            <a:solidFill/>
            <a:miter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1329" name="Shape 1329"/>
          <p:cNvSpPr/>
          <p:nvPr/>
        </p:nvSpPr>
        <p:spPr>
          <a:xfrm>
            <a:off x="7141088" y="4837112"/>
            <a:ext cx="2671764" cy="131763"/>
          </a:xfrm>
          <a:prstGeom prst="rect">
            <a:avLst/>
          </a:prstGeom>
          <a:ln>
            <a:solidFill/>
            <a:miter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1330" name="Shape 1330"/>
          <p:cNvSpPr/>
          <p:nvPr/>
        </p:nvSpPr>
        <p:spPr>
          <a:xfrm>
            <a:off x="7141088" y="4600575"/>
            <a:ext cx="2671764" cy="233364"/>
          </a:xfrm>
          <a:prstGeom prst="rect">
            <a:avLst/>
          </a:prstGeom>
          <a:solidFill>
            <a:srgbClr val="408000">
              <a:alpha val="50000"/>
            </a:srgbClr>
          </a:solidFill>
          <a:ln>
            <a:solidFill/>
            <a:miter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grpSp>
        <p:nvGrpSpPr>
          <p:cNvPr id="1333" name="Group 1333"/>
          <p:cNvGrpSpPr/>
          <p:nvPr/>
        </p:nvGrpSpPr>
        <p:grpSpPr>
          <a:xfrm>
            <a:off x="8299963" y="3644424"/>
            <a:ext cx="1519238" cy="370841"/>
            <a:chOff x="0" y="0"/>
            <a:chExt cx="1519237" cy="370840"/>
          </a:xfrm>
        </p:grpSpPr>
        <p:sp>
          <p:nvSpPr>
            <p:cNvPr id="1331" name="Shape 1331"/>
            <p:cNvSpPr/>
            <p:nvPr/>
          </p:nvSpPr>
          <p:spPr>
            <a:xfrm>
              <a:off x="0" y="52863"/>
              <a:ext cx="1519238" cy="263525"/>
            </a:xfrm>
            <a:prstGeom prst="rect">
              <a:avLst/>
            </a:prstGeom>
            <a:solidFill>
              <a:srgbClr val="5B9BD5">
                <a:alpha val="50000"/>
              </a:srgbClr>
            </a:solidFill>
            <a:ln w="9525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332" name="Shape 1332"/>
            <p:cNvSpPr/>
            <p:nvPr/>
          </p:nvSpPr>
          <p:spPr>
            <a:xfrm>
              <a:off x="211990" y="0"/>
              <a:ext cx="1093662" cy="3708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 algn="ctr">
                <a:defRPr>
                  <a:effectLst>
                    <a:outerShdw blurRad="38100" dist="38100" dir="2700000" rotWithShape="0">
                      <a:srgbClr val="DDDDDD"/>
                    </a:outerShdw>
                  </a:effectLst>
                </a:defRPr>
              </a:lvl1pPr>
            </a:lstStyle>
            <a:p>
              <a:pPr lvl="0">
                <a:defRPr>
                  <a:effectLst/>
                </a:defRPr>
              </a:pPr>
              <a:r>
                <a:rPr>
                  <a:effectLst>
                    <a:outerShdw blurRad="38100" dist="38100" dir="2700000" rotWithShape="0">
                      <a:srgbClr val="DDDDDD"/>
                    </a:outerShdw>
                  </a:effectLst>
                </a:rPr>
                <a:t>Mem. Ctrl.</a:t>
              </a:r>
            </a:p>
          </p:txBody>
        </p:sp>
      </p:grpSp>
      <p:grpSp>
        <p:nvGrpSpPr>
          <p:cNvPr id="1336" name="Group 1336"/>
          <p:cNvGrpSpPr/>
          <p:nvPr/>
        </p:nvGrpSpPr>
        <p:grpSpPr>
          <a:xfrm>
            <a:off x="7142676" y="3676967"/>
            <a:ext cx="1157288" cy="307341"/>
            <a:chOff x="0" y="0"/>
            <a:chExt cx="1157287" cy="307340"/>
          </a:xfrm>
        </p:grpSpPr>
        <p:sp>
          <p:nvSpPr>
            <p:cNvPr id="1334" name="Shape 1334"/>
            <p:cNvSpPr/>
            <p:nvPr/>
          </p:nvSpPr>
          <p:spPr>
            <a:xfrm>
              <a:off x="0" y="19104"/>
              <a:ext cx="1157288" cy="269132"/>
            </a:xfrm>
            <a:prstGeom prst="rect">
              <a:avLst/>
            </a:prstGeom>
            <a:solidFill>
              <a:srgbClr val="5B9BD5">
                <a:alpha val="50000"/>
              </a:srgbClr>
            </a:solidFill>
            <a:ln w="9525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335" name="Shape 1335"/>
            <p:cNvSpPr/>
            <p:nvPr/>
          </p:nvSpPr>
          <p:spPr>
            <a:xfrm>
              <a:off x="86426" y="0"/>
              <a:ext cx="986023" cy="3073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 algn="ctr">
                <a:defRPr sz="1400">
                  <a:effectLst>
                    <a:outerShdw blurRad="38100" dist="38100" dir="2700000" rotWithShape="0">
                      <a:srgbClr val="DDDDDD"/>
                    </a:outerShdw>
                  </a:effectLst>
                </a:defRPr>
              </a:lvl1pPr>
            </a:lstStyle>
            <a:p>
              <a:pPr lvl="0">
                <a:defRPr sz="1800">
                  <a:effectLst/>
                </a:defRPr>
              </a:pPr>
              <a:r>
                <a:rPr sz="1400">
                  <a:effectLst>
                    <a:outerShdw blurRad="38100" dist="38100" dir="2700000" rotWithShape="0">
                      <a:srgbClr val="DDDDDD"/>
                    </a:outerShdw>
                  </a:effectLst>
                </a:rPr>
                <a:t>HT Interface</a:t>
              </a:r>
            </a:p>
          </p:txBody>
        </p:sp>
      </p:grpSp>
      <p:sp>
        <p:nvSpPr>
          <p:cNvPr id="1337" name="Shape 1337"/>
          <p:cNvSpPr/>
          <p:nvPr/>
        </p:nvSpPr>
        <p:spPr>
          <a:xfrm>
            <a:off x="9030213" y="3402012"/>
            <a:ext cx="212726" cy="2952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4320"/>
                </a:moveTo>
                <a:lnTo>
                  <a:pt x="10800" y="0"/>
                </a:lnTo>
                <a:lnTo>
                  <a:pt x="21600" y="4320"/>
                </a:lnTo>
                <a:lnTo>
                  <a:pt x="16200" y="4320"/>
                </a:lnTo>
                <a:lnTo>
                  <a:pt x="16200" y="17280"/>
                </a:lnTo>
                <a:lnTo>
                  <a:pt x="21600" y="17280"/>
                </a:lnTo>
                <a:lnTo>
                  <a:pt x="10800" y="21600"/>
                </a:lnTo>
                <a:lnTo>
                  <a:pt x="0" y="17280"/>
                </a:lnTo>
                <a:lnTo>
                  <a:pt x="5400" y="17280"/>
                </a:lnTo>
                <a:lnTo>
                  <a:pt x="5400" y="4320"/>
                </a:lnTo>
                <a:close/>
              </a:path>
            </a:pathLst>
          </a:custGeom>
          <a:solidFill>
            <a:srgbClr val="5B9BD5">
              <a:alpha val="50000"/>
            </a:srgbClr>
          </a:solidFill>
          <a:ln>
            <a:solidFill/>
            <a:miter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grpSp>
        <p:nvGrpSpPr>
          <p:cNvPr id="1340" name="Group 1340"/>
          <p:cNvGrpSpPr/>
          <p:nvPr/>
        </p:nvGrpSpPr>
        <p:grpSpPr>
          <a:xfrm>
            <a:off x="7141088" y="4920774"/>
            <a:ext cx="2671764" cy="370841"/>
            <a:chOff x="0" y="0"/>
            <a:chExt cx="2671762" cy="370840"/>
          </a:xfrm>
        </p:grpSpPr>
        <p:sp>
          <p:nvSpPr>
            <p:cNvPr id="1338" name="Shape 1338"/>
            <p:cNvSpPr/>
            <p:nvPr/>
          </p:nvSpPr>
          <p:spPr>
            <a:xfrm>
              <a:off x="802711" y="0"/>
              <a:ext cx="1064752" cy="3708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 algn="ctr">
                <a:defRPr>
                  <a:effectLst>
                    <a:outerShdw blurRad="38100" dist="38100" dir="2700000" rotWithShape="0">
                      <a:srgbClr val="DDDDDD"/>
                    </a:outerShdw>
                  </a:effectLst>
                </a:defRPr>
              </a:lvl1pPr>
            </a:lstStyle>
            <a:p>
              <a:pPr lvl="0">
                <a:defRPr>
                  <a:effectLst/>
                </a:defRPr>
              </a:pPr>
              <a:r>
                <a:rPr>
                  <a:effectLst>
                    <a:outerShdw blurRad="38100" dist="38100" dir="2700000" rotWithShape="0">
                      <a:srgbClr val="DDDDDD"/>
                    </a:outerShdw>
                  </a:effectLst>
                </a:rPr>
                <a:t>CPU Cores</a:t>
              </a:r>
            </a:p>
          </p:txBody>
        </p:sp>
        <p:sp>
          <p:nvSpPr>
            <p:cNvPr id="1339" name="Shape 1339"/>
            <p:cNvSpPr/>
            <p:nvPr/>
          </p:nvSpPr>
          <p:spPr>
            <a:xfrm>
              <a:off x="0" y="52736"/>
              <a:ext cx="2671763" cy="264033"/>
            </a:xfrm>
            <a:prstGeom prst="rect">
              <a:avLst/>
            </a:prstGeom>
            <a:noFill/>
            <a:ln w="9525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</p:grpSp>
      <p:sp>
        <p:nvSpPr>
          <p:cNvPr id="1341" name="Shape 1341"/>
          <p:cNvSpPr/>
          <p:nvPr/>
        </p:nvSpPr>
        <p:spPr>
          <a:xfrm>
            <a:off x="7141088" y="4600575"/>
            <a:ext cx="2671764" cy="233364"/>
          </a:xfrm>
          <a:prstGeom prst="rect">
            <a:avLst/>
          </a:prstGeom>
          <a:ln>
            <a:solidFill/>
            <a:miter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1342" name="Shape 1342"/>
          <p:cNvSpPr/>
          <p:nvPr/>
        </p:nvSpPr>
        <p:spPr>
          <a:xfrm>
            <a:off x="7960238" y="3392487"/>
            <a:ext cx="212726" cy="2952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4320"/>
                </a:moveTo>
                <a:lnTo>
                  <a:pt x="10800" y="0"/>
                </a:lnTo>
                <a:lnTo>
                  <a:pt x="21600" y="4320"/>
                </a:lnTo>
                <a:lnTo>
                  <a:pt x="16200" y="4320"/>
                </a:lnTo>
                <a:lnTo>
                  <a:pt x="16200" y="17280"/>
                </a:lnTo>
                <a:lnTo>
                  <a:pt x="21600" y="17280"/>
                </a:lnTo>
                <a:lnTo>
                  <a:pt x="10800" y="21600"/>
                </a:lnTo>
                <a:lnTo>
                  <a:pt x="0" y="17280"/>
                </a:lnTo>
                <a:lnTo>
                  <a:pt x="5400" y="17280"/>
                </a:lnTo>
                <a:lnTo>
                  <a:pt x="5400" y="4320"/>
                </a:lnTo>
                <a:close/>
              </a:path>
            </a:pathLst>
          </a:custGeom>
          <a:solidFill>
            <a:srgbClr val="5B9BD5">
              <a:alpha val="50000"/>
            </a:srgbClr>
          </a:solidFill>
          <a:ln>
            <a:solidFill/>
            <a:miter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1343" name="Shape 1343"/>
          <p:cNvSpPr/>
          <p:nvPr/>
        </p:nvSpPr>
        <p:spPr>
          <a:xfrm>
            <a:off x="7584000" y="3403600"/>
            <a:ext cx="212726" cy="2952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4320"/>
                </a:moveTo>
                <a:lnTo>
                  <a:pt x="10800" y="0"/>
                </a:lnTo>
                <a:lnTo>
                  <a:pt x="21600" y="4320"/>
                </a:lnTo>
                <a:lnTo>
                  <a:pt x="16200" y="4320"/>
                </a:lnTo>
                <a:lnTo>
                  <a:pt x="16200" y="17280"/>
                </a:lnTo>
                <a:lnTo>
                  <a:pt x="21600" y="17280"/>
                </a:lnTo>
                <a:lnTo>
                  <a:pt x="10800" y="21600"/>
                </a:lnTo>
                <a:lnTo>
                  <a:pt x="0" y="17280"/>
                </a:lnTo>
                <a:lnTo>
                  <a:pt x="5400" y="17280"/>
                </a:lnTo>
                <a:lnTo>
                  <a:pt x="5400" y="4320"/>
                </a:lnTo>
                <a:close/>
              </a:path>
            </a:pathLst>
          </a:custGeom>
          <a:solidFill>
            <a:srgbClr val="5B9BD5">
              <a:alpha val="50000"/>
            </a:srgbClr>
          </a:solidFill>
          <a:ln>
            <a:solidFill/>
            <a:miter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1344" name="Shape 1344"/>
          <p:cNvSpPr/>
          <p:nvPr/>
        </p:nvSpPr>
        <p:spPr>
          <a:xfrm>
            <a:off x="7207763" y="3208338"/>
            <a:ext cx="212726" cy="4921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4320"/>
                </a:moveTo>
                <a:lnTo>
                  <a:pt x="10800" y="0"/>
                </a:lnTo>
                <a:lnTo>
                  <a:pt x="21600" y="4320"/>
                </a:lnTo>
                <a:lnTo>
                  <a:pt x="16200" y="4320"/>
                </a:lnTo>
                <a:lnTo>
                  <a:pt x="16200" y="17280"/>
                </a:lnTo>
                <a:lnTo>
                  <a:pt x="21600" y="17280"/>
                </a:lnTo>
                <a:lnTo>
                  <a:pt x="10800" y="21600"/>
                </a:lnTo>
                <a:lnTo>
                  <a:pt x="0" y="17280"/>
                </a:lnTo>
                <a:lnTo>
                  <a:pt x="5400" y="17280"/>
                </a:lnTo>
                <a:lnTo>
                  <a:pt x="5400" y="4320"/>
                </a:lnTo>
                <a:close/>
              </a:path>
            </a:pathLst>
          </a:custGeom>
          <a:solidFill>
            <a:srgbClr val="5B9BD5">
              <a:alpha val="50000"/>
            </a:srgbClr>
          </a:solidFill>
          <a:ln>
            <a:solidFill/>
            <a:miter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1345" name="Shape 1345"/>
          <p:cNvSpPr/>
          <p:nvPr/>
        </p:nvSpPr>
        <p:spPr>
          <a:xfrm>
            <a:off x="7789818" y="4585811"/>
            <a:ext cx="1387002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 algn="ctr">
              <a:defRPr>
                <a:effectLst>
                  <a:outerShdw blurRad="38100" dist="38100" dir="2700000" rotWithShape="0">
                    <a:srgbClr val="DDDDDD"/>
                  </a:outerShdw>
                </a:effectLst>
              </a:defRPr>
            </a:lvl1pPr>
          </a:lstStyle>
          <a:p>
            <a:pPr lvl="0">
              <a:defRPr>
                <a:effectLst/>
              </a:defRPr>
            </a:pPr>
            <a:r>
              <a:rPr>
                <a:effectLst>
                  <a:outerShdw blurRad="38100" dist="38100" dir="2700000" rotWithShape="0">
                    <a:srgbClr val="DDDDDD"/>
                  </a:outerShdw>
                </a:effectLst>
              </a:rPr>
              <a:t>L1&amp;L2 Caches</a:t>
            </a:r>
          </a:p>
        </p:txBody>
      </p:sp>
      <p:sp>
        <p:nvSpPr>
          <p:cNvPr id="1346" name="Shape 1346"/>
          <p:cNvSpPr/>
          <p:nvPr/>
        </p:nvSpPr>
        <p:spPr>
          <a:xfrm>
            <a:off x="6628325" y="2247900"/>
            <a:ext cx="1390651" cy="958850"/>
          </a:xfrm>
          <a:prstGeom prst="rect">
            <a:avLst/>
          </a:prstGeom>
          <a:solidFill>
            <a:srgbClr val="5B9BD5">
              <a:alpha val="50000"/>
            </a:srgbClr>
          </a:solidFill>
          <a:ln>
            <a:solidFill/>
            <a:miter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1347" name="Shape 1347"/>
          <p:cNvSpPr/>
          <p:nvPr/>
        </p:nvSpPr>
        <p:spPr>
          <a:xfrm>
            <a:off x="6784410" y="2542699"/>
            <a:ext cx="1078481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 algn="ctr">
              <a:defRPr>
                <a:effectLst>
                  <a:outerShdw blurRad="38100" dist="38100" dir="2700000" rotWithShape="0">
                    <a:srgbClr val="DDDDDD"/>
                  </a:outerShdw>
                </a:effectLst>
              </a:defRPr>
            </a:lvl1pPr>
          </a:lstStyle>
          <a:p>
            <a:pPr lvl="0">
              <a:defRPr>
                <a:effectLst/>
              </a:defRPr>
            </a:pPr>
            <a:r>
              <a:rPr>
                <a:effectLst>
                  <a:outerShdw blurRad="38100" dist="38100" dir="2700000" rotWithShape="0">
                    <a:srgbClr val="DDDDDD"/>
                  </a:outerShdw>
                </a:effectLst>
              </a:rPr>
              <a:t>NumaChip</a:t>
            </a:r>
          </a:p>
        </p:txBody>
      </p:sp>
      <p:sp>
        <p:nvSpPr>
          <p:cNvPr id="1348" name="Shape 1348"/>
          <p:cNvSpPr/>
          <p:nvPr/>
        </p:nvSpPr>
        <p:spPr>
          <a:xfrm rot="5400000">
            <a:off x="6428301" y="2493961"/>
            <a:ext cx="101601" cy="2952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4320"/>
                </a:moveTo>
                <a:lnTo>
                  <a:pt x="10800" y="0"/>
                </a:lnTo>
                <a:lnTo>
                  <a:pt x="21600" y="4320"/>
                </a:lnTo>
                <a:lnTo>
                  <a:pt x="16200" y="4320"/>
                </a:lnTo>
                <a:lnTo>
                  <a:pt x="16200" y="17280"/>
                </a:lnTo>
                <a:lnTo>
                  <a:pt x="21600" y="17280"/>
                </a:lnTo>
                <a:lnTo>
                  <a:pt x="10800" y="21600"/>
                </a:lnTo>
                <a:lnTo>
                  <a:pt x="0" y="17280"/>
                </a:lnTo>
                <a:lnTo>
                  <a:pt x="5400" y="17280"/>
                </a:lnTo>
                <a:lnTo>
                  <a:pt x="5400" y="4320"/>
                </a:lnTo>
                <a:close/>
              </a:path>
            </a:pathLst>
          </a:custGeom>
          <a:solidFill>
            <a:srgbClr val="5B9BD5">
              <a:alpha val="50000"/>
            </a:srgbClr>
          </a:solidFill>
          <a:ln>
            <a:solidFill/>
            <a:miter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1349" name="Shape 1349"/>
          <p:cNvSpPr/>
          <p:nvPr/>
        </p:nvSpPr>
        <p:spPr>
          <a:xfrm rot="5400000">
            <a:off x="6426713" y="2638425"/>
            <a:ext cx="101601" cy="2952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4320"/>
                </a:moveTo>
                <a:lnTo>
                  <a:pt x="10800" y="0"/>
                </a:lnTo>
                <a:lnTo>
                  <a:pt x="21600" y="4320"/>
                </a:lnTo>
                <a:lnTo>
                  <a:pt x="16200" y="4320"/>
                </a:lnTo>
                <a:lnTo>
                  <a:pt x="16200" y="17280"/>
                </a:lnTo>
                <a:lnTo>
                  <a:pt x="21600" y="17280"/>
                </a:lnTo>
                <a:lnTo>
                  <a:pt x="10800" y="21600"/>
                </a:lnTo>
                <a:lnTo>
                  <a:pt x="0" y="17280"/>
                </a:lnTo>
                <a:lnTo>
                  <a:pt x="5400" y="17280"/>
                </a:lnTo>
                <a:lnTo>
                  <a:pt x="5400" y="4320"/>
                </a:lnTo>
                <a:close/>
              </a:path>
            </a:pathLst>
          </a:custGeom>
          <a:solidFill>
            <a:srgbClr val="5B9BD5">
              <a:alpha val="50000"/>
            </a:srgbClr>
          </a:solidFill>
          <a:ln>
            <a:solidFill/>
            <a:miter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1350" name="Shape 1350"/>
          <p:cNvSpPr/>
          <p:nvPr/>
        </p:nvSpPr>
        <p:spPr>
          <a:xfrm rot="5400000">
            <a:off x="6425126" y="2782886"/>
            <a:ext cx="101601" cy="2952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4320"/>
                </a:moveTo>
                <a:lnTo>
                  <a:pt x="10800" y="0"/>
                </a:lnTo>
                <a:lnTo>
                  <a:pt x="21600" y="4320"/>
                </a:lnTo>
                <a:lnTo>
                  <a:pt x="16200" y="4320"/>
                </a:lnTo>
                <a:lnTo>
                  <a:pt x="16200" y="17280"/>
                </a:lnTo>
                <a:lnTo>
                  <a:pt x="21600" y="17280"/>
                </a:lnTo>
                <a:lnTo>
                  <a:pt x="10800" y="21600"/>
                </a:lnTo>
                <a:lnTo>
                  <a:pt x="0" y="17280"/>
                </a:lnTo>
                <a:lnTo>
                  <a:pt x="5400" y="17280"/>
                </a:lnTo>
                <a:lnTo>
                  <a:pt x="5400" y="4320"/>
                </a:lnTo>
                <a:close/>
              </a:path>
            </a:pathLst>
          </a:custGeom>
          <a:solidFill>
            <a:srgbClr val="5B9BD5">
              <a:alpha val="50000"/>
            </a:srgbClr>
          </a:solidFill>
          <a:ln>
            <a:solidFill/>
            <a:miter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1351" name="Shape 1351"/>
          <p:cNvSpPr/>
          <p:nvPr/>
        </p:nvSpPr>
        <p:spPr>
          <a:xfrm rot="5400000">
            <a:off x="6423538" y="2927350"/>
            <a:ext cx="101601" cy="2952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4320"/>
                </a:moveTo>
                <a:lnTo>
                  <a:pt x="10800" y="0"/>
                </a:lnTo>
                <a:lnTo>
                  <a:pt x="21600" y="4320"/>
                </a:lnTo>
                <a:lnTo>
                  <a:pt x="16200" y="4320"/>
                </a:lnTo>
                <a:lnTo>
                  <a:pt x="16200" y="17280"/>
                </a:lnTo>
                <a:lnTo>
                  <a:pt x="21600" y="17280"/>
                </a:lnTo>
                <a:lnTo>
                  <a:pt x="10800" y="21600"/>
                </a:lnTo>
                <a:lnTo>
                  <a:pt x="0" y="17280"/>
                </a:lnTo>
                <a:lnTo>
                  <a:pt x="5400" y="17280"/>
                </a:lnTo>
                <a:lnTo>
                  <a:pt x="5400" y="4320"/>
                </a:lnTo>
                <a:close/>
              </a:path>
            </a:pathLst>
          </a:custGeom>
          <a:solidFill>
            <a:srgbClr val="5B9BD5">
              <a:alpha val="50000"/>
            </a:srgbClr>
          </a:solidFill>
          <a:ln>
            <a:solidFill/>
            <a:miter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1352" name="Shape 1352"/>
          <p:cNvSpPr/>
          <p:nvPr/>
        </p:nvSpPr>
        <p:spPr>
          <a:xfrm>
            <a:off x="6806125" y="1406525"/>
            <a:ext cx="1035051" cy="603250"/>
          </a:xfrm>
          <a:prstGeom prst="rect">
            <a:avLst/>
          </a:prstGeom>
          <a:solidFill>
            <a:srgbClr val="5B9BD5">
              <a:alpha val="50000"/>
            </a:srgbClr>
          </a:solidFill>
          <a:ln>
            <a:solidFill/>
            <a:miter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1353" name="Shape 1353"/>
          <p:cNvSpPr/>
          <p:nvPr/>
        </p:nvSpPr>
        <p:spPr>
          <a:xfrm>
            <a:off x="7217288" y="2022475"/>
            <a:ext cx="212726" cy="2190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4320"/>
                </a:moveTo>
                <a:lnTo>
                  <a:pt x="10800" y="0"/>
                </a:lnTo>
                <a:lnTo>
                  <a:pt x="21600" y="4320"/>
                </a:lnTo>
                <a:lnTo>
                  <a:pt x="16200" y="4320"/>
                </a:lnTo>
                <a:lnTo>
                  <a:pt x="16200" y="17280"/>
                </a:lnTo>
                <a:lnTo>
                  <a:pt x="21600" y="17280"/>
                </a:lnTo>
                <a:lnTo>
                  <a:pt x="10800" y="21600"/>
                </a:lnTo>
                <a:lnTo>
                  <a:pt x="0" y="17280"/>
                </a:lnTo>
                <a:lnTo>
                  <a:pt x="5400" y="17280"/>
                </a:lnTo>
                <a:lnTo>
                  <a:pt x="5400" y="4320"/>
                </a:lnTo>
                <a:close/>
              </a:path>
            </a:pathLst>
          </a:custGeom>
          <a:solidFill>
            <a:srgbClr val="5B9BD5">
              <a:alpha val="50000"/>
            </a:srgbClr>
          </a:solidFill>
          <a:ln>
            <a:solidFill/>
            <a:miter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1354" name="Shape 1354"/>
          <p:cNvSpPr/>
          <p:nvPr/>
        </p:nvSpPr>
        <p:spPr>
          <a:xfrm>
            <a:off x="6891337" y="1572736"/>
            <a:ext cx="851928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 algn="ctr">
              <a:defRPr sz="1200"/>
            </a:lvl1pPr>
          </a:lstStyle>
          <a:p>
            <a:pPr lvl="0">
              <a:defRPr sz="1800"/>
            </a:pPr>
            <a:r>
              <a:rPr sz="1200"/>
              <a:t>NumaCache</a:t>
            </a:r>
          </a:p>
        </p:txBody>
      </p:sp>
      <p:sp>
        <p:nvSpPr>
          <p:cNvPr id="1355" name="Shape 1355"/>
          <p:cNvSpPr/>
          <p:nvPr/>
        </p:nvSpPr>
        <p:spPr>
          <a:xfrm>
            <a:off x="9593775" y="4837112"/>
            <a:ext cx="219076" cy="134938"/>
          </a:xfrm>
          <a:prstGeom prst="rect">
            <a:avLst/>
          </a:prstGeom>
          <a:solidFill>
            <a:srgbClr val="5B9BD5">
              <a:alpha val="50000"/>
            </a:srgbClr>
          </a:solidFill>
          <a:ln>
            <a:solidFill/>
            <a:miter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1356" name="Shape 1356"/>
          <p:cNvSpPr/>
          <p:nvPr/>
        </p:nvSpPr>
        <p:spPr>
          <a:xfrm>
            <a:off x="9366763" y="4837112"/>
            <a:ext cx="227012" cy="134938"/>
          </a:xfrm>
          <a:prstGeom prst="rect">
            <a:avLst/>
          </a:prstGeom>
          <a:solidFill>
            <a:srgbClr val="5B9BD5">
              <a:alpha val="50000"/>
            </a:srgbClr>
          </a:solidFill>
          <a:ln>
            <a:solidFill/>
            <a:miter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1357" name="Shape 1357"/>
          <p:cNvSpPr/>
          <p:nvPr/>
        </p:nvSpPr>
        <p:spPr>
          <a:xfrm flipH="1">
            <a:off x="4791588" y="2447925"/>
            <a:ext cx="574676" cy="109538"/>
          </a:xfrm>
          <a:prstGeom prst="rightArrow">
            <a:avLst>
              <a:gd name="adj1" fmla="val 54056"/>
              <a:gd name="adj2" fmla="val 75368"/>
            </a:avLst>
          </a:prstGeom>
          <a:solidFill>
            <a:srgbClr val="5B9BD5">
              <a:alpha val="50000"/>
            </a:srgbClr>
          </a:solidFill>
          <a:ln>
            <a:solidFill/>
            <a:miter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1358" name="Shape 1358"/>
          <p:cNvSpPr/>
          <p:nvPr/>
        </p:nvSpPr>
        <p:spPr>
          <a:xfrm>
            <a:off x="6053651" y="2439988"/>
            <a:ext cx="574676" cy="109538"/>
          </a:xfrm>
          <a:prstGeom prst="rightArrow">
            <a:avLst>
              <a:gd name="adj1" fmla="val 54056"/>
              <a:gd name="adj2" fmla="val 75368"/>
            </a:avLst>
          </a:prstGeom>
          <a:solidFill>
            <a:srgbClr val="5B9BD5">
              <a:alpha val="50000"/>
            </a:srgbClr>
          </a:solidFill>
          <a:ln>
            <a:solidFill/>
            <a:miter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1359" name="Shape 1359"/>
          <p:cNvSpPr/>
          <p:nvPr/>
        </p:nvSpPr>
        <p:spPr>
          <a:xfrm rot="16200000" flipH="1">
            <a:off x="5343245" y="3091656"/>
            <a:ext cx="1362076" cy="112714"/>
          </a:xfrm>
          <a:prstGeom prst="rightArrow">
            <a:avLst>
              <a:gd name="adj1" fmla="val 52120"/>
              <a:gd name="adj2" fmla="val 98634"/>
            </a:avLst>
          </a:prstGeom>
          <a:solidFill>
            <a:srgbClr val="5B9BD5">
              <a:alpha val="50000"/>
            </a:srgbClr>
          </a:solidFill>
          <a:ln>
            <a:solidFill/>
            <a:miter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1360" name="Shape 1360"/>
          <p:cNvSpPr/>
          <p:nvPr/>
        </p:nvSpPr>
        <p:spPr>
          <a:xfrm rot="16200000" flipH="1">
            <a:off x="4716181" y="3094832"/>
            <a:ext cx="1362076" cy="112713"/>
          </a:xfrm>
          <a:prstGeom prst="rightArrow">
            <a:avLst>
              <a:gd name="adj1" fmla="val 52120"/>
              <a:gd name="adj2" fmla="val 98635"/>
            </a:avLst>
          </a:prstGeom>
          <a:solidFill>
            <a:srgbClr val="5B9BD5">
              <a:alpha val="50000"/>
            </a:srgbClr>
          </a:solidFill>
          <a:ln>
            <a:solidFill/>
            <a:miter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1361" name="Shape 1361"/>
          <p:cNvSpPr/>
          <p:nvPr/>
        </p:nvSpPr>
        <p:spPr>
          <a:xfrm>
            <a:off x="4610230" y="3749992"/>
            <a:ext cx="2208980" cy="650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0" algn="ctr"/>
            <a:r>
              <a:t>To/From Other nodes</a:t>
            </a:r>
          </a:p>
          <a:p>
            <a:pPr lvl="0" algn="ctr"/>
            <a:r>
              <a:t>in the same dimension</a:t>
            </a:r>
          </a:p>
        </p:txBody>
      </p:sp>
      <p:sp>
        <p:nvSpPr>
          <p:cNvPr id="1362" name="Shape 1362"/>
          <p:cNvSpPr/>
          <p:nvPr/>
        </p:nvSpPr>
        <p:spPr>
          <a:xfrm flipV="1">
            <a:off x="4028001" y="4716462"/>
            <a:ext cx="1" cy="381001"/>
          </a:xfrm>
          <a:prstGeom prst="line">
            <a:avLst/>
          </a:prstGeom>
          <a:ln w="28575">
            <a:solidFill>
              <a:srgbClr val="FF0000"/>
            </a:solidFill>
            <a:round/>
            <a:tailEnd type="triangle"/>
          </a:ln>
        </p:spPr>
        <p:txBody>
          <a:bodyPr lIns="0" tIns="0" rIns="0" bIns="0"/>
          <a:lstStyle/>
          <a:p>
            <a:pPr lvl="0"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363" name="Shape 1363"/>
          <p:cNvSpPr/>
          <p:nvPr/>
        </p:nvSpPr>
        <p:spPr>
          <a:xfrm>
            <a:off x="4120076" y="4716462"/>
            <a:ext cx="1" cy="381001"/>
          </a:xfrm>
          <a:prstGeom prst="line">
            <a:avLst/>
          </a:prstGeom>
          <a:ln w="28575">
            <a:solidFill>
              <a:srgbClr val="FF0000"/>
            </a:solidFill>
            <a:round/>
            <a:tailEnd type="triangle"/>
          </a:ln>
        </p:spPr>
        <p:txBody>
          <a:bodyPr lIns="0" tIns="0" rIns="0" bIns="0"/>
          <a:lstStyle/>
          <a:p>
            <a:pPr lvl="0"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364" name="Shape 1364"/>
          <p:cNvSpPr/>
          <p:nvPr/>
        </p:nvSpPr>
        <p:spPr>
          <a:xfrm>
            <a:off x="3425986" y="5377973"/>
            <a:ext cx="1305630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 algn="ctr">
              <a:defRPr b="1">
                <a:solidFill>
                  <a:srgbClr val="FF0000"/>
                </a:solidFill>
              </a:defRPr>
            </a:lvl1pPr>
          </a:lstStyle>
          <a:p>
            <a:pPr lvl="0">
              <a:defRPr b="0">
                <a:solidFill>
                  <a:srgbClr val="000000"/>
                </a:solidFill>
              </a:defRPr>
            </a:pPr>
            <a:r>
              <a:rPr b="1">
                <a:solidFill>
                  <a:srgbClr val="FF0000"/>
                </a:solidFill>
              </a:rPr>
              <a:t>L2 Cache HIT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99"/>
                                        <p:tgtEl>
                                          <p:spTgt spid="1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99"/>
                            </p:stCondLst>
                            <p:childTnLst>
                              <p:par>
                                <p:cTn id="9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99"/>
                            </p:stCondLst>
                            <p:childTnLst>
                              <p:par>
                                <p:cTn id="13" presetID="22" presetClass="entr" presetSubtype="1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99"/>
                                        <p:tgtEl>
                                          <p:spTgt spid="1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2" grpId="1" animBg="1" advAuto="0"/>
      <p:bldP spid="1363" grpId="3" animBg="1" advAuto="0"/>
      <p:bldP spid="1364" grpId="2" animBg="1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900">
                <a:solidFill>
                  <a:srgbClr val="FFFFFF"/>
                </a:solidFill>
              </a:rPr>
              <a:t>Technology Background</a:t>
            </a:r>
          </a:p>
        </p:txBody>
      </p:sp>
      <p:pic>
        <p:nvPicPr>
          <p:cNvPr id="66" name="image2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522246" y="4948739"/>
            <a:ext cx="2620109" cy="1473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67" name="image3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301285" y="3943350"/>
            <a:ext cx="1668586" cy="1373188"/>
          </a:xfrm>
          <a:prstGeom prst="rect">
            <a:avLst/>
          </a:prstGeom>
          <a:ln w="12700">
            <a:miter lim="400000"/>
          </a:ln>
        </p:spPr>
      </p:pic>
      <p:pic>
        <p:nvPicPr>
          <p:cNvPr id="68" name="image4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282723" y="1149350"/>
            <a:ext cx="2073032" cy="2584450"/>
          </a:xfrm>
          <a:prstGeom prst="rect">
            <a:avLst/>
          </a:prstGeom>
          <a:ln w="12700">
            <a:miter lim="400000"/>
          </a:ln>
        </p:spPr>
      </p:pic>
      <p:sp>
        <p:nvSpPr>
          <p:cNvPr id="69" name="Shape 69"/>
          <p:cNvSpPr/>
          <p:nvPr/>
        </p:nvSpPr>
        <p:spPr>
          <a:xfrm>
            <a:off x="8196384" y="5651500"/>
            <a:ext cx="2193911" cy="6502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/>
            <a:r>
              <a:t>        Dolphin’s Low </a:t>
            </a:r>
          </a:p>
          <a:p>
            <a:pPr lvl="0"/>
            <a:r>
              <a:t>Latency Clustering HW</a:t>
            </a:r>
          </a:p>
        </p:txBody>
      </p:sp>
      <p:sp>
        <p:nvSpPr>
          <p:cNvPr id="70" name="Shape 70"/>
          <p:cNvSpPr/>
          <p:nvPr/>
        </p:nvSpPr>
        <p:spPr>
          <a:xfrm>
            <a:off x="8348906" y="4436864"/>
            <a:ext cx="1132283" cy="650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/>
            <a:r>
              <a:t>Dolphin’s </a:t>
            </a:r>
          </a:p>
          <a:p>
            <a:pPr lvl="0"/>
            <a:r>
              <a:t>Cache Chip</a:t>
            </a:r>
          </a:p>
        </p:txBody>
      </p:sp>
      <p:sp>
        <p:nvSpPr>
          <p:cNvPr id="71" name="Shape 71"/>
          <p:cNvSpPr/>
          <p:nvPr/>
        </p:nvSpPr>
        <p:spPr>
          <a:xfrm>
            <a:off x="423985" y="1244600"/>
            <a:ext cx="9444894" cy="42824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/>
            <a:r>
              <a:t>  Convex Exemplar (Acquired by HP)</a:t>
            </a:r>
          </a:p>
          <a:p>
            <a:pPr lvl="1"/>
            <a:r>
              <a:t>First implementation of the ccNUMA architecture from Dolphin in 1994</a:t>
            </a:r>
          </a:p>
          <a:p>
            <a:pPr lvl="0"/>
            <a:r>
              <a:t>  Data General Aviion (Acquired by EMC)</a:t>
            </a:r>
          </a:p>
          <a:p>
            <a:pPr lvl="1"/>
            <a:r>
              <a:t>Designed in 1996, deliveries from 1997 - 2002 </a:t>
            </a:r>
          </a:p>
          <a:p>
            <a:pPr lvl="1"/>
            <a:r>
              <a:t>Dolphin chipset  with  3 generations of </a:t>
            </a:r>
            <a:br/>
            <a:r>
              <a:t>Intel processor/memory buses</a:t>
            </a:r>
          </a:p>
          <a:p>
            <a:pPr lvl="0"/>
            <a:r>
              <a:t>  I/O Attached Products for Clustering OEMs</a:t>
            </a:r>
          </a:p>
          <a:p>
            <a:pPr lvl="1"/>
            <a:r>
              <a:t>Sun Microsystems (SunCluster)</a:t>
            </a:r>
          </a:p>
          <a:p>
            <a:pPr lvl="1"/>
            <a:r>
              <a:t>Siemens RM600 Server (IO Expansion)</a:t>
            </a:r>
          </a:p>
          <a:p>
            <a:pPr lvl="1"/>
            <a:r>
              <a:t>Siemens Medical (3D CT)</a:t>
            </a:r>
          </a:p>
          <a:p>
            <a:pPr lvl="1"/>
            <a:r>
              <a:t>Philips Medical (3D Ultra Sound)</a:t>
            </a:r>
          </a:p>
          <a:p>
            <a:pPr lvl="1"/>
            <a:r>
              <a:t>Dassault/Thales Rafale  </a:t>
            </a:r>
          </a:p>
          <a:p>
            <a:pPr lvl="0"/>
            <a:r>
              <a:t>  HPC Clusters (WulfKit w. Scali)</a:t>
            </a:r>
          </a:p>
          <a:p>
            <a:pPr lvl="1"/>
            <a:r>
              <a:t>First Low Latency Cluster Interconnect</a:t>
            </a:r>
          </a:p>
        </p:txBody>
      </p:sp>
      <p:sp>
        <p:nvSpPr>
          <p:cNvPr id="72" name="Shape 7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888888"/>
                </a:solidFill>
              </a:rPr>
              <a:t>2</a:t>
            </a:fld>
            <a:endParaRPr sz="1200">
              <a:solidFill>
                <a:srgbClr val="888888"/>
              </a:solidFill>
            </a:endParaRPr>
          </a:p>
        </p:txBody>
      </p:sp>
      <p:sp>
        <p:nvSpPr>
          <p:cNvPr id="73" name="Shape 73"/>
          <p:cNvSpPr/>
          <p:nvPr/>
        </p:nvSpPr>
        <p:spPr>
          <a:xfrm>
            <a:off x="7543800" y="2227064"/>
            <a:ext cx="1739901" cy="650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/>
            <a:r>
              <a:t>Convex Exemplar Supercomputer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6" name="Shape 136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900">
                <a:solidFill>
                  <a:srgbClr val="FFFFFF"/>
                </a:solidFill>
              </a:rPr>
              <a:t>Principal Operation – L3 Cache Hit</a:t>
            </a:r>
          </a:p>
        </p:txBody>
      </p:sp>
      <p:sp>
        <p:nvSpPr>
          <p:cNvPr id="1367" name="Shape 136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888888"/>
                </a:solidFill>
              </a:rPr>
              <a:t>20</a:t>
            </a:fld>
            <a:endParaRPr sz="1200">
              <a:solidFill>
                <a:srgbClr val="888888"/>
              </a:solidFill>
            </a:endParaRPr>
          </a:p>
        </p:txBody>
      </p:sp>
      <p:grpSp>
        <p:nvGrpSpPr>
          <p:cNvPr id="1370" name="Group 1370"/>
          <p:cNvGrpSpPr/>
          <p:nvPr/>
        </p:nvGrpSpPr>
        <p:grpSpPr>
          <a:xfrm>
            <a:off x="1424501" y="2536825"/>
            <a:ext cx="1666876" cy="852488"/>
            <a:chOff x="0" y="0"/>
            <a:chExt cx="1666875" cy="852487"/>
          </a:xfrm>
        </p:grpSpPr>
        <p:sp>
          <p:nvSpPr>
            <p:cNvPr id="1368" name="Shape 1368"/>
            <p:cNvSpPr/>
            <p:nvPr/>
          </p:nvSpPr>
          <p:spPr>
            <a:xfrm>
              <a:off x="0" y="0"/>
              <a:ext cx="1666875" cy="852488"/>
            </a:xfrm>
            <a:prstGeom prst="rect">
              <a:avLst/>
            </a:prstGeom>
            <a:solidFill>
              <a:srgbClr val="715973">
                <a:alpha val="50000"/>
              </a:srgbClr>
            </a:solidFill>
            <a:ln w="9525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369" name="Shape 1369"/>
            <p:cNvSpPr/>
            <p:nvPr/>
          </p:nvSpPr>
          <p:spPr>
            <a:xfrm>
              <a:off x="383047" y="240823"/>
              <a:ext cx="900781" cy="3708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 algn="ctr">
                <a:defRPr>
                  <a:effectLst>
                    <a:outerShdw blurRad="38100" dist="38100" dir="2700000" rotWithShape="0">
                      <a:srgbClr val="DDDDDD"/>
                    </a:outerShdw>
                  </a:effectLst>
                </a:defRPr>
              </a:lvl1pPr>
            </a:lstStyle>
            <a:p>
              <a:pPr lvl="0">
                <a:defRPr>
                  <a:effectLst/>
                </a:defRPr>
              </a:pPr>
              <a:r>
                <a:rPr>
                  <a:effectLst>
                    <a:outerShdw blurRad="38100" dist="38100" dir="2700000" rotWithShape="0">
                      <a:srgbClr val="DDDDDD"/>
                    </a:outerShdw>
                  </a:effectLst>
                </a:rPr>
                <a:t>Memory</a:t>
              </a:r>
            </a:p>
          </p:txBody>
        </p:sp>
      </p:grpSp>
      <p:sp>
        <p:nvSpPr>
          <p:cNvPr id="1371" name="Shape 1371"/>
          <p:cNvSpPr/>
          <p:nvPr/>
        </p:nvSpPr>
        <p:spPr>
          <a:xfrm>
            <a:off x="1616588" y="3695700"/>
            <a:ext cx="2674939" cy="1533525"/>
          </a:xfrm>
          <a:prstGeom prst="rect">
            <a:avLst/>
          </a:prstGeom>
          <a:solidFill>
            <a:srgbClr val="408000">
              <a:alpha val="50000"/>
            </a:srgbClr>
          </a:solidFill>
          <a:ln>
            <a:solidFill/>
            <a:miter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1372" name="Shape 1372"/>
          <p:cNvSpPr/>
          <p:nvPr/>
        </p:nvSpPr>
        <p:spPr>
          <a:xfrm>
            <a:off x="2432855" y="4100037"/>
            <a:ext cx="929691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 algn="ctr">
              <a:defRPr>
                <a:effectLst>
                  <a:outerShdw blurRad="38100" dist="38100" dir="2700000" rotWithShape="0">
                    <a:srgbClr val="DDDDDD"/>
                  </a:outerShdw>
                </a:effectLst>
              </a:defRPr>
            </a:lvl1pPr>
          </a:lstStyle>
          <a:p>
            <a:pPr lvl="0">
              <a:defRPr>
                <a:effectLst/>
              </a:defRPr>
            </a:pPr>
            <a:r>
              <a:rPr>
                <a:effectLst>
                  <a:outerShdw blurRad="38100" dist="38100" dir="2700000" rotWithShape="0">
                    <a:srgbClr val="DDDDDD"/>
                  </a:outerShdw>
                </a:effectLst>
              </a:rPr>
              <a:t>L3 Cache</a:t>
            </a:r>
          </a:p>
        </p:txBody>
      </p:sp>
      <p:sp>
        <p:nvSpPr>
          <p:cNvPr id="1373" name="Shape 1373"/>
          <p:cNvSpPr/>
          <p:nvPr/>
        </p:nvSpPr>
        <p:spPr>
          <a:xfrm>
            <a:off x="1618176" y="4600575"/>
            <a:ext cx="446089" cy="630239"/>
          </a:xfrm>
          <a:prstGeom prst="rect">
            <a:avLst/>
          </a:prstGeom>
          <a:solidFill>
            <a:srgbClr val="5B9BD5">
              <a:alpha val="50000"/>
            </a:srgbClr>
          </a:solidFill>
          <a:ln>
            <a:solidFill/>
            <a:miter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1374" name="Shape 1374"/>
          <p:cNvSpPr/>
          <p:nvPr/>
        </p:nvSpPr>
        <p:spPr>
          <a:xfrm>
            <a:off x="2062676" y="4600575"/>
            <a:ext cx="446089" cy="630239"/>
          </a:xfrm>
          <a:prstGeom prst="rect">
            <a:avLst/>
          </a:prstGeom>
          <a:solidFill>
            <a:srgbClr val="5B9BD5">
              <a:alpha val="50000"/>
            </a:srgbClr>
          </a:solidFill>
          <a:ln>
            <a:solidFill/>
            <a:miter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1375" name="Shape 1375"/>
          <p:cNvSpPr/>
          <p:nvPr/>
        </p:nvSpPr>
        <p:spPr>
          <a:xfrm>
            <a:off x="2507176" y="4600575"/>
            <a:ext cx="446089" cy="630239"/>
          </a:xfrm>
          <a:prstGeom prst="rect">
            <a:avLst/>
          </a:prstGeom>
          <a:solidFill>
            <a:srgbClr val="5B9BD5">
              <a:alpha val="50000"/>
            </a:srgbClr>
          </a:solidFill>
          <a:ln>
            <a:solidFill/>
            <a:miter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1376" name="Shape 1376"/>
          <p:cNvSpPr/>
          <p:nvPr/>
        </p:nvSpPr>
        <p:spPr>
          <a:xfrm>
            <a:off x="2951676" y="4600575"/>
            <a:ext cx="446089" cy="630239"/>
          </a:xfrm>
          <a:prstGeom prst="rect">
            <a:avLst/>
          </a:prstGeom>
          <a:solidFill>
            <a:srgbClr val="5B9BD5">
              <a:alpha val="50000"/>
            </a:srgbClr>
          </a:solidFill>
          <a:ln>
            <a:solidFill/>
            <a:miter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1377" name="Shape 1377"/>
          <p:cNvSpPr/>
          <p:nvPr/>
        </p:nvSpPr>
        <p:spPr>
          <a:xfrm>
            <a:off x="3399351" y="4600575"/>
            <a:ext cx="446089" cy="630239"/>
          </a:xfrm>
          <a:prstGeom prst="rect">
            <a:avLst/>
          </a:prstGeom>
          <a:solidFill>
            <a:srgbClr val="5B9BD5">
              <a:alpha val="50000"/>
            </a:srgbClr>
          </a:solidFill>
          <a:ln>
            <a:solidFill/>
            <a:miter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1378" name="Shape 1378"/>
          <p:cNvSpPr/>
          <p:nvPr/>
        </p:nvSpPr>
        <p:spPr>
          <a:xfrm>
            <a:off x="3845438" y="4600575"/>
            <a:ext cx="446088" cy="630239"/>
          </a:xfrm>
          <a:prstGeom prst="rect">
            <a:avLst/>
          </a:prstGeom>
          <a:solidFill>
            <a:srgbClr val="5B9BD5">
              <a:alpha val="50000"/>
            </a:srgbClr>
          </a:solidFill>
          <a:ln>
            <a:solidFill/>
            <a:miter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1379" name="Shape 1379"/>
          <p:cNvSpPr/>
          <p:nvPr/>
        </p:nvSpPr>
        <p:spPr>
          <a:xfrm>
            <a:off x="1618176" y="4837112"/>
            <a:ext cx="2671764" cy="131763"/>
          </a:xfrm>
          <a:prstGeom prst="rect">
            <a:avLst/>
          </a:prstGeom>
          <a:ln>
            <a:solidFill/>
            <a:miter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1380" name="Shape 1380"/>
          <p:cNvSpPr/>
          <p:nvPr/>
        </p:nvSpPr>
        <p:spPr>
          <a:xfrm>
            <a:off x="1618176" y="4600575"/>
            <a:ext cx="2671764" cy="233364"/>
          </a:xfrm>
          <a:prstGeom prst="rect">
            <a:avLst/>
          </a:prstGeom>
          <a:solidFill>
            <a:srgbClr val="408000">
              <a:alpha val="50000"/>
            </a:srgbClr>
          </a:solidFill>
          <a:ln>
            <a:solidFill/>
            <a:miter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grpSp>
        <p:nvGrpSpPr>
          <p:cNvPr id="1383" name="Group 1383"/>
          <p:cNvGrpSpPr/>
          <p:nvPr/>
        </p:nvGrpSpPr>
        <p:grpSpPr>
          <a:xfrm>
            <a:off x="1611826" y="3644424"/>
            <a:ext cx="1519239" cy="370841"/>
            <a:chOff x="0" y="0"/>
            <a:chExt cx="1519237" cy="370840"/>
          </a:xfrm>
        </p:grpSpPr>
        <p:sp>
          <p:nvSpPr>
            <p:cNvPr id="1381" name="Shape 1381"/>
            <p:cNvSpPr/>
            <p:nvPr/>
          </p:nvSpPr>
          <p:spPr>
            <a:xfrm>
              <a:off x="0" y="52863"/>
              <a:ext cx="1519238" cy="263525"/>
            </a:xfrm>
            <a:prstGeom prst="rect">
              <a:avLst/>
            </a:prstGeom>
            <a:solidFill>
              <a:srgbClr val="5B9BD5">
                <a:alpha val="50000"/>
              </a:srgbClr>
            </a:solidFill>
            <a:ln w="9525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382" name="Shape 1382"/>
            <p:cNvSpPr/>
            <p:nvPr/>
          </p:nvSpPr>
          <p:spPr>
            <a:xfrm>
              <a:off x="211991" y="0"/>
              <a:ext cx="1093662" cy="3708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 algn="ctr">
                <a:defRPr>
                  <a:effectLst>
                    <a:outerShdw blurRad="38100" dist="38100" dir="2700000" rotWithShape="0">
                      <a:srgbClr val="DDDDDD"/>
                    </a:outerShdw>
                  </a:effectLst>
                </a:defRPr>
              </a:lvl1pPr>
            </a:lstStyle>
            <a:p>
              <a:pPr lvl="0">
                <a:defRPr>
                  <a:effectLst/>
                </a:defRPr>
              </a:pPr>
              <a:r>
                <a:rPr>
                  <a:effectLst>
                    <a:outerShdw blurRad="38100" dist="38100" dir="2700000" rotWithShape="0">
                      <a:srgbClr val="DDDDDD"/>
                    </a:outerShdw>
                  </a:effectLst>
                </a:rPr>
                <a:t>Mem. Ctrl.</a:t>
              </a:r>
            </a:p>
          </p:txBody>
        </p:sp>
      </p:grpSp>
      <p:grpSp>
        <p:nvGrpSpPr>
          <p:cNvPr id="1386" name="Group 1386"/>
          <p:cNvGrpSpPr/>
          <p:nvPr/>
        </p:nvGrpSpPr>
        <p:grpSpPr>
          <a:xfrm>
            <a:off x="3129476" y="3676967"/>
            <a:ext cx="1157288" cy="307341"/>
            <a:chOff x="0" y="0"/>
            <a:chExt cx="1157287" cy="307340"/>
          </a:xfrm>
        </p:grpSpPr>
        <p:sp>
          <p:nvSpPr>
            <p:cNvPr id="1384" name="Shape 1384"/>
            <p:cNvSpPr/>
            <p:nvPr/>
          </p:nvSpPr>
          <p:spPr>
            <a:xfrm>
              <a:off x="0" y="19104"/>
              <a:ext cx="1157288" cy="269132"/>
            </a:xfrm>
            <a:prstGeom prst="rect">
              <a:avLst/>
            </a:prstGeom>
            <a:solidFill>
              <a:srgbClr val="5B9BD5">
                <a:alpha val="50000"/>
              </a:srgbClr>
            </a:solidFill>
            <a:ln w="9525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385" name="Shape 1385"/>
            <p:cNvSpPr/>
            <p:nvPr/>
          </p:nvSpPr>
          <p:spPr>
            <a:xfrm>
              <a:off x="86426" y="0"/>
              <a:ext cx="986023" cy="3073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 algn="ctr">
                <a:defRPr sz="1400">
                  <a:effectLst>
                    <a:outerShdw blurRad="38100" dist="38100" dir="2700000" rotWithShape="0">
                      <a:srgbClr val="DDDDDD"/>
                    </a:outerShdw>
                  </a:effectLst>
                </a:defRPr>
              </a:lvl1pPr>
            </a:lstStyle>
            <a:p>
              <a:pPr lvl="0">
                <a:defRPr sz="1800">
                  <a:effectLst/>
                </a:defRPr>
              </a:pPr>
              <a:r>
                <a:rPr sz="1400">
                  <a:effectLst>
                    <a:outerShdw blurRad="38100" dist="38100" dir="2700000" rotWithShape="0">
                      <a:srgbClr val="DDDDDD"/>
                    </a:outerShdw>
                  </a:effectLst>
                </a:rPr>
                <a:t>HT Interface</a:t>
              </a:r>
            </a:p>
          </p:txBody>
        </p:sp>
      </p:grpSp>
      <p:sp>
        <p:nvSpPr>
          <p:cNvPr id="1387" name="Shape 1387"/>
          <p:cNvSpPr/>
          <p:nvPr/>
        </p:nvSpPr>
        <p:spPr>
          <a:xfrm>
            <a:off x="2188088" y="3402012"/>
            <a:ext cx="212726" cy="2952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4320"/>
                </a:moveTo>
                <a:lnTo>
                  <a:pt x="10800" y="0"/>
                </a:lnTo>
                <a:lnTo>
                  <a:pt x="21600" y="4320"/>
                </a:lnTo>
                <a:lnTo>
                  <a:pt x="16200" y="4320"/>
                </a:lnTo>
                <a:lnTo>
                  <a:pt x="16200" y="17280"/>
                </a:lnTo>
                <a:lnTo>
                  <a:pt x="21600" y="17280"/>
                </a:lnTo>
                <a:lnTo>
                  <a:pt x="10800" y="21600"/>
                </a:lnTo>
                <a:lnTo>
                  <a:pt x="0" y="17280"/>
                </a:lnTo>
                <a:lnTo>
                  <a:pt x="5400" y="17280"/>
                </a:lnTo>
                <a:lnTo>
                  <a:pt x="5400" y="4320"/>
                </a:lnTo>
                <a:close/>
              </a:path>
            </a:pathLst>
          </a:custGeom>
          <a:solidFill>
            <a:srgbClr val="5B9BD5">
              <a:alpha val="50000"/>
            </a:srgbClr>
          </a:solidFill>
          <a:ln>
            <a:solidFill/>
            <a:miter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grpSp>
        <p:nvGrpSpPr>
          <p:cNvPr id="1390" name="Group 1390"/>
          <p:cNvGrpSpPr/>
          <p:nvPr/>
        </p:nvGrpSpPr>
        <p:grpSpPr>
          <a:xfrm>
            <a:off x="1618176" y="4920774"/>
            <a:ext cx="2671764" cy="370841"/>
            <a:chOff x="0" y="0"/>
            <a:chExt cx="2671763" cy="370840"/>
          </a:xfrm>
        </p:grpSpPr>
        <p:sp>
          <p:nvSpPr>
            <p:cNvPr id="1388" name="Shape 1388"/>
            <p:cNvSpPr/>
            <p:nvPr/>
          </p:nvSpPr>
          <p:spPr>
            <a:xfrm>
              <a:off x="802712" y="0"/>
              <a:ext cx="1064752" cy="3708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 algn="ctr">
                <a:defRPr>
                  <a:effectLst>
                    <a:outerShdw blurRad="38100" dist="38100" dir="2700000" rotWithShape="0">
                      <a:srgbClr val="DDDDDD"/>
                    </a:outerShdw>
                  </a:effectLst>
                </a:defRPr>
              </a:lvl1pPr>
            </a:lstStyle>
            <a:p>
              <a:pPr lvl="0">
                <a:defRPr>
                  <a:effectLst/>
                </a:defRPr>
              </a:pPr>
              <a:r>
                <a:rPr>
                  <a:effectLst>
                    <a:outerShdw blurRad="38100" dist="38100" dir="2700000" rotWithShape="0">
                      <a:srgbClr val="DDDDDD"/>
                    </a:outerShdw>
                  </a:effectLst>
                </a:rPr>
                <a:t>CPU Cores</a:t>
              </a:r>
            </a:p>
          </p:txBody>
        </p:sp>
        <p:sp>
          <p:nvSpPr>
            <p:cNvPr id="1389" name="Shape 1389"/>
            <p:cNvSpPr/>
            <p:nvPr/>
          </p:nvSpPr>
          <p:spPr>
            <a:xfrm>
              <a:off x="0" y="52736"/>
              <a:ext cx="2671764" cy="264033"/>
            </a:xfrm>
            <a:prstGeom prst="rect">
              <a:avLst/>
            </a:prstGeom>
            <a:noFill/>
            <a:ln w="9525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</p:grpSp>
      <p:sp>
        <p:nvSpPr>
          <p:cNvPr id="1391" name="Shape 1391"/>
          <p:cNvSpPr/>
          <p:nvPr/>
        </p:nvSpPr>
        <p:spPr>
          <a:xfrm>
            <a:off x="1618176" y="4600575"/>
            <a:ext cx="2671764" cy="233364"/>
          </a:xfrm>
          <a:prstGeom prst="rect">
            <a:avLst/>
          </a:prstGeom>
          <a:ln>
            <a:solidFill/>
            <a:miter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1392" name="Shape 1392"/>
          <p:cNvSpPr/>
          <p:nvPr/>
        </p:nvSpPr>
        <p:spPr>
          <a:xfrm>
            <a:off x="3258063" y="3392487"/>
            <a:ext cx="212726" cy="2952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4320"/>
                </a:moveTo>
                <a:lnTo>
                  <a:pt x="10800" y="0"/>
                </a:lnTo>
                <a:lnTo>
                  <a:pt x="21600" y="4320"/>
                </a:lnTo>
                <a:lnTo>
                  <a:pt x="16200" y="4320"/>
                </a:lnTo>
                <a:lnTo>
                  <a:pt x="16200" y="17280"/>
                </a:lnTo>
                <a:lnTo>
                  <a:pt x="21600" y="17280"/>
                </a:lnTo>
                <a:lnTo>
                  <a:pt x="10800" y="21600"/>
                </a:lnTo>
                <a:lnTo>
                  <a:pt x="0" y="17280"/>
                </a:lnTo>
                <a:lnTo>
                  <a:pt x="5400" y="17280"/>
                </a:lnTo>
                <a:lnTo>
                  <a:pt x="5400" y="4320"/>
                </a:lnTo>
                <a:close/>
              </a:path>
            </a:pathLst>
          </a:custGeom>
          <a:solidFill>
            <a:srgbClr val="5B9BD5">
              <a:alpha val="50000"/>
            </a:srgbClr>
          </a:solidFill>
          <a:ln>
            <a:solidFill/>
            <a:miter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1393" name="Shape 1393"/>
          <p:cNvSpPr/>
          <p:nvPr/>
        </p:nvSpPr>
        <p:spPr>
          <a:xfrm>
            <a:off x="3634301" y="3403600"/>
            <a:ext cx="212726" cy="2952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4320"/>
                </a:moveTo>
                <a:lnTo>
                  <a:pt x="10800" y="0"/>
                </a:lnTo>
                <a:lnTo>
                  <a:pt x="21600" y="4320"/>
                </a:lnTo>
                <a:lnTo>
                  <a:pt x="16200" y="4320"/>
                </a:lnTo>
                <a:lnTo>
                  <a:pt x="16200" y="17280"/>
                </a:lnTo>
                <a:lnTo>
                  <a:pt x="21600" y="17280"/>
                </a:lnTo>
                <a:lnTo>
                  <a:pt x="10800" y="21600"/>
                </a:lnTo>
                <a:lnTo>
                  <a:pt x="0" y="17280"/>
                </a:lnTo>
                <a:lnTo>
                  <a:pt x="5400" y="17280"/>
                </a:lnTo>
                <a:lnTo>
                  <a:pt x="5400" y="4320"/>
                </a:lnTo>
                <a:close/>
              </a:path>
            </a:pathLst>
          </a:custGeom>
          <a:solidFill>
            <a:srgbClr val="5B9BD5">
              <a:alpha val="50000"/>
            </a:srgbClr>
          </a:solidFill>
          <a:ln>
            <a:solidFill/>
            <a:miter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1394" name="Shape 1394"/>
          <p:cNvSpPr/>
          <p:nvPr/>
        </p:nvSpPr>
        <p:spPr>
          <a:xfrm>
            <a:off x="3972438" y="3208338"/>
            <a:ext cx="212726" cy="4921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4320"/>
                </a:moveTo>
                <a:lnTo>
                  <a:pt x="10800" y="0"/>
                </a:lnTo>
                <a:lnTo>
                  <a:pt x="21600" y="4320"/>
                </a:lnTo>
                <a:lnTo>
                  <a:pt x="16200" y="4320"/>
                </a:lnTo>
                <a:lnTo>
                  <a:pt x="16200" y="17280"/>
                </a:lnTo>
                <a:lnTo>
                  <a:pt x="21600" y="17280"/>
                </a:lnTo>
                <a:lnTo>
                  <a:pt x="10800" y="21600"/>
                </a:lnTo>
                <a:lnTo>
                  <a:pt x="0" y="17280"/>
                </a:lnTo>
                <a:lnTo>
                  <a:pt x="5400" y="17280"/>
                </a:lnTo>
                <a:lnTo>
                  <a:pt x="5400" y="4320"/>
                </a:lnTo>
                <a:close/>
              </a:path>
            </a:pathLst>
          </a:custGeom>
          <a:solidFill>
            <a:srgbClr val="5B9BD5">
              <a:alpha val="50000"/>
            </a:srgbClr>
          </a:solidFill>
          <a:ln>
            <a:solidFill/>
            <a:miter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1395" name="Shape 1395"/>
          <p:cNvSpPr/>
          <p:nvPr/>
        </p:nvSpPr>
        <p:spPr>
          <a:xfrm>
            <a:off x="2254206" y="4585811"/>
            <a:ext cx="1387002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 algn="ctr">
              <a:defRPr>
                <a:effectLst>
                  <a:outerShdw blurRad="38100" dist="38100" dir="2700000" rotWithShape="0">
                    <a:srgbClr val="DDDDDD"/>
                  </a:outerShdw>
                </a:effectLst>
              </a:defRPr>
            </a:lvl1pPr>
          </a:lstStyle>
          <a:p>
            <a:pPr lvl="0">
              <a:defRPr>
                <a:effectLst/>
              </a:defRPr>
            </a:pPr>
            <a:r>
              <a:rPr>
                <a:effectLst>
                  <a:outerShdw blurRad="38100" dist="38100" dir="2700000" rotWithShape="0">
                    <a:srgbClr val="DDDDDD"/>
                  </a:outerShdw>
                </a:effectLst>
              </a:rPr>
              <a:t>L1&amp;L2 Caches</a:t>
            </a:r>
          </a:p>
        </p:txBody>
      </p:sp>
      <p:sp>
        <p:nvSpPr>
          <p:cNvPr id="1396" name="Shape 1396"/>
          <p:cNvSpPr/>
          <p:nvPr/>
        </p:nvSpPr>
        <p:spPr>
          <a:xfrm>
            <a:off x="3412051" y="2247900"/>
            <a:ext cx="1390651" cy="958850"/>
          </a:xfrm>
          <a:prstGeom prst="rect">
            <a:avLst/>
          </a:prstGeom>
          <a:solidFill>
            <a:srgbClr val="5B9BD5">
              <a:alpha val="50000"/>
            </a:srgbClr>
          </a:solidFill>
          <a:ln>
            <a:solidFill/>
            <a:miter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1397" name="Shape 1397"/>
          <p:cNvSpPr/>
          <p:nvPr/>
        </p:nvSpPr>
        <p:spPr>
          <a:xfrm>
            <a:off x="3568135" y="2542699"/>
            <a:ext cx="1078482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 algn="ctr">
              <a:defRPr>
                <a:effectLst>
                  <a:outerShdw blurRad="38100" dist="38100" dir="2700000" rotWithShape="0">
                    <a:srgbClr val="DDDDDD"/>
                  </a:outerShdw>
                </a:effectLst>
              </a:defRPr>
            </a:lvl1pPr>
          </a:lstStyle>
          <a:p>
            <a:pPr lvl="0">
              <a:defRPr>
                <a:effectLst/>
              </a:defRPr>
            </a:pPr>
            <a:r>
              <a:rPr>
                <a:effectLst>
                  <a:outerShdw blurRad="38100" dist="38100" dir="2700000" rotWithShape="0">
                    <a:srgbClr val="DDDDDD"/>
                  </a:outerShdw>
                </a:effectLst>
              </a:rPr>
              <a:t>NumaChip</a:t>
            </a:r>
          </a:p>
        </p:txBody>
      </p:sp>
      <p:sp>
        <p:nvSpPr>
          <p:cNvPr id="1398" name="Shape 1398"/>
          <p:cNvSpPr/>
          <p:nvPr/>
        </p:nvSpPr>
        <p:spPr>
          <a:xfrm rot="5400000">
            <a:off x="5641695" y="1435894"/>
            <a:ext cx="144464" cy="18256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939"/>
                </a:moveTo>
                <a:lnTo>
                  <a:pt x="10800" y="0"/>
                </a:lnTo>
                <a:lnTo>
                  <a:pt x="21600" y="939"/>
                </a:lnTo>
                <a:lnTo>
                  <a:pt x="14717" y="939"/>
                </a:lnTo>
                <a:lnTo>
                  <a:pt x="14717" y="20661"/>
                </a:lnTo>
                <a:lnTo>
                  <a:pt x="21600" y="20661"/>
                </a:lnTo>
                <a:lnTo>
                  <a:pt x="10800" y="21600"/>
                </a:lnTo>
                <a:lnTo>
                  <a:pt x="0" y="20661"/>
                </a:lnTo>
                <a:lnTo>
                  <a:pt x="6883" y="20661"/>
                </a:lnTo>
                <a:lnTo>
                  <a:pt x="6883" y="939"/>
                </a:lnTo>
                <a:close/>
              </a:path>
            </a:pathLst>
          </a:custGeom>
          <a:solidFill>
            <a:srgbClr val="5B9BD5">
              <a:alpha val="50000"/>
            </a:srgbClr>
          </a:solidFill>
          <a:ln>
            <a:solidFill/>
            <a:miter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1399" name="Shape 1399"/>
          <p:cNvSpPr/>
          <p:nvPr/>
        </p:nvSpPr>
        <p:spPr>
          <a:xfrm rot="5400000">
            <a:off x="4901126" y="2493961"/>
            <a:ext cx="101601" cy="2952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4320"/>
                </a:moveTo>
                <a:lnTo>
                  <a:pt x="10800" y="0"/>
                </a:lnTo>
                <a:lnTo>
                  <a:pt x="21600" y="4320"/>
                </a:lnTo>
                <a:lnTo>
                  <a:pt x="16200" y="4320"/>
                </a:lnTo>
                <a:lnTo>
                  <a:pt x="16200" y="17280"/>
                </a:lnTo>
                <a:lnTo>
                  <a:pt x="21600" y="17280"/>
                </a:lnTo>
                <a:lnTo>
                  <a:pt x="10800" y="21600"/>
                </a:lnTo>
                <a:lnTo>
                  <a:pt x="0" y="17280"/>
                </a:lnTo>
                <a:lnTo>
                  <a:pt x="5400" y="17280"/>
                </a:lnTo>
                <a:lnTo>
                  <a:pt x="5400" y="4320"/>
                </a:lnTo>
                <a:close/>
              </a:path>
            </a:pathLst>
          </a:custGeom>
          <a:solidFill>
            <a:srgbClr val="5B9BD5">
              <a:alpha val="50000"/>
            </a:srgbClr>
          </a:solidFill>
          <a:ln>
            <a:solidFill/>
            <a:miter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1400" name="Shape 1400"/>
          <p:cNvSpPr/>
          <p:nvPr/>
        </p:nvSpPr>
        <p:spPr>
          <a:xfrm rot="5400000">
            <a:off x="4902713" y="2638425"/>
            <a:ext cx="101601" cy="2952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4320"/>
                </a:moveTo>
                <a:lnTo>
                  <a:pt x="10800" y="0"/>
                </a:lnTo>
                <a:lnTo>
                  <a:pt x="21600" y="4320"/>
                </a:lnTo>
                <a:lnTo>
                  <a:pt x="16200" y="4320"/>
                </a:lnTo>
                <a:lnTo>
                  <a:pt x="16200" y="17280"/>
                </a:lnTo>
                <a:lnTo>
                  <a:pt x="21600" y="17280"/>
                </a:lnTo>
                <a:lnTo>
                  <a:pt x="10800" y="21600"/>
                </a:lnTo>
                <a:lnTo>
                  <a:pt x="0" y="17280"/>
                </a:lnTo>
                <a:lnTo>
                  <a:pt x="5400" y="17280"/>
                </a:lnTo>
                <a:lnTo>
                  <a:pt x="5400" y="4320"/>
                </a:lnTo>
                <a:close/>
              </a:path>
            </a:pathLst>
          </a:custGeom>
          <a:solidFill>
            <a:srgbClr val="5B9BD5">
              <a:alpha val="50000"/>
            </a:srgbClr>
          </a:solidFill>
          <a:ln>
            <a:solidFill/>
            <a:miter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1401" name="Shape 1401"/>
          <p:cNvSpPr/>
          <p:nvPr/>
        </p:nvSpPr>
        <p:spPr>
          <a:xfrm rot="5400000">
            <a:off x="4904301" y="2782886"/>
            <a:ext cx="101601" cy="2952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4320"/>
                </a:moveTo>
                <a:lnTo>
                  <a:pt x="10800" y="0"/>
                </a:lnTo>
                <a:lnTo>
                  <a:pt x="21600" y="4320"/>
                </a:lnTo>
                <a:lnTo>
                  <a:pt x="16200" y="4320"/>
                </a:lnTo>
                <a:lnTo>
                  <a:pt x="16200" y="17280"/>
                </a:lnTo>
                <a:lnTo>
                  <a:pt x="21600" y="17280"/>
                </a:lnTo>
                <a:lnTo>
                  <a:pt x="10800" y="21600"/>
                </a:lnTo>
                <a:lnTo>
                  <a:pt x="0" y="17280"/>
                </a:lnTo>
                <a:lnTo>
                  <a:pt x="5400" y="17280"/>
                </a:lnTo>
                <a:lnTo>
                  <a:pt x="5400" y="4320"/>
                </a:lnTo>
                <a:close/>
              </a:path>
            </a:pathLst>
          </a:custGeom>
          <a:solidFill>
            <a:srgbClr val="5B9BD5">
              <a:alpha val="50000"/>
            </a:srgbClr>
          </a:solidFill>
          <a:ln>
            <a:solidFill/>
            <a:miter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1402" name="Shape 1402"/>
          <p:cNvSpPr/>
          <p:nvPr/>
        </p:nvSpPr>
        <p:spPr>
          <a:xfrm rot="5400000">
            <a:off x="4905888" y="2927350"/>
            <a:ext cx="101601" cy="2952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4320"/>
                </a:moveTo>
                <a:lnTo>
                  <a:pt x="10800" y="0"/>
                </a:lnTo>
                <a:lnTo>
                  <a:pt x="21600" y="4320"/>
                </a:lnTo>
                <a:lnTo>
                  <a:pt x="16200" y="4320"/>
                </a:lnTo>
                <a:lnTo>
                  <a:pt x="16200" y="17280"/>
                </a:lnTo>
                <a:lnTo>
                  <a:pt x="21600" y="17280"/>
                </a:lnTo>
                <a:lnTo>
                  <a:pt x="10800" y="21600"/>
                </a:lnTo>
                <a:lnTo>
                  <a:pt x="0" y="17280"/>
                </a:lnTo>
                <a:lnTo>
                  <a:pt x="5400" y="17280"/>
                </a:lnTo>
                <a:lnTo>
                  <a:pt x="5400" y="4320"/>
                </a:lnTo>
                <a:close/>
              </a:path>
            </a:pathLst>
          </a:custGeom>
          <a:solidFill>
            <a:srgbClr val="5B9BD5">
              <a:alpha val="50000"/>
            </a:srgbClr>
          </a:solidFill>
          <a:ln>
            <a:solidFill/>
            <a:miter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1403" name="Shape 1403"/>
          <p:cNvSpPr/>
          <p:nvPr/>
        </p:nvSpPr>
        <p:spPr>
          <a:xfrm>
            <a:off x="3589851" y="1406525"/>
            <a:ext cx="1035051" cy="603250"/>
          </a:xfrm>
          <a:prstGeom prst="rect">
            <a:avLst/>
          </a:prstGeom>
          <a:solidFill>
            <a:srgbClr val="5B9BD5">
              <a:alpha val="50000"/>
            </a:srgbClr>
          </a:solidFill>
          <a:ln>
            <a:solidFill/>
            <a:miter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1404" name="Shape 1404"/>
          <p:cNvSpPr/>
          <p:nvPr/>
        </p:nvSpPr>
        <p:spPr>
          <a:xfrm>
            <a:off x="3985138" y="2022475"/>
            <a:ext cx="212726" cy="2190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4320"/>
                </a:moveTo>
                <a:lnTo>
                  <a:pt x="10800" y="0"/>
                </a:lnTo>
                <a:lnTo>
                  <a:pt x="21600" y="4320"/>
                </a:lnTo>
                <a:lnTo>
                  <a:pt x="16200" y="4320"/>
                </a:lnTo>
                <a:lnTo>
                  <a:pt x="16200" y="17280"/>
                </a:lnTo>
                <a:lnTo>
                  <a:pt x="21600" y="17280"/>
                </a:lnTo>
                <a:lnTo>
                  <a:pt x="10800" y="21600"/>
                </a:lnTo>
                <a:lnTo>
                  <a:pt x="0" y="17280"/>
                </a:lnTo>
                <a:lnTo>
                  <a:pt x="5400" y="17280"/>
                </a:lnTo>
                <a:lnTo>
                  <a:pt x="5400" y="4320"/>
                </a:lnTo>
                <a:close/>
              </a:path>
            </a:pathLst>
          </a:custGeom>
          <a:solidFill>
            <a:srgbClr val="5B9BD5">
              <a:alpha val="50000"/>
            </a:srgbClr>
          </a:solidFill>
          <a:ln>
            <a:solidFill/>
            <a:miter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1405" name="Shape 1405"/>
          <p:cNvSpPr/>
          <p:nvPr/>
        </p:nvSpPr>
        <p:spPr>
          <a:xfrm>
            <a:off x="3687762" y="1572736"/>
            <a:ext cx="851928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 algn="ctr">
              <a:defRPr sz="1200"/>
            </a:lvl1pPr>
          </a:lstStyle>
          <a:p>
            <a:pPr lvl="0">
              <a:defRPr sz="1800"/>
            </a:pPr>
            <a:r>
              <a:rPr sz="1200"/>
              <a:t>NumaCache</a:t>
            </a:r>
          </a:p>
        </p:txBody>
      </p:sp>
      <p:sp>
        <p:nvSpPr>
          <p:cNvPr id="1406" name="Shape 1406"/>
          <p:cNvSpPr/>
          <p:nvPr/>
        </p:nvSpPr>
        <p:spPr>
          <a:xfrm>
            <a:off x="1618176" y="4837112"/>
            <a:ext cx="219076" cy="134938"/>
          </a:xfrm>
          <a:prstGeom prst="rect">
            <a:avLst/>
          </a:prstGeom>
          <a:solidFill>
            <a:srgbClr val="5B9BD5">
              <a:alpha val="50000"/>
            </a:srgbClr>
          </a:solidFill>
          <a:ln>
            <a:solidFill/>
            <a:miter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1407" name="Shape 1407"/>
          <p:cNvSpPr/>
          <p:nvPr/>
        </p:nvSpPr>
        <p:spPr>
          <a:xfrm>
            <a:off x="1837251" y="4837112"/>
            <a:ext cx="227014" cy="134938"/>
          </a:xfrm>
          <a:prstGeom prst="rect">
            <a:avLst/>
          </a:prstGeom>
          <a:solidFill>
            <a:srgbClr val="5B9BD5">
              <a:alpha val="50000"/>
            </a:srgbClr>
          </a:solidFill>
          <a:ln>
            <a:solidFill/>
            <a:miter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grpSp>
        <p:nvGrpSpPr>
          <p:cNvPr id="1410" name="Group 1410"/>
          <p:cNvGrpSpPr/>
          <p:nvPr/>
        </p:nvGrpSpPr>
        <p:grpSpPr>
          <a:xfrm>
            <a:off x="8339650" y="2543175"/>
            <a:ext cx="1666876" cy="852488"/>
            <a:chOff x="0" y="0"/>
            <a:chExt cx="1666875" cy="852487"/>
          </a:xfrm>
        </p:grpSpPr>
        <p:sp>
          <p:nvSpPr>
            <p:cNvPr id="1408" name="Shape 1408"/>
            <p:cNvSpPr/>
            <p:nvPr/>
          </p:nvSpPr>
          <p:spPr>
            <a:xfrm>
              <a:off x="0" y="0"/>
              <a:ext cx="1666875" cy="852488"/>
            </a:xfrm>
            <a:prstGeom prst="rect">
              <a:avLst/>
            </a:prstGeom>
            <a:solidFill>
              <a:srgbClr val="715973">
                <a:alpha val="50000"/>
              </a:srgbClr>
            </a:solidFill>
            <a:ln w="9525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409" name="Shape 1409"/>
            <p:cNvSpPr/>
            <p:nvPr/>
          </p:nvSpPr>
          <p:spPr>
            <a:xfrm>
              <a:off x="383047" y="240823"/>
              <a:ext cx="900781" cy="3708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 algn="ctr">
                <a:defRPr>
                  <a:effectLst>
                    <a:outerShdw blurRad="38100" dist="38100" dir="2700000" rotWithShape="0">
                      <a:srgbClr val="DDDDDD"/>
                    </a:outerShdw>
                  </a:effectLst>
                </a:defRPr>
              </a:lvl1pPr>
            </a:lstStyle>
            <a:p>
              <a:pPr lvl="0">
                <a:defRPr>
                  <a:effectLst/>
                </a:defRPr>
              </a:pPr>
              <a:r>
                <a:rPr>
                  <a:effectLst>
                    <a:outerShdw blurRad="38100" dist="38100" dir="2700000" rotWithShape="0">
                      <a:srgbClr val="DDDDDD"/>
                    </a:outerShdw>
                  </a:effectLst>
                </a:rPr>
                <a:t>Memory</a:t>
              </a:r>
            </a:p>
          </p:txBody>
        </p:sp>
      </p:grpSp>
      <p:sp>
        <p:nvSpPr>
          <p:cNvPr id="1411" name="Shape 1411"/>
          <p:cNvSpPr/>
          <p:nvPr/>
        </p:nvSpPr>
        <p:spPr>
          <a:xfrm>
            <a:off x="7139500" y="3695700"/>
            <a:ext cx="2674939" cy="1533525"/>
          </a:xfrm>
          <a:prstGeom prst="rect">
            <a:avLst/>
          </a:prstGeom>
          <a:solidFill>
            <a:srgbClr val="408000">
              <a:alpha val="50000"/>
            </a:srgbClr>
          </a:solidFill>
          <a:ln>
            <a:solidFill/>
            <a:miter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1412" name="Shape 1412"/>
          <p:cNvSpPr/>
          <p:nvPr/>
        </p:nvSpPr>
        <p:spPr>
          <a:xfrm>
            <a:off x="8068480" y="4100037"/>
            <a:ext cx="929690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 algn="ctr">
              <a:defRPr>
                <a:effectLst>
                  <a:outerShdw blurRad="38100" dist="38100" dir="2700000" rotWithShape="0">
                    <a:srgbClr val="DDDDDD"/>
                  </a:outerShdw>
                </a:effectLst>
              </a:defRPr>
            </a:lvl1pPr>
          </a:lstStyle>
          <a:p>
            <a:pPr lvl="0">
              <a:defRPr>
                <a:effectLst/>
              </a:defRPr>
            </a:pPr>
            <a:r>
              <a:rPr>
                <a:effectLst>
                  <a:outerShdw blurRad="38100" dist="38100" dir="2700000" rotWithShape="0">
                    <a:srgbClr val="DDDDDD"/>
                  </a:outerShdw>
                </a:effectLst>
              </a:rPr>
              <a:t>L3 Cache</a:t>
            </a:r>
          </a:p>
        </p:txBody>
      </p:sp>
      <p:sp>
        <p:nvSpPr>
          <p:cNvPr id="1413" name="Shape 1413"/>
          <p:cNvSpPr/>
          <p:nvPr/>
        </p:nvSpPr>
        <p:spPr>
          <a:xfrm>
            <a:off x="9366763" y="4600575"/>
            <a:ext cx="446088" cy="630239"/>
          </a:xfrm>
          <a:prstGeom prst="rect">
            <a:avLst/>
          </a:prstGeom>
          <a:solidFill>
            <a:srgbClr val="5B9BD5">
              <a:alpha val="50000"/>
            </a:srgbClr>
          </a:solidFill>
          <a:ln>
            <a:solidFill/>
            <a:miter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1414" name="Shape 1414"/>
          <p:cNvSpPr/>
          <p:nvPr/>
        </p:nvSpPr>
        <p:spPr>
          <a:xfrm>
            <a:off x="8922263" y="4600575"/>
            <a:ext cx="446088" cy="630239"/>
          </a:xfrm>
          <a:prstGeom prst="rect">
            <a:avLst/>
          </a:prstGeom>
          <a:solidFill>
            <a:srgbClr val="5B9BD5">
              <a:alpha val="50000"/>
            </a:srgbClr>
          </a:solidFill>
          <a:ln>
            <a:solidFill/>
            <a:miter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1415" name="Shape 1415"/>
          <p:cNvSpPr/>
          <p:nvPr/>
        </p:nvSpPr>
        <p:spPr>
          <a:xfrm>
            <a:off x="8477763" y="4600575"/>
            <a:ext cx="446088" cy="630239"/>
          </a:xfrm>
          <a:prstGeom prst="rect">
            <a:avLst/>
          </a:prstGeom>
          <a:solidFill>
            <a:srgbClr val="5B9BD5">
              <a:alpha val="50000"/>
            </a:srgbClr>
          </a:solidFill>
          <a:ln>
            <a:solidFill/>
            <a:miter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1416" name="Shape 1416"/>
          <p:cNvSpPr/>
          <p:nvPr/>
        </p:nvSpPr>
        <p:spPr>
          <a:xfrm>
            <a:off x="8033263" y="4600575"/>
            <a:ext cx="446088" cy="630239"/>
          </a:xfrm>
          <a:prstGeom prst="rect">
            <a:avLst/>
          </a:prstGeom>
          <a:solidFill>
            <a:srgbClr val="5B9BD5">
              <a:alpha val="50000"/>
            </a:srgbClr>
          </a:solidFill>
          <a:ln>
            <a:solidFill/>
            <a:miter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1417" name="Shape 1417"/>
          <p:cNvSpPr/>
          <p:nvPr/>
        </p:nvSpPr>
        <p:spPr>
          <a:xfrm>
            <a:off x="7585588" y="4600575"/>
            <a:ext cx="446088" cy="630239"/>
          </a:xfrm>
          <a:prstGeom prst="rect">
            <a:avLst/>
          </a:prstGeom>
          <a:solidFill>
            <a:srgbClr val="5B9BD5">
              <a:alpha val="50000"/>
            </a:srgbClr>
          </a:solidFill>
          <a:ln>
            <a:solidFill/>
            <a:miter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1418" name="Shape 1418"/>
          <p:cNvSpPr/>
          <p:nvPr/>
        </p:nvSpPr>
        <p:spPr>
          <a:xfrm>
            <a:off x="7139500" y="4600575"/>
            <a:ext cx="446089" cy="630239"/>
          </a:xfrm>
          <a:prstGeom prst="rect">
            <a:avLst/>
          </a:prstGeom>
          <a:solidFill>
            <a:srgbClr val="5B9BD5">
              <a:alpha val="50000"/>
            </a:srgbClr>
          </a:solidFill>
          <a:ln>
            <a:solidFill/>
            <a:miter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1419" name="Shape 1419"/>
          <p:cNvSpPr/>
          <p:nvPr/>
        </p:nvSpPr>
        <p:spPr>
          <a:xfrm>
            <a:off x="7141088" y="4837112"/>
            <a:ext cx="2671764" cy="131763"/>
          </a:xfrm>
          <a:prstGeom prst="rect">
            <a:avLst/>
          </a:prstGeom>
          <a:ln>
            <a:solidFill/>
            <a:miter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1420" name="Shape 1420"/>
          <p:cNvSpPr/>
          <p:nvPr/>
        </p:nvSpPr>
        <p:spPr>
          <a:xfrm>
            <a:off x="7141088" y="4600575"/>
            <a:ext cx="2671764" cy="233364"/>
          </a:xfrm>
          <a:prstGeom prst="rect">
            <a:avLst/>
          </a:prstGeom>
          <a:solidFill>
            <a:srgbClr val="408000">
              <a:alpha val="50000"/>
            </a:srgbClr>
          </a:solidFill>
          <a:ln>
            <a:solidFill/>
            <a:miter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grpSp>
        <p:nvGrpSpPr>
          <p:cNvPr id="1423" name="Group 1423"/>
          <p:cNvGrpSpPr/>
          <p:nvPr/>
        </p:nvGrpSpPr>
        <p:grpSpPr>
          <a:xfrm>
            <a:off x="8299963" y="3644424"/>
            <a:ext cx="1519238" cy="370841"/>
            <a:chOff x="0" y="0"/>
            <a:chExt cx="1519237" cy="370840"/>
          </a:xfrm>
        </p:grpSpPr>
        <p:sp>
          <p:nvSpPr>
            <p:cNvPr id="1421" name="Shape 1421"/>
            <p:cNvSpPr/>
            <p:nvPr/>
          </p:nvSpPr>
          <p:spPr>
            <a:xfrm>
              <a:off x="0" y="52863"/>
              <a:ext cx="1519238" cy="263525"/>
            </a:xfrm>
            <a:prstGeom prst="rect">
              <a:avLst/>
            </a:prstGeom>
            <a:solidFill>
              <a:srgbClr val="5B9BD5">
                <a:alpha val="50000"/>
              </a:srgbClr>
            </a:solidFill>
            <a:ln w="9525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422" name="Shape 1422"/>
            <p:cNvSpPr/>
            <p:nvPr/>
          </p:nvSpPr>
          <p:spPr>
            <a:xfrm>
              <a:off x="211990" y="0"/>
              <a:ext cx="1093662" cy="3708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 algn="ctr">
                <a:defRPr>
                  <a:effectLst>
                    <a:outerShdw blurRad="38100" dist="38100" dir="2700000" rotWithShape="0">
                      <a:srgbClr val="DDDDDD"/>
                    </a:outerShdw>
                  </a:effectLst>
                </a:defRPr>
              </a:lvl1pPr>
            </a:lstStyle>
            <a:p>
              <a:pPr lvl="0">
                <a:defRPr>
                  <a:effectLst/>
                </a:defRPr>
              </a:pPr>
              <a:r>
                <a:rPr>
                  <a:effectLst>
                    <a:outerShdw blurRad="38100" dist="38100" dir="2700000" rotWithShape="0">
                      <a:srgbClr val="DDDDDD"/>
                    </a:outerShdw>
                  </a:effectLst>
                </a:rPr>
                <a:t>Mem. Ctrl.</a:t>
              </a:r>
            </a:p>
          </p:txBody>
        </p:sp>
      </p:grpSp>
      <p:grpSp>
        <p:nvGrpSpPr>
          <p:cNvPr id="1426" name="Group 1426"/>
          <p:cNvGrpSpPr/>
          <p:nvPr/>
        </p:nvGrpSpPr>
        <p:grpSpPr>
          <a:xfrm>
            <a:off x="7142676" y="3676967"/>
            <a:ext cx="1157288" cy="307341"/>
            <a:chOff x="0" y="0"/>
            <a:chExt cx="1157287" cy="307340"/>
          </a:xfrm>
        </p:grpSpPr>
        <p:sp>
          <p:nvSpPr>
            <p:cNvPr id="1424" name="Shape 1424"/>
            <p:cNvSpPr/>
            <p:nvPr/>
          </p:nvSpPr>
          <p:spPr>
            <a:xfrm>
              <a:off x="0" y="19104"/>
              <a:ext cx="1157288" cy="269132"/>
            </a:xfrm>
            <a:prstGeom prst="rect">
              <a:avLst/>
            </a:prstGeom>
            <a:solidFill>
              <a:srgbClr val="5B9BD5">
                <a:alpha val="50000"/>
              </a:srgbClr>
            </a:solidFill>
            <a:ln w="9525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425" name="Shape 1425"/>
            <p:cNvSpPr/>
            <p:nvPr/>
          </p:nvSpPr>
          <p:spPr>
            <a:xfrm>
              <a:off x="86426" y="0"/>
              <a:ext cx="986023" cy="3073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 algn="ctr">
                <a:defRPr sz="1400">
                  <a:effectLst>
                    <a:outerShdw blurRad="38100" dist="38100" dir="2700000" rotWithShape="0">
                      <a:srgbClr val="DDDDDD"/>
                    </a:outerShdw>
                  </a:effectLst>
                </a:defRPr>
              </a:lvl1pPr>
            </a:lstStyle>
            <a:p>
              <a:pPr lvl="0">
                <a:defRPr sz="1800">
                  <a:effectLst/>
                </a:defRPr>
              </a:pPr>
              <a:r>
                <a:rPr sz="1400">
                  <a:effectLst>
                    <a:outerShdw blurRad="38100" dist="38100" dir="2700000" rotWithShape="0">
                      <a:srgbClr val="DDDDDD"/>
                    </a:outerShdw>
                  </a:effectLst>
                </a:rPr>
                <a:t>HT Interface</a:t>
              </a:r>
            </a:p>
          </p:txBody>
        </p:sp>
      </p:grpSp>
      <p:sp>
        <p:nvSpPr>
          <p:cNvPr id="1427" name="Shape 1427"/>
          <p:cNvSpPr/>
          <p:nvPr/>
        </p:nvSpPr>
        <p:spPr>
          <a:xfrm>
            <a:off x="9030213" y="3402012"/>
            <a:ext cx="212726" cy="2952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4320"/>
                </a:moveTo>
                <a:lnTo>
                  <a:pt x="10800" y="0"/>
                </a:lnTo>
                <a:lnTo>
                  <a:pt x="21600" y="4320"/>
                </a:lnTo>
                <a:lnTo>
                  <a:pt x="16200" y="4320"/>
                </a:lnTo>
                <a:lnTo>
                  <a:pt x="16200" y="17280"/>
                </a:lnTo>
                <a:lnTo>
                  <a:pt x="21600" y="17280"/>
                </a:lnTo>
                <a:lnTo>
                  <a:pt x="10800" y="21600"/>
                </a:lnTo>
                <a:lnTo>
                  <a:pt x="0" y="17280"/>
                </a:lnTo>
                <a:lnTo>
                  <a:pt x="5400" y="17280"/>
                </a:lnTo>
                <a:lnTo>
                  <a:pt x="5400" y="4320"/>
                </a:lnTo>
                <a:close/>
              </a:path>
            </a:pathLst>
          </a:custGeom>
          <a:solidFill>
            <a:srgbClr val="5B9BD5">
              <a:alpha val="50000"/>
            </a:srgbClr>
          </a:solidFill>
          <a:ln>
            <a:solidFill/>
            <a:miter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grpSp>
        <p:nvGrpSpPr>
          <p:cNvPr id="1430" name="Group 1430"/>
          <p:cNvGrpSpPr/>
          <p:nvPr/>
        </p:nvGrpSpPr>
        <p:grpSpPr>
          <a:xfrm>
            <a:off x="7141088" y="4920774"/>
            <a:ext cx="2671764" cy="370841"/>
            <a:chOff x="0" y="0"/>
            <a:chExt cx="2671762" cy="370840"/>
          </a:xfrm>
        </p:grpSpPr>
        <p:sp>
          <p:nvSpPr>
            <p:cNvPr id="1428" name="Shape 1428"/>
            <p:cNvSpPr/>
            <p:nvPr/>
          </p:nvSpPr>
          <p:spPr>
            <a:xfrm>
              <a:off x="802711" y="0"/>
              <a:ext cx="1064752" cy="3708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 algn="ctr">
                <a:defRPr>
                  <a:effectLst>
                    <a:outerShdw blurRad="38100" dist="38100" dir="2700000" rotWithShape="0">
                      <a:srgbClr val="DDDDDD"/>
                    </a:outerShdw>
                  </a:effectLst>
                </a:defRPr>
              </a:lvl1pPr>
            </a:lstStyle>
            <a:p>
              <a:pPr lvl="0">
                <a:defRPr>
                  <a:effectLst/>
                </a:defRPr>
              </a:pPr>
              <a:r>
                <a:rPr>
                  <a:effectLst>
                    <a:outerShdw blurRad="38100" dist="38100" dir="2700000" rotWithShape="0">
                      <a:srgbClr val="DDDDDD"/>
                    </a:outerShdw>
                  </a:effectLst>
                </a:rPr>
                <a:t>CPU Cores</a:t>
              </a:r>
            </a:p>
          </p:txBody>
        </p:sp>
        <p:sp>
          <p:nvSpPr>
            <p:cNvPr id="1429" name="Shape 1429"/>
            <p:cNvSpPr/>
            <p:nvPr/>
          </p:nvSpPr>
          <p:spPr>
            <a:xfrm>
              <a:off x="0" y="52736"/>
              <a:ext cx="2671763" cy="264033"/>
            </a:xfrm>
            <a:prstGeom prst="rect">
              <a:avLst/>
            </a:prstGeom>
            <a:noFill/>
            <a:ln w="9525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</p:grpSp>
      <p:sp>
        <p:nvSpPr>
          <p:cNvPr id="1431" name="Shape 1431"/>
          <p:cNvSpPr/>
          <p:nvPr/>
        </p:nvSpPr>
        <p:spPr>
          <a:xfrm>
            <a:off x="7141088" y="4600575"/>
            <a:ext cx="2671764" cy="233364"/>
          </a:xfrm>
          <a:prstGeom prst="rect">
            <a:avLst/>
          </a:prstGeom>
          <a:ln>
            <a:solidFill/>
            <a:miter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1432" name="Shape 1432"/>
          <p:cNvSpPr/>
          <p:nvPr/>
        </p:nvSpPr>
        <p:spPr>
          <a:xfrm>
            <a:off x="7960238" y="3392487"/>
            <a:ext cx="212726" cy="2952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4320"/>
                </a:moveTo>
                <a:lnTo>
                  <a:pt x="10800" y="0"/>
                </a:lnTo>
                <a:lnTo>
                  <a:pt x="21600" y="4320"/>
                </a:lnTo>
                <a:lnTo>
                  <a:pt x="16200" y="4320"/>
                </a:lnTo>
                <a:lnTo>
                  <a:pt x="16200" y="17280"/>
                </a:lnTo>
                <a:lnTo>
                  <a:pt x="21600" y="17280"/>
                </a:lnTo>
                <a:lnTo>
                  <a:pt x="10800" y="21600"/>
                </a:lnTo>
                <a:lnTo>
                  <a:pt x="0" y="17280"/>
                </a:lnTo>
                <a:lnTo>
                  <a:pt x="5400" y="17280"/>
                </a:lnTo>
                <a:lnTo>
                  <a:pt x="5400" y="4320"/>
                </a:lnTo>
                <a:close/>
              </a:path>
            </a:pathLst>
          </a:custGeom>
          <a:solidFill>
            <a:srgbClr val="5B9BD5">
              <a:alpha val="50000"/>
            </a:srgbClr>
          </a:solidFill>
          <a:ln>
            <a:solidFill/>
            <a:miter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1433" name="Shape 1433"/>
          <p:cNvSpPr/>
          <p:nvPr/>
        </p:nvSpPr>
        <p:spPr>
          <a:xfrm>
            <a:off x="7584000" y="3403600"/>
            <a:ext cx="212726" cy="2952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4320"/>
                </a:moveTo>
                <a:lnTo>
                  <a:pt x="10800" y="0"/>
                </a:lnTo>
                <a:lnTo>
                  <a:pt x="21600" y="4320"/>
                </a:lnTo>
                <a:lnTo>
                  <a:pt x="16200" y="4320"/>
                </a:lnTo>
                <a:lnTo>
                  <a:pt x="16200" y="17280"/>
                </a:lnTo>
                <a:lnTo>
                  <a:pt x="21600" y="17280"/>
                </a:lnTo>
                <a:lnTo>
                  <a:pt x="10800" y="21600"/>
                </a:lnTo>
                <a:lnTo>
                  <a:pt x="0" y="17280"/>
                </a:lnTo>
                <a:lnTo>
                  <a:pt x="5400" y="17280"/>
                </a:lnTo>
                <a:lnTo>
                  <a:pt x="5400" y="4320"/>
                </a:lnTo>
                <a:close/>
              </a:path>
            </a:pathLst>
          </a:custGeom>
          <a:solidFill>
            <a:srgbClr val="5B9BD5">
              <a:alpha val="50000"/>
            </a:srgbClr>
          </a:solidFill>
          <a:ln>
            <a:solidFill/>
            <a:miter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1434" name="Shape 1434"/>
          <p:cNvSpPr/>
          <p:nvPr/>
        </p:nvSpPr>
        <p:spPr>
          <a:xfrm>
            <a:off x="7207763" y="3208338"/>
            <a:ext cx="212726" cy="4921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4320"/>
                </a:moveTo>
                <a:lnTo>
                  <a:pt x="10800" y="0"/>
                </a:lnTo>
                <a:lnTo>
                  <a:pt x="21600" y="4320"/>
                </a:lnTo>
                <a:lnTo>
                  <a:pt x="16200" y="4320"/>
                </a:lnTo>
                <a:lnTo>
                  <a:pt x="16200" y="17280"/>
                </a:lnTo>
                <a:lnTo>
                  <a:pt x="21600" y="17280"/>
                </a:lnTo>
                <a:lnTo>
                  <a:pt x="10800" y="21600"/>
                </a:lnTo>
                <a:lnTo>
                  <a:pt x="0" y="17280"/>
                </a:lnTo>
                <a:lnTo>
                  <a:pt x="5400" y="17280"/>
                </a:lnTo>
                <a:lnTo>
                  <a:pt x="5400" y="4320"/>
                </a:lnTo>
                <a:close/>
              </a:path>
            </a:pathLst>
          </a:custGeom>
          <a:solidFill>
            <a:srgbClr val="5B9BD5">
              <a:alpha val="50000"/>
            </a:srgbClr>
          </a:solidFill>
          <a:ln>
            <a:solidFill/>
            <a:miter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1435" name="Shape 1435"/>
          <p:cNvSpPr/>
          <p:nvPr/>
        </p:nvSpPr>
        <p:spPr>
          <a:xfrm>
            <a:off x="7789818" y="4585811"/>
            <a:ext cx="1387002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 algn="ctr">
              <a:defRPr>
                <a:effectLst>
                  <a:outerShdw blurRad="38100" dist="38100" dir="2700000" rotWithShape="0">
                    <a:srgbClr val="DDDDDD"/>
                  </a:outerShdw>
                </a:effectLst>
              </a:defRPr>
            </a:lvl1pPr>
          </a:lstStyle>
          <a:p>
            <a:pPr lvl="0">
              <a:defRPr>
                <a:effectLst/>
              </a:defRPr>
            </a:pPr>
            <a:r>
              <a:rPr>
                <a:effectLst>
                  <a:outerShdw blurRad="38100" dist="38100" dir="2700000" rotWithShape="0">
                    <a:srgbClr val="DDDDDD"/>
                  </a:outerShdw>
                </a:effectLst>
              </a:rPr>
              <a:t>L1&amp;L2 Caches</a:t>
            </a:r>
          </a:p>
        </p:txBody>
      </p:sp>
      <p:sp>
        <p:nvSpPr>
          <p:cNvPr id="1436" name="Shape 1436"/>
          <p:cNvSpPr/>
          <p:nvPr/>
        </p:nvSpPr>
        <p:spPr>
          <a:xfrm>
            <a:off x="6628325" y="2247900"/>
            <a:ext cx="1390651" cy="958850"/>
          </a:xfrm>
          <a:prstGeom prst="rect">
            <a:avLst/>
          </a:prstGeom>
          <a:solidFill>
            <a:srgbClr val="5B9BD5">
              <a:alpha val="50000"/>
            </a:srgbClr>
          </a:solidFill>
          <a:ln>
            <a:solidFill/>
            <a:miter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1437" name="Shape 1437"/>
          <p:cNvSpPr/>
          <p:nvPr/>
        </p:nvSpPr>
        <p:spPr>
          <a:xfrm>
            <a:off x="6784410" y="2542699"/>
            <a:ext cx="1078481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 algn="ctr">
              <a:defRPr>
                <a:effectLst>
                  <a:outerShdw blurRad="38100" dist="38100" dir="2700000" rotWithShape="0">
                    <a:srgbClr val="DDDDDD"/>
                  </a:outerShdw>
                </a:effectLst>
              </a:defRPr>
            </a:lvl1pPr>
          </a:lstStyle>
          <a:p>
            <a:pPr lvl="0">
              <a:defRPr>
                <a:effectLst/>
              </a:defRPr>
            </a:pPr>
            <a:r>
              <a:rPr>
                <a:effectLst>
                  <a:outerShdw blurRad="38100" dist="38100" dir="2700000" rotWithShape="0">
                    <a:srgbClr val="DDDDDD"/>
                  </a:outerShdw>
                </a:effectLst>
              </a:rPr>
              <a:t>NumaChip</a:t>
            </a:r>
          </a:p>
        </p:txBody>
      </p:sp>
      <p:sp>
        <p:nvSpPr>
          <p:cNvPr id="1438" name="Shape 1438"/>
          <p:cNvSpPr/>
          <p:nvPr/>
        </p:nvSpPr>
        <p:spPr>
          <a:xfrm rot="5400000">
            <a:off x="6428301" y="2493961"/>
            <a:ext cx="101601" cy="2952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4320"/>
                </a:moveTo>
                <a:lnTo>
                  <a:pt x="10800" y="0"/>
                </a:lnTo>
                <a:lnTo>
                  <a:pt x="21600" y="4320"/>
                </a:lnTo>
                <a:lnTo>
                  <a:pt x="16200" y="4320"/>
                </a:lnTo>
                <a:lnTo>
                  <a:pt x="16200" y="17280"/>
                </a:lnTo>
                <a:lnTo>
                  <a:pt x="21600" y="17280"/>
                </a:lnTo>
                <a:lnTo>
                  <a:pt x="10800" y="21600"/>
                </a:lnTo>
                <a:lnTo>
                  <a:pt x="0" y="17280"/>
                </a:lnTo>
                <a:lnTo>
                  <a:pt x="5400" y="17280"/>
                </a:lnTo>
                <a:lnTo>
                  <a:pt x="5400" y="4320"/>
                </a:lnTo>
                <a:close/>
              </a:path>
            </a:pathLst>
          </a:custGeom>
          <a:solidFill>
            <a:srgbClr val="5B9BD5">
              <a:alpha val="50000"/>
            </a:srgbClr>
          </a:solidFill>
          <a:ln>
            <a:solidFill/>
            <a:miter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1439" name="Shape 1439"/>
          <p:cNvSpPr/>
          <p:nvPr/>
        </p:nvSpPr>
        <p:spPr>
          <a:xfrm rot="5400000">
            <a:off x="6426713" y="2638425"/>
            <a:ext cx="101601" cy="2952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4320"/>
                </a:moveTo>
                <a:lnTo>
                  <a:pt x="10800" y="0"/>
                </a:lnTo>
                <a:lnTo>
                  <a:pt x="21600" y="4320"/>
                </a:lnTo>
                <a:lnTo>
                  <a:pt x="16200" y="4320"/>
                </a:lnTo>
                <a:lnTo>
                  <a:pt x="16200" y="17280"/>
                </a:lnTo>
                <a:lnTo>
                  <a:pt x="21600" y="17280"/>
                </a:lnTo>
                <a:lnTo>
                  <a:pt x="10800" y="21600"/>
                </a:lnTo>
                <a:lnTo>
                  <a:pt x="0" y="17280"/>
                </a:lnTo>
                <a:lnTo>
                  <a:pt x="5400" y="17280"/>
                </a:lnTo>
                <a:lnTo>
                  <a:pt x="5400" y="4320"/>
                </a:lnTo>
                <a:close/>
              </a:path>
            </a:pathLst>
          </a:custGeom>
          <a:solidFill>
            <a:srgbClr val="5B9BD5">
              <a:alpha val="50000"/>
            </a:srgbClr>
          </a:solidFill>
          <a:ln>
            <a:solidFill/>
            <a:miter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1440" name="Shape 1440"/>
          <p:cNvSpPr/>
          <p:nvPr/>
        </p:nvSpPr>
        <p:spPr>
          <a:xfrm rot="5400000">
            <a:off x="6425126" y="2782886"/>
            <a:ext cx="101601" cy="2952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4320"/>
                </a:moveTo>
                <a:lnTo>
                  <a:pt x="10800" y="0"/>
                </a:lnTo>
                <a:lnTo>
                  <a:pt x="21600" y="4320"/>
                </a:lnTo>
                <a:lnTo>
                  <a:pt x="16200" y="4320"/>
                </a:lnTo>
                <a:lnTo>
                  <a:pt x="16200" y="17280"/>
                </a:lnTo>
                <a:lnTo>
                  <a:pt x="21600" y="17280"/>
                </a:lnTo>
                <a:lnTo>
                  <a:pt x="10800" y="21600"/>
                </a:lnTo>
                <a:lnTo>
                  <a:pt x="0" y="17280"/>
                </a:lnTo>
                <a:lnTo>
                  <a:pt x="5400" y="17280"/>
                </a:lnTo>
                <a:lnTo>
                  <a:pt x="5400" y="4320"/>
                </a:lnTo>
                <a:close/>
              </a:path>
            </a:pathLst>
          </a:custGeom>
          <a:solidFill>
            <a:srgbClr val="5B9BD5">
              <a:alpha val="50000"/>
            </a:srgbClr>
          </a:solidFill>
          <a:ln>
            <a:solidFill/>
            <a:miter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1441" name="Shape 1441"/>
          <p:cNvSpPr/>
          <p:nvPr/>
        </p:nvSpPr>
        <p:spPr>
          <a:xfrm rot="5400000">
            <a:off x="6423538" y="2927350"/>
            <a:ext cx="101601" cy="2952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4320"/>
                </a:moveTo>
                <a:lnTo>
                  <a:pt x="10800" y="0"/>
                </a:lnTo>
                <a:lnTo>
                  <a:pt x="21600" y="4320"/>
                </a:lnTo>
                <a:lnTo>
                  <a:pt x="16200" y="4320"/>
                </a:lnTo>
                <a:lnTo>
                  <a:pt x="16200" y="17280"/>
                </a:lnTo>
                <a:lnTo>
                  <a:pt x="21600" y="17280"/>
                </a:lnTo>
                <a:lnTo>
                  <a:pt x="10800" y="21600"/>
                </a:lnTo>
                <a:lnTo>
                  <a:pt x="0" y="17280"/>
                </a:lnTo>
                <a:lnTo>
                  <a:pt x="5400" y="17280"/>
                </a:lnTo>
                <a:lnTo>
                  <a:pt x="5400" y="4320"/>
                </a:lnTo>
                <a:close/>
              </a:path>
            </a:pathLst>
          </a:custGeom>
          <a:solidFill>
            <a:srgbClr val="5B9BD5">
              <a:alpha val="50000"/>
            </a:srgbClr>
          </a:solidFill>
          <a:ln>
            <a:solidFill/>
            <a:miter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1442" name="Shape 1442"/>
          <p:cNvSpPr/>
          <p:nvPr/>
        </p:nvSpPr>
        <p:spPr>
          <a:xfrm>
            <a:off x="6806125" y="1406525"/>
            <a:ext cx="1035051" cy="603250"/>
          </a:xfrm>
          <a:prstGeom prst="rect">
            <a:avLst/>
          </a:prstGeom>
          <a:solidFill>
            <a:srgbClr val="5B9BD5">
              <a:alpha val="50000"/>
            </a:srgbClr>
          </a:solidFill>
          <a:ln>
            <a:solidFill/>
            <a:miter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1443" name="Shape 1443"/>
          <p:cNvSpPr/>
          <p:nvPr/>
        </p:nvSpPr>
        <p:spPr>
          <a:xfrm>
            <a:off x="7217288" y="2022475"/>
            <a:ext cx="212726" cy="2190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4320"/>
                </a:moveTo>
                <a:lnTo>
                  <a:pt x="10800" y="0"/>
                </a:lnTo>
                <a:lnTo>
                  <a:pt x="21600" y="4320"/>
                </a:lnTo>
                <a:lnTo>
                  <a:pt x="16200" y="4320"/>
                </a:lnTo>
                <a:lnTo>
                  <a:pt x="16200" y="17280"/>
                </a:lnTo>
                <a:lnTo>
                  <a:pt x="21600" y="17280"/>
                </a:lnTo>
                <a:lnTo>
                  <a:pt x="10800" y="21600"/>
                </a:lnTo>
                <a:lnTo>
                  <a:pt x="0" y="17280"/>
                </a:lnTo>
                <a:lnTo>
                  <a:pt x="5400" y="17280"/>
                </a:lnTo>
                <a:lnTo>
                  <a:pt x="5400" y="4320"/>
                </a:lnTo>
                <a:close/>
              </a:path>
            </a:pathLst>
          </a:custGeom>
          <a:solidFill>
            <a:srgbClr val="5B9BD5">
              <a:alpha val="50000"/>
            </a:srgbClr>
          </a:solidFill>
          <a:ln>
            <a:solidFill/>
            <a:miter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1444" name="Shape 1444"/>
          <p:cNvSpPr/>
          <p:nvPr/>
        </p:nvSpPr>
        <p:spPr>
          <a:xfrm>
            <a:off x="6891337" y="1572736"/>
            <a:ext cx="851928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 algn="ctr">
              <a:defRPr sz="1200"/>
            </a:lvl1pPr>
          </a:lstStyle>
          <a:p>
            <a:pPr lvl="0">
              <a:defRPr sz="1800"/>
            </a:pPr>
            <a:r>
              <a:rPr sz="1200"/>
              <a:t>NumaCache</a:t>
            </a:r>
          </a:p>
        </p:txBody>
      </p:sp>
      <p:sp>
        <p:nvSpPr>
          <p:cNvPr id="1445" name="Shape 1445"/>
          <p:cNvSpPr/>
          <p:nvPr/>
        </p:nvSpPr>
        <p:spPr>
          <a:xfrm>
            <a:off x="9593775" y="4837112"/>
            <a:ext cx="219076" cy="134938"/>
          </a:xfrm>
          <a:prstGeom prst="rect">
            <a:avLst/>
          </a:prstGeom>
          <a:solidFill>
            <a:srgbClr val="5B9BD5">
              <a:alpha val="50000"/>
            </a:srgbClr>
          </a:solidFill>
          <a:ln>
            <a:solidFill/>
            <a:miter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1446" name="Shape 1446"/>
          <p:cNvSpPr/>
          <p:nvPr/>
        </p:nvSpPr>
        <p:spPr>
          <a:xfrm>
            <a:off x="9366763" y="4837112"/>
            <a:ext cx="227012" cy="134938"/>
          </a:xfrm>
          <a:prstGeom prst="rect">
            <a:avLst/>
          </a:prstGeom>
          <a:solidFill>
            <a:srgbClr val="5B9BD5">
              <a:alpha val="50000"/>
            </a:srgbClr>
          </a:solidFill>
          <a:ln>
            <a:solidFill/>
            <a:miter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1447" name="Shape 1447"/>
          <p:cNvSpPr/>
          <p:nvPr/>
        </p:nvSpPr>
        <p:spPr>
          <a:xfrm flipH="1">
            <a:off x="4791588" y="2447925"/>
            <a:ext cx="574676" cy="109538"/>
          </a:xfrm>
          <a:prstGeom prst="rightArrow">
            <a:avLst>
              <a:gd name="adj1" fmla="val 54056"/>
              <a:gd name="adj2" fmla="val 75368"/>
            </a:avLst>
          </a:prstGeom>
          <a:solidFill>
            <a:srgbClr val="5B9BD5">
              <a:alpha val="50000"/>
            </a:srgbClr>
          </a:solidFill>
          <a:ln>
            <a:solidFill/>
            <a:miter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1448" name="Shape 1448"/>
          <p:cNvSpPr/>
          <p:nvPr/>
        </p:nvSpPr>
        <p:spPr>
          <a:xfrm>
            <a:off x="6053651" y="2439988"/>
            <a:ext cx="574676" cy="109538"/>
          </a:xfrm>
          <a:prstGeom prst="rightArrow">
            <a:avLst>
              <a:gd name="adj1" fmla="val 54056"/>
              <a:gd name="adj2" fmla="val 75368"/>
            </a:avLst>
          </a:prstGeom>
          <a:solidFill>
            <a:srgbClr val="5B9BD5">
              <a:alpha val="50000"/>
            </a:srgbClr>
          </a:solidFill>
          <a:ln>
            <a:solidFill/>
            <a:miter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1449" name="Shape 1449"/>
          <p:cNvSpPr/>
          <p:nvPr/>
        </p:nvSpPr>
        <p:spPr>
          <a:xfrm rot="16200000" flipH="1">
            <a:off x="5343245" y="3091656"/>
            <a:ext cx="1362076" cy="112714"/>
          </a:xfrm>
          <a:prstGeom prst="rightArrow">
            <a:avLst>
              <a:gd name="adj1" fmla="val 52120"/>
              <a:gd name="adj2" fmla="val 98634"/>
            </a:avLst>
          </a:prstGeom>
          <a:solidFill>
            <a:srgbClr val="5B9BD5">
              <a:alpha val="50000"/>
            </a:srgbClr>
          </a:solidFill>
          <a:ln>
            <a:solidFill/>
            <a:miter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1450" name="Shape 1450"/>
          <p:cNvSpPr/>
          <p:nvPr/>
        </p:nvSpPr>
        <p:spPr>
          <a:xfrm rot="16200000" flipH="1">
            <a:off x="4716181" y="3094832"/>
            <a:ext cx="1362076" cy="112713"/>
          </a:xfrm>
          <a:prstGeom prst="rightArrow">
            <a:avLst>
              <a:gd name="adj1" fmla="val 52120"/>
              <a:gd name="adj2" fmla="val 98635"/>
            </a:avLst>
          </a:prstGeom>
          <a:solidFill>
            <a:srgbClr val="5B9BD5">
              <a:alpha val="50000"/>
            </a:srgbClr>
          </a:solidFill>
          <a:ln>
            <a:solidFill/>
            <a:miter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1451" name="Shape 1451"/>
          <p:cNvSpPr/>
          <p:nvPr/>
        </p:nvSpPr>
        <p:spPr>
          <a:xfrm>
            <a:off x="4610230" y="3749992"/>
            <a:ext cx="2208980" cy="650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0" algn="ctr"/>
            <a:r>
              <a:t>To/From Other nodes</a:t>
            </a:r>
          </a:p>
          <a:p>
            <a:pPr lvl="0" algn="ctr"/>
            <a:r>
              <a:t>in the same dimension</a:t>
            </a:r>
          </a:p>
        </p:txBody>
      </p:sp>
      <p:sp>
        <p:nvSpPr>
          <p:cNvPr id="1452" name="Shape 1452"/>
          <p:cNvSpPr/>
          <p:nvPr/>
        </p:nvSpPr>
        <p:spPr>
          <a:xfrm flipV="1">
            <a:off x="4021650" y="4400550"/>
            <a:ext cx="1" cy="703264"/>
          </a:xfrm>
          <a:prstGeom prst="line">
            <a:avLst/>
          </a:prstGeom>
          <a:ln w="28575">
            <a:solidFill>
              <a:srgbClr val="FF0000"/>
            </a:solidFill>
            <a:round/>
            <a:tailEnd type="triangle"/>
          </a:ln>
        </p:spPr>
        <p:txBody>
          <a:bodyPr lIns="0" tIns="0" rIns="0" bIns="0"/>
          <a:lstStyle/>
          <a:p>
            <a:pPr lvl="0"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453" name="Shape 1453"/>
          <p:cNvSpPr/>
          <p:nvPr/>
        </p:nvSpPr>
        <p:spPr>
          <a:xfrm>
            <a:off x="4132775" y="4400550"/>
            <a:ext cx="1" cy="703264"/>
          </a:xfrm>
          <a:prstGeom prst="line">
            <a:avLst/>
          </a:prstGeom>
          <a:ln w="28575">
            <a:solidFill>
              <a:srgbClr val="FF0000"/>
            </a:solidFill>
            <a:round/>
            <a:tailEnd type="triangle"/>
          </a:ln>
        </p:spPr>
        <p:txBody>
          <a:bodyPr lIns="0" tIns="0" rIns="0" bIns="0"/>
          <a:lstStyle/>
          <a:p>
            <a:pPr lvl="0"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454" name="Shape 1454"/>
          <p:cNvSpPr/>
          <p:nvPr/>
        </p:nvSpPr>
        <p:spPr>
          <a:xfrm>
            <a:off x="3260886" y="5339873"/>
            <a:ext cx="1305630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 algn="ctr">
              <a:defRPr b="1">
                <a:solidFill>
                  <a:srgbClr val="FF0000"/>
                </a:solidFill>
              </a:defRPr>
            </a:lvl1pPr>
          </a:lstStyle>
          <a:p>
            <a:pPr lvl="0">
              <a:defRPr b="0">
                <a:solidFill>
                  <a:srgbClr val="000000"/>
                </a:solidFill>
              </a:defRPr>
            </a:pPr>
            <a:r>
              <a:rPr b="1">
                <a:solidFill>
                  <a:srgbClr val="FF0000"/>
                </a:solidFill>
              </a:rPr>
              <a:t>L3 Cache HIT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99"/>
                                        <p:tgtEl>
                                          <p:spTgt spid="1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99"/>
                            </p:stCondLst>
                            <p:childTnLst>
                              <p:par>
                                <p:cTn id="9" presetID="22" presetClass="entr" presetSubtype="1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400"/>
                                        <p:tgtEl>
                                          <p:spTgt spid="1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99"/>
                            </p:stCondLst>
                            <p:childTnLst>
                              <p:par>
                                <p:cTn id="13" presetID="10" presetClass="entr" presetSubtype="0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6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2" grpId="1" animBg="1" advAuto="0"/>
      <p:bldP spid="1452" grpId="4" animBg="1" advAuto="0"/>
      <p:bldP spid="1453" grpId="2" animBg="1" advAuto="0"/>
      <p:bldP spid="1453" grpId="5" animBg="1" advAuto="0"/>
      <p:bldP spid="1454" grpId="3" animBg="1" advAuto="0"/>
      <p:bldP spid="1454" grpId="6" animBg="1" advAuto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6" name="Shape 14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900">
                <a:solidFill>
                  <a:srgbClr val="FFFFFF"/>
                </a:solidFill>
              </a:rPr>
              <a:t>Principal Operation – Local Memory</a:t>
            </a:r>
          </a:p>
        </p:txBody>
      </p:sp>
      <p:sp>
        <p:nvSpPr>
          <p:cNvPr id="1457" name="Shape 145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888888"/>
                </a:solidFill>
              </a:rPr>
              <a:t>21</a:t>
            </a:fld>
            <a:endParaRPr sz="1200">
              <a:solidFill>
                <a:srgbClr val="888888"/>
              </a:solidFill>
            </a:endParaRPr>
          </a:p>
        </p:txBody>
      </p:sp>
      <p:grpSp>
        <p:nvGrpSpPr>
          <p:cNvPr id="1460" name="Group 1460"/>
          <p:cNvGrpSpPr/>
          <p:nvPr/>
        </p:nvGrpSpPr>
        <p:grpSpPr>
          <a:xfrm>
            <a:off x="1424501" y="2536825"/>
            <a:ext cx="1666876" cy="852488"/>
            <a:chOff x="0" y="0"/>
            <a:chExt cx="1666875" cy="852487"/>
          </a:xfrm>
        </p:grpSpPr>
        <p:sp>
          <p:nvSpPr>
            <p:cNvPr id="1458" name="Shape 1458"/>
            <p:cNvSpPr/>
            <p:nvPr/>
          </p:nvSpPr>
          <p:spPr>
            <a:xfrm>
              <a:off x="0" y="0"/>
              <a:ext cx="1666875" cy="852488"/>
            </a:xfrm>
            <a:prstGeom prst="rect">
              <a:avLst/>
            </a:prstGeom>
            <a:solidFill>
              <a:srgbClr val="715973">
                <a:alpha val="50000"/>
              </a:srgbClr>
            </a:solidFill>
            <a:ln w="9525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459" name="Shape 1459"/>
            <p:cNvSpPr/>
            <p:nvPr/>
          </p:nvSpPr>
          <p:spPr>
            <a:xfrm>
              <a:off x="383047" y="240823"/>
              <a:ext cx="900781" cy="3708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 algn="ctr">
                <a:defRPr>
                  <a:effectLst>
                    <a:outerShdw blurRad="38100" dist="38100" dir="2700000" rotWithShape="0">
                      <a:srgbClr val="DDDDDD"/>
                    </a:outerShdw>
                  </a:effectLst>
                </a:defRPr>
              </a:lvl1pPr>
            </a:lstStyle>
            <a:p>
              <a:pPr lvl="0">
                <a:defRPr>
                  <a:effectLst/>
                </a:defRPr>
              </a:pPr>
              <a:r>
                <a:rPr>
                  <a:effectLst>
                    <a:outerShdw blurRad="38100" dist="38100" dir="2700000" rotWithShape="0">
                      <a:srgbClr val="DDDDDD"/>
                    </a:outerShdw>
                  </a:effectLst>
                </a:rPr>
                <a:t>Memory</a:t>
              </a:r>
            </a:p>
          </p:txBody>
        </p:sp>
      </p:grpSp>
      <p:sp>
        <p:nvSpPr>
          <p:cNvPr id="1461" name="Shape 1461"/>
          <p:cNvSpPr/>
          <p:nvPr/>
        </p:nvSpPr>
        <p:spPr>
          <a:xfrm>
            <a:off x="1616588" y="3695700"/>
            <a:ext cx="2674939" cy="1533525"/>
          </a:xfrm>
          <a:prstGeom prst="rect">
            <a:avLst/>
          </a:prstGeom>
          <a:solidFill>
            <a:srgbClr val="408000">
              <a:alpha val="50000"/>
            </a:srgbClr>
          </a:solidFill>
          <a:ln>
            <a:solidFill/>
            <a:miter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1462" name="Shape 1462"/>
          <p:cNvSpPr/>
          <p:nvPr/>
        </p:nvSpPr>
        <p:spPr>
          <a:xfrm>
            <a:off x="2432855" y="4100037"/>
            <a:ext cx="929691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 algn="ctr">
              <a:defRPr>
                <a:effectLst>
                  <a:outerShdw blurRad="38100" dist="38100" dir="2700000" rotWithShape="0">
                    <a:srgbClr val="DDDDDD"/>
                  </a:outerShdw>
                </a:effectLst>
              </a:defRPr>
            </a:lvl1pPr>
          </a:lstStyle>
          <a:p>
            <a:pPr lvl="0">
              <a:defRPr>
                <a:effectLst/>
              </a:defRPr>
            </a:pPr>
            <a:r>
              <a:rPr>
                <a:effectLst>
                  <a:outerShdw blurRad="38100" dist="38100" dir="2700000" rotWithShape="0">
                    <a:srgbClr val="DDDDDD"/>
                  </a:outerShdw>
                </a:effectLst>
              </a:rPr>
              <a:t>L3 Cache</a:t>
            </a:r>
          </a:p>
        </p:txBody>
      </p:sp>
      <p:sp>
        <p:nvSpPr>
          <p:cNvPr id="1463" name="Shape 1463"/>
          <p:cNvSpPr/>
          <p:nvPr/>
        </p:nvSpPr>
        <p:spPr>
          <a:xfrm>
            <a:off x="1618176" y="4600575"/>
            <a:ext cx="446089" cy="630239"/>
          </a:xfrm>
          <a:prstGeom prst="rect">
            <a:avLst/>
          </a:prstGeom>
          <a:solidFill>
            <a:srgbClr val="5B9BD5">
              <a:alpha val="50000"/>
            </a:srgbClr>
          </a:solidFill>
          <a:ln>
            <a:solidFill/>
            <a:miter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1464" name="Shape 1464"/>
          <p:cNvSpPr/>
          <p:nvPr/>
        </p:nvSpPr>
        <p:spPr>
          <a:xfrm>
            <a:off x="2062676" y="4600575"/>
            <a:ext cx="446089" cy="630239"/>
          </a:xfrm>
          <a:prstGeom prst="rect">
            <a:avLst/>
          </a:prstGeom>
          <a:solidFill>
            <a:srgbClr val="5B9BD5">
              <a:alpha val="50000"/>
            </a:srgbClr>
          </a:solidFill>
          <a:ln>
            <a:solidFill/>
            <a:miter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1465" name="Shape 1465"/>
          <p:cNvSpPr/>
          <p:nvPr/>
        </p:nvSpPr>
        <p:spPr>
          <a:xfrm>
            <a:off x="2507176" y="4600575"/>
            <a:ext cx="446089" cy="630239"/>
          </a:xfrm>
          <a:prstGeom prst="rect">
            <a:avLst/>
          </a:prstGeom>
          <a:solidFill>
            <a:srgbClr val="5B9BD5">
              <a:alpha val="50000"/>
            </a:srgbClr>
          </a:solidFill>
          <a:ln>
            <a:solidFill/>
            <a:miter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1466" name="Shape 1466"/>
          <p:cNvSpPr/>
          <p:nvPr/>
        </p:nvSpPr>
        <p:spPr>
          <a:xfrm>
            <a:off x="2951676" y="4600575"/>
            <a:ext cx="446089" cy="630239"/>
          </a:xfrm>
          <a:prstGeom prst="rect">
            <a:avLst/>
          </a:prstGeom>
          <a:solidFill>
            <a:srgbClr val="5B9BD5">
              <a:alpha val="50000"/>
            </a:srgbClr>
          </a:solidFill>
          <a:ln>
            <a:solidFill/>
            <a:miter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1467" name="Shape 1467"/>
          <p:cNvSpPr/>
          <p:nvPr/>
        </p:nvSpPr>
        <p:spPr>
          <a:xfrm>
            <a:off x="3399351" y="4600575"/>
            <a:ext cx="446089" cy="630239"/>
          </a:xfrm>
          <a:prstGeom prst="rect">
            <a:avLst/>
          </a:prstGeom>
          <a:solidFill>
            <a:srgbClr val="5B9BD5">
              <a:alpha val="50000"/>
            </a:srgbClr>
          </a:solidFill>
          <a:ln>
            <a:solidFill/>
            <a:miter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1468" name="Shape 1468"/>
          <p:cNvSpPr/>
          <p:nvPr/>
        </p:nvSpPr>
        <p:spPr>
          <a:xfrm>
            <a:off x="1618176" y="4837112"/>
            <a:ext cx="2671764" cy="131763"/>
          </a:xfrm>
          <a:prstGeom prst="rect">
            <a:avLst/>
          </a:prstGeom>
          <a:ln>
            <a:solidFill/>
            <a:miter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1469" name="Shape 1469"/>
          <p:cNvSpPr/>
          <p:nvPr/>
        </p:nvSpPr>
        <p:spPr>
          <a:xfrm>
            <a:off x="1618176" y="4600575"/>
            <a:ext cx="2671764" cy="233364"/>
          </a:xfrm>
          <a:prstGeom prst="rect">
            <a:avLst/>
          </a:prstGeom>
          <a:solidFill>
            <a:srgbClr val="408000">
              <a:alpha val="50000"/>
            </a:srgbClr>
          </a:solidFill>
          <a:ln>
            <a:solidFill/>
            <a:miter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grpSp>
        <p:nvGrpSpPr>
          <p:cNvPr id="1472" name="Group 1472"/>
          <p:cNvGrpSpPr/>
          <p:nvPr/>
        </p:nvGrpSpPr>
        <p:grpSpPr>
          <a:xfrm>
            <a:off x="1611826" y="3644424"/>
            <a:ext cx="1519239" cy="370841"/>
            <a:chOff x="0" y="0"/>
            <a:chExt cx="1519237" cy="370840"/>
          </a:xfrm>
        </p:grpSpPr>
        <p:sp>
          <p:nvSpPr>
            <p:cNvPr id="1470" name="Shape 1470"/>
            <p:cNvSpPr/>
            <p:nvPr/>
          </p:nvSpPr>
          <p:spPr>
            <a:xfrm>
              <a:off x="0" y="52863"/>
              <a:ext cx="1519238" cy="263525"/>
            </a:xfrm>
            <a:prstGeom prst="rect">
              <a:avLst/>
            </a:prstGeom>
            <a:solidFill>
              <a:srgbClr val="5B9BD5">
                <a:alpha val="50000"/>
              </a:srgbClr>
            </a:solidFill>
            <a:ln w="9525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471" name="Shape 1471"/>
            <p:cNvSpPr/>
            <p:nvPr/>
          </p:nvSpPr>
          <p:spPr>
            <a:xfrm>
              <a:off x="211991" y="0"/>
              <a:ext cx="1093662" cy="3708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 algn="ctr">
                <a:defRPr>
                  <a:effectLst>
                    <a:outerShdw blurRad="38100" dist="38100" dir="2700000" rotWithShape="0">
                      <a:srgbClr val="DDDDDD"/>
                    </a:outerShdw>
                  </a:effectLst>
                </a:defRPr>
              </a:lvl1pPr>
            </a:lstStyle>
            <a:p>
              <a:pPr lvl="0">
                <a:defRPr>
                  <a:effectLst/>
                </a:defRPr>
              </a:pPr>
              <a:r>
                <a:rPr>
                  <a:effectLst>
                    <a:outerShdw blurRad="38100" dist="38100" dir="2700000" rotWithShape="0">
                      <a:srgbClr val="DDDDDD"/>
                    </a:outerShdw>
                  </a:effectLst>
                </a:rPr>
                <a:t>Mem. Ctrl.</a:t>
              </a:r>
            </a:p>
          </p:txBody>
        </p:sp>
      </p:grpSp>
      <p:grpSp>
        <p:nvGrpSpPr>
          <p:cNvPr id="1475" name="Group 1475"/>
          <p:cNvGrpSpPr/>
          <p:nvPr/>
        </p:nvGrpSpPr>
        <p:grpSpPr>
          <a:xfrm>
            <a:off x="3129476" y="3676967"/>
            <a:ext cx="1157288" cy="307341"/>
            <a:chOff x="0" y="0"/>
            <a:chExt cx="1157287" cy="307340"/>
          </a:xfrm>
        </p:grpSpPr>
        <p:sp>
          <p:nvSpPr>
            <p:cNvPr id="1473" name="Shape 1473"/>
            <p:cNvSpPr/>
            <p:nvPr/>
          </p:nvSpPr>
          <p:spPr>
            <a:xfrm>
              <a:off x="0" y="19104"/>
              <a:ext cx="1157288" cy="269132"/>
            </a:xfrm>
            <a:prstGeom prst="rect">
              <a:avLst/>
            </a:prstGeom>
            <a:solidFill>
              <a:srgbClr val="5B9BD5">
                <a:alpha val="50000"/>
              </a:srgbClr>
            </a:solidFill>
            <a:ln w="9525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474" name="Shape 1474"/>
            <p:cNvSpPr/>
            <p:nvPr/>
          </p:nvSpPr>
          <p:spPr>
            <a:xfrm>
              <a:off x="86426" y="0"/>
              <a:ext cx="986023" cy="3073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 algn="ctr">
                <a:defRPr sz="1400">
                  <a:effectLst>
                    <a:outerShdw blurRad="38100" dist="38100" dir="2700000" rotWithShape="0">
                      <a:srgbClr val="DDDDDD"/>
                    </a:outerShdw>
                  </a:effectLst>
                </a:defRPr>
              </a:lvl1pPr>
            </a:lstStyle>
            <a:p>
              <a:pPr lvl="0">
                <a:defRPr sz="1800">
                  <a:effectLst/>
                </a:defRPr>
              </a:pPr>
              <a:r>
                <a:rPr sz="1400">
                  <a:effectLst>
                    <a:outerShdw blurRad="38100" dist="38100" dir="2700000" rotWithShape="0">
                      <a:srgbClr val="DDDDDD"/>
                    </a:outerShdw>
                  </a:effectLst>
                </a:rPr>
                <a:t>HT Interface</a:t>
              </a:r>
            </a:p>
          </p:txBody>
        </p:sp>
      </p:grpSp>
      <p:sp>
        <p:nvSpPr>
          <p:cNvPr id="1476" name="Shape 1476"/>
          <p:cNvSpPr/>
          <p:nvPr/>
        </p:nvSpPr>
        <p:spPr>
          <a:xfrm>
            <a:off x="2188088" y="3402012"/>
            <a:ext cx="212726" cy="2952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4320"/>
                </a:moveTo>
                <a:lnTo>
                  <a:pt x="10800" y="0"/>
                </a:lnTo>
                <a:lnTo>
                  <a:pt x="21600" y="4320"/>
                </a:lnTo>
                <a:lnTo>
                  <a:pt x="16200" y="4320"/>
                </a:lnTo>
                <a:lnTo>
                  <a:pt x="16200" y="17280"/>
                </a:lnTo>
                <a:lnTo>
                  <a:pt x="21600" y="17280"/>
                </a:lnTo>
                <a:lnTo>
                  <a:pt x="10800" y="21600"/>
                </a:lnTo>
                <a:lnTo>
                  <a:pt x="0" y="17280"/>
                </a:lnTo>
                <a:lnTo>
                  <a:pt x="5400" y="17280"/>
                </a:lnTo>
                <a:lnTo>
                  <a:pt x="5400" y="4320"/>
                </a:lnTo>
                <a:close/>
              </a:path>
            </a:pathLst>
          </a:custGeom>
          <a:solidFill>
            <a:srgbClr val="5B9BD5">
              <a:alpha val="50000"/>
            </a:srgbClr>
          </a:solidFill>
          <a:ln>
            <a:solidFill/>
            <a:miter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grpSp>
        <p:nvGrpSpPr>
          <p:cNvPr id="1479" name="Group 1479"/>
          <p:cNvGrpSpPr/>
          <p:nvPr/>
        </p:nvGrpSpPr>
        <p:grpSpPr>
          <a:xfrm>
            <a:off x="1618176" y="4920774"/>
            <a:ext cx="2671764" cy="370841"/>
            <a:chOff x="0" y="0"/>
            <a:chExt cx="2671763" cy="370840"/>
          </a:xfrm>
        </p:grpSpPr>
        <p:sp>
          <p:nvSpPr>
            <p:cNvPr id="1477" name="Shape 1477"/>
            <p:cNvSpPr/>
            <p:nvPr/>
          </p:nvSpPr>
          <p:spPr>
            <a:xfrm>
              <a:off x="802712" y="0"/>
              <a:ext cx="1064752" cy="3708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 algn="ctr">
                <a:defRPr>
                  <a:effectLst>
                    <a:outerShdw blurRad="38100" dist="38100" dir="2700000" rotWithShape="0">
                      <a:srgbClr val="DDDDDD"/>
                    </a:outerShdw>
                  </a:effectLst>
                </a:defRPr>
              </a:lvl1pPr>
            </a:lstStyle>
            <a:p>
              <a:pPr lvl="0">
                <a:defRPr>
                  <a:effectLst/>
                </a:defRPr>
              </a:pPr>
              <a:r>
                <a:rPr>
                  <a:effectLst>
                    <a:outerShdw blurRad="38100" dist="38100" dir="2700000" rotWithShape="0">
                      <a:srgbClr val="DDDDDD"/>
                    </a:outerShdw>
                  </a:effectLst>
                </a:rPr>
                <a:t>CPU Cores</a:t>
              </a:r>
            </a:p>
          </p:txBody>
        </p:sp>
        <p:sp>
          <p:nvSpPr>
            <p:cNvPr id="1478" name="Shape 1478"/>
            <p:cNvSpPr/>
            <p:nvPr/>
          </p:nvSpPr>
          <p:spPr>
            <a:xfrm>
              <a:off x="0" y="52736"/>
              <a:ext cx="2671764" cy="264033"/>
            </a:xfrm>
            <a:prstGeom prst="rect">
              <a:avLst/>
            </a:prstGeom>
            <a:noFill/>
            <a:ln w="9525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</p:grpSp>
      <p:sp>
        <p:nvSpPr>
          <p:cNvPr id="1480" name="Shape 1480"/>
          <p:cNvSpPr/>
          <p:nvPr/>
        </p:nvSpPr>
        <p:spPr>
          <a:xfrm>
            <a:off x="1618176" y="4600575"/>
            <a:ext cx="2671764" cy="233364"/>
          </a:xfrm>
          <a:prstGeom prst="rect">
            <a:avLst/>
          </a:prstGeom>
          <a:ln>
            <a:solidFill/>
            <a:miter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1481" name="Shape 1481"/>
          <p:cNvSpPr/>
          <p:nvPr/>
        </p:nvSpPr>
        <p:spPr>
          <a:xfrm>
            <a:off x="3258063" y="3392487"/>
            <a:ext cx="212726" cy="2952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4320"/>
                </a:moveTo>
                <a:lnTo>
                  <a:pt x="10800" y="0"/>
                </a:lnTo>
                <a:lnTo>
                  <a:pt x="21600" y="4320"/>
                </a:lnTo>
                <a:lnTo>
                  <a:pt x="16200" y="4320"/>
                </a:lnTo>
                <a:lnTo>
                  <a:pt x="16200" y="17280"/>
                </a:lnTo>
                <a:lnTo>
                  <a:pt x="21600" y="17280"/>
                </a:lnTo>
                <a:lnTo>
                  <a:pt x="10800" y="21600"/>
                </a:lnTo>
                <a:lnTo>
                  <a:pt x="0" y="17280"/>
                </a:lnTo>
                <a:lnTo>
                  <a:pt x="5400" y="17280"/>
                </a:lnTo>
                <a:lnTo>
                  <a:pt x="5400" y="4320"/>
                </a:lnTo>
                <a:close/>
              </a:path>
            </a:pathLst>
          </a:custGeom>
          <a:solidFill>
            <a:srgbClr val="5B9BD5">
              <a:alpha val="50000"/>
            </a:srgbClr>
          </a:solidFill>
          <a:ln>
            <a:solidFill/>
            <a:miter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1482" name="Shape 1482"/>
          <p:cNvSpPr/>
          <p:nvPr/>
        </p:nvSpPr>
        <p:spPr>
          <a:xfrm>
            <a:off x="3634301" y="3403600"/>
            <a:ext cx="212726" cy="2952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4320"/>
                </a:moveTo>
                <a:lnTo>
                  <a:pt x="10800" y="0"/>
                </a:lnTo>
                <a:lnTo>
                  <a:pt x="21600" y="4320"/>
                </a:lnTo>
                <a:lnTo>
                  <a:pt x="16200" y="4320"/>
                </a:lnTo>
                <a:lnTo>
                  <a:pt x="16200" y="17280"/>
                </a:lnTo>
                <a:lnTo>
                  <a:pt x="21600" y="17280"/>
                </a:lnTo>
                <a:lnTo>
                  <a:pt x="10800" y="21600"/>
                </a:lnTo>
                <a:lnTo>
                  <a:pt x="0" y="17280"/>
                </a:lnTo>
                <a:lnTo>
                  <a:pt x="5400" y="17280"/>
                </a:lnTo>
                <a:lnTo>
                  <a:pt x="5400" y="4320"/>
                </a:lnTo>
                <a:close/>
              </a:path>
            </a:pathLst>
          </a:custGeom>
          <a:solidFill>
            <a:srgbClr val="5B9BD5">
              <a:alpha val="50000"/>
            </a:srgbClr>
          </a:solidFill>
          <a:ln>
            <a:solidFill/>
            <a:miter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1483" name="Shape 1483"/>
          <p:cNvSpPr/>
          <p:nvPr/>
        </p:nvSpPr>
        <p:spPr>
          <a:xfrm>
            <a:off x="3972438" y="3208338"/>
            <a:ext cx="212726" cy="4921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4320"/>
                </a:moveTo>
                <a:lnTo>
                  <a:pt x="10800" y="0"/>
                </a:lnTo>
                <a:lnTo>
                  <a:pt x="21600" y="4320"/>
                </a:lnTo>
                <a:lnTo>
                  <a:pt x="16200" y="4320"/>
                </a:lnTo>
                <a:lnTo>
                  <a:pt x="16200" y="17280"/>
                </a:lnTo>
                <a:lnTo>
                  <a:pt x="21600" y="17280"/>
                </a:lnTo>
                <a:lnTo>
                  <a:pt x="10800" y="21600"/>
                </a:lnTo>
                <a:lnTo>
                  <a:pt x="0" y="17280"/>
                </a:lnTo>
                <a:lnTo>
                  <a:pt x="5400" y="17280"/>
                </a:lnTo>
                <a:lnTo>
                  <a:pt x="5400" y="4320"/>
                </a:lnTo>
                <a:close/>
              </a:path>
            </a:pathLst>
          </a:custGeom>
          <a:solidFill>
            <a:srgbClr val="5B9BD5">
              <a:alpha val="50000"/>
            </a:srgbClr>
          </a:solidFill>
          <a:ln>
            <a:solidFill/>
            <a:miter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1484" name="Shape 1484"/>
          <p:cNvSpPr/>
          <p:nvPr/>
        </p:nvSpPr>
        <p:spPr>
          <a:xfrm>
            <a:off x="2254206" y="4585811"/>
            <a:ext cx="1387002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 algn="ctr">
              <a:defRPr>
                <a:effectLst>
                  <a:outerShdw blurRad="38100" dist="38100" dir="2700000" rotWithShape="0">
                    <a:srgbClr val="DDDDDD"/>
                  </a:outerShdw>
                </a:effectLst>
              </a:defRPr>
            </a:lvl1pPr>
          </a:lstStyle>
          <a:p>
            <a:pPr lvl="0">
              <a:defRPr>
                <a:effectLst/>
              </a:defRPr>
            </a:pPr>
            <a:r>
              <a:rPr>
                <a:effectLst>
                  <a:outerShdw blurRad="38100" dist="38100" dir="2700000" rotWithShape="0">
                    <a:srgbClr val="DDDDDD"/>
                  </a:outerShdw>
                </a:effectLst>
              </a:rPr>
              <a:t>L1&amp;L2 Caches</a:t>
            </a:r>
          </a:p>
        </p:txBody>
      </p:sp>
      <p:sp>
        <p:nvSpPr>
          <p:cNvPr id="1485" name="Shape 1485"/>
          <p:cNvSpPr/>
          <p:nvPr/>
        </p:nvSpPr>
        <p:spPr>
          <a:xfrm>
            <a:off x="3412051" y="2247900"/>
            <a:ext cx="1390651" cy="958850"/>
          </a:xfrm>
          <a:prstGeom prst="rect">
            <a:avLst/>
          </a:prstGeom>
          <a:solidFill>
            <a:srgbClr val="5B9BD5">
              <a:alpha val="50000"/>
            </a:srgbClr>
          </a:solidFill>
          <a:ln>
            <a:solidFill/>
            <a:miter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1486" name="Shape 1486"/>
          <p:cNvSpPr/>
          <p:nvPr/>
        </p:nvSpPr>
        <p:spPr>
          <a:xfrm>
            <a:off x="3568135" y="2542699"/>
            <a:ext cx="1078482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 algn="ctr">
              <a:defRPr>
                <a:effectLst>
                  <a:outerShdw blurRad="38100" dist="38100" dir="2700000" rotWithShape="0">
                    <a:srgbClr val="DDDDDD"/>
                  </a:outerShdw>
                </a:effectLst>
              </a:defRPr>
            </a:lvl1pPr>
          </a:lstStyle>
          <a:p>
            <a:pPr lvl="0">
              <a:defRPr>
                <a:effectLst/>
              </a:defRPr>
            </a:pPr>
            <a:r>
              <a:rPr>
                <a:effectLst>
                  <a:outerShdw blurRad="38100" dist="38100" dir="2700000" rotWithShape="0">
                    <a:srgbClr val="DDDDDD"/>
                  </a:outerShdw>
                </a:effectLst>
              </a:rPr>
              <a:t>NumaChip</a:t>
            </a:r>
          </a:p>
        </p:txBody>
      </p:sp>
      <p:sp>
        <p:nvSpPr>
          <p:cNvPr id="1487" name="Shape 1487"/>
          <p:cNvSpPr/>
          <p:nvPr/>
        </p:nvSpPr>
        <p:spPr>
          <a:xfrm rot="5400000">
            <a:off x="5641695" y="1435894"/>
            <a:ext cx="144464" cy="18256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939"/>
                </a:moveTo>
                <a:lnTo>
                  <a:pt x="10800" y="0"/>
                </a:lnTo>
                <a:lnTo>
                  <a:pt x="21600" y="939"/>
                </a:lnTo>
                <a:lnTo>
                  <a:pt x="14717" y="939"/>
                </a:lnTo>
                <a:lnTo>
                  <a:pt x="14717" y="20661"/>
                </a:lnTo>
                <a:lnTo>
                  <a:pt x="21600" y="20661"/>
                </a:lnTo>
                <a:lnTo>
                  <a:pt x="10800" y="21600"/>
                </a:lnTo>
                <a:lnTo>
                  <a:pt x="0" y="20661"/>
                </a:lnTo>
                <a:lnTo>
                  <a:pt x="6883" y="20661"/>
                </a:lnTo>
                <a:lnTo>
                  <a:pt x="6883" y="939"/>
                </a:lnTo>
                <a:close/>
              </a:path>
            </a:pathLst>
          </a:custGeom>
          <a:solidFill>
            <a:srgbClr val="5B9BD5">
              <a:alpha val="50000"/>
            </a:srgbClr>
          </a:solidFill>
          <a:ln>
            <a:solidFill/>
            <a:miter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1488" name="Shape 1488"/>
          <p:cNvSpPr/>
          <p:nvPr/>
        </p:nvSpPr>
        <p:spPr>
          <a:xfrm rot="5400000">
            <a:off x="4901126" y="2493961"/>
            <a:ext cx="101601" cy="2952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4320"/>
                </a:moveTo>
                <a:lnTo>
                  <a:pt x="10800" y="0"/>
                </a:lnTo>
                <a:lnTo>
                  <a:pt x="21600" y="4320"/>
                </a:lnTo>
                <a:lnTo>
                  <a:pt x="16200" y="4320"/>
                </a:lnTo>
                <a:lnTo>
                  <a:pt x="16200" y="17280"/>
                </a:lnTo>
                <a:lnTo>
                  <a:pt x="21600" y="17280"/>
                </a:lnTo>
                <a:lnTo>
                  <a:pt x="10800" y="21600"/>
                </a:lnTo>
                <a:lnTo>
                  <a:pt x="0" y="17280"/>
                </a:lnTo>
                <a:lnTo>
                  <a:pt x="5400" y="17280"/>
                </a:lnTo>
                <a:lnTo>
                  <a:pt x="5400" y="4320"/>
                </a:lnTo>
                <a:close/>
              </a:path>
            </a:pathLst>
          </a:custGeom>
          <a:solidFill>
            <a:srgbClr val="5B9BD5">
              <a:alpha val="50000"/>
            </a:srgbClr>
          </a:solidFill>
          <a:ln>
            <a:solidFill/>
            <a:miter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1489" name="Shape 1489"/>
          <p:cNvSpPr/>
          <p:nvPr/>
        </p:nvSpPr>
        <p:spPr>
          <a:xfrm rot="5400000">
            <a:off x="4902713" y="2638425"/>
            <a:ext cx="101601" cy="2952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4320"/>
                </a:moveTo>
                <a:lnTo>
                  <a:pt x="10800" y="0"/>
                </a:lnTo>
                <a:lnTo>
                  <a:pt x="21600" y="4320"/>
                </a:lnTo>
                <a:lnTo>
                  <a:pt x="16200" y="4320"/>
                </a:lnTo>
                <a:lnTo>
                  <a:pt x="16200" y="17280"/>
                </a:lnTo>
                <a:lnTo>
                  <a:pt x="21600" y="17280"/>
                </a:lnTo>
                <a:lnTo>
                  <a:pt x="10800" y="21600"/>
                </a:lnTo>
                <a:lnTo>
                  <a:pt x="0" y="17280"/>
                </a:lnTo>
                <a:lnTo>
                  <a:pt x="5400" y="17280"/>
                </a:lnTo>
                <a:lnTo>
                  <a:pt x="5400" y="4320"/>
                </a:lnTo>
                <a:close/>
              </a:path>
            </a:pathLst>
          </a:custGeom>
          <a:solidFill>
            <a:srgbClr val="5B9BD5">
              <a:alpha val="50000"/>
            </a:srgbClr>
          </a:solidFill>
          <a:ln>
            <a:solidFill/>
            <a:miter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1490" name="Shape 1490"/>
          <p:cNvSpPr/>
          <p:nvPr/>
        </p:nvSpPr>
        <p:spPr>
          <a:xfrm rot="5400000">
            <a:off x="4904301" y="2782886"/>
            <a:ext cx="101601" cy="2952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4320"/>
                </a:moveTo>
                <a:lnTo>
                  <a:pt x="10800" y="0"/>
                </a:lnTo>
                <a:lnTo>
                  <a:pt x="21600" y="4320"/>
                </a:lnTo>
                <a:lnTo>
                  <a:pt x="16200" y="4320"/>
                </a:lnTo>
                <a:lnTo>
                  <a:pt x="16200" y="17280"/>
                </a:lnTo>
                <a:lnTo>
                  <a:pt x="21600" y="17280"/>
                </a:lnTo>
                <a:lnTo>
                  <a:pt x="10800" y="21600"/>
                </a:lnTo>
                <a:lnTo>
                  <a:pt x="0" y="17280"/>
                </a:lnTo>
                <a:lnTo>
                  <a:pt x="5400" y="17280"/>
                </a:lnTo>
                <a:lnTo>
                  <a:pt x="5400" y="4320"/>
                </a:lnTo>
                <a:close/>
              </a:path>
            </a:pathLst>
          </a:custGeom>
          <a:solidFill>
            <a:srgbClr val="5B9BD5">
              <a:alpha val="50000"/>
            </a:srgbClr>
          </a:solidFill>
          <a:ln>
            <a:solidFill/>
            <a:miter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1491" name="Shape 1491"/>
          <p:cNvSpPr/>
          <p:nvPr/>
        </p:nvSpPr>
        <p:spPr>
          <a:xfrm rot="5400000">
            <a:off x="4905888" y="2927350"/>
            <a:ext cx="101601" cy="2952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4320"/>
                </a:moveTo>
                <a:lnTo>
                  <a:pt x="10800" y="0"/>
                </a:lnTo>
                <a:lnTo>
                  <a:pt x="21600" y="4320"/>
                </a:lnTo>
                <a:lnTo>
                  <a:pt x="16200" y="4320"/>
                </a:lnTo>
                <a:lnTo>
                  <a:pt x="16200" y="17280"/>
                </a:lnTo>
                <a:lnTo>
                  <a:pt x="21600" y="17280"/>
                </a:lnTo>
                <a:lnTo>
                  <a:pt x="10800" y="21600"/>
                </a:lnTo>
                <a:lnTo>
                  <a:pt x="0" y="17280"/>
                </a:lnTo>
                <a:lnTo>
                  <a:pt x="5400" y="17280"/>
                </a:lnTo>
                <a:lnTo>
                  <a:pt x="5400" y="4320"/>
                </a:lnTo>
                <a:close/>
              </a:path>
            </a:pathLst>
          </a:custGeom>
          <a:solidFill>
            <a:srgbClr val="5B9BD5">
              <a:alpha val="50000"/>
            </a:srgbClr>
          </a:solidFill>
          <a:ln>
            <a:solidFill/>
            <a:miter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1492" name="Shape 1492"/>
          <p:cNvSpPr/>
          <p:nvPr/>
        </p:nvSpPr>
        <p:spPr>
          <a:xfrm>
            <a:off x="3589851" y="1406525"/>
            <a:ext cx="1035051" cy="603250"/>
          </a:xfrm>
          <a:prstGeom prst="rect">
            <a:avLst/>
          </a:prstGeom>
          <a:solidFill>
            <a:srgbClr val="5B9BD5">
              <a:alpha val="50000"/>
            </a:srgbClr>
          </a:solidFill>
          <a:ln>
            <a:solidFill/>
            <a:miter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1493" name="Shape 1493"/>
          <p:cNvSpPr/>
          <p:nvPr/>
        </p:nvSpPr>
        <p:spPr>
          <a:xfrm>
            <a:off x="3985138" y="2022475"/>
            <a:ext cx="212726" cy="2190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4320"/>
                </a:moveTo>
                <a:lnTo>
                  <a:pt x="10800" y="0"/>
                </a:lnTo>
                <a:lnTo>
                  <a:pt x="21600" y="4320"/>
                </a:lnTo>
                <a:lnTo>
                  <a:pt x="16200" y="4320"/>
                </a:lnTo>
                <a:lnTo>
                  <a:pt x="16200" y="17280"/>
                </a:lnTo>
                <a:lnTo>
                  <a:pt x="21600" y="17280"/>
                </a:lnTo>
                <a:lnTo>
                  <a:pt x="10800" y="21600"/>
                </a:lnTo>
                <a:lnTo>
                  <a:pt x="0" y="17280"/>
                </a:lnTo>
                <a:lnTo>
                  <a:pt x="5400" y="17280"/>
                </a:lnTo>
                <a:lnTo>
                  <a:pt x="5400" y="4320"/>
                </a:lnTo>
                <a:close/>
              </a:path>
            </a:pathLst>
          </a:custGeom>
          <a:solidFill>
            <a:srgbClr val="5B9BD5">
              <a:alpha val="50000"/>
            </a:srgbClr>
          </a:solidFill>
          <a:ln>
            <a:solidFill/>
            <a:miter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1494" name="Shape 1494"/>
          <p:cNvSpPr/>
          <p:nvPr/>
        </p:nvSpPr>
        <p:spPr>
          <a:xfrm>
            <a:off x="3687762" y="1572736"/>
            <a:ext cx="851928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 algn="ctr">
              <a:defRPr sz="1200"/>
            </a:lvl1pPr>
          </a:lstStyle>
          <a:p>
            <a:pPr lvl="0">
              <a:defRPr sz="1800"/>
            </a:pPr>
            <a:r>
              <a:rPr sz="1200"/>
              <a:t>NumaCache</a:t>
            </a:r>
          </a:p>
        </p:txBody>
      </p:sp>
      <p:sp>
        <p:nvSpPr>
          <p:cNvPr id="1495" name="Shape 1495"/>
          <p:cNvSpPr/>
          <p:nvPr/>
        </p:nvSpPr>
        <p:spPr>
          <a:xfrm>
            <a:off x="1618176" y="4837112"/>
            <a:ext cx="219076" cy="134938"/>
          </a:xfrm>
          <a:prstGeom prst="rect">
            <a:avLst/>
          </a:prstGeom>
          <a:solidFill>
            <a:srgbClr val="5B9BD5">
              <a:alpha val="50000"/>
            </a:srgbClr>
          </a:solidFill>
          <a:ln>
            <a:solidFill/>
            <a:miter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1496" name="Shape 1496"/>
          <p:cNvSpPr/>
          <p:nvPr/>
        </p:nvSpPr>
        <p:spPr>
          <a:xfrm>
            <a:off x="1837251" y="4837112"/>
            <a:ext cx="227014" cy="134938"/>
          </a:xfrm>
          <a:prstGeom prst="rect">
            <a:avLst/>
          </a:prstGeom>
          <a:solidFill>
            <a:srgbClr val="5B9BD5">
              <a:alpha val="50000"/>
            </a:srgbClr>
          </a:solidFill>
          <a:ln>
            <a:solidFill/>
            <a:miter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grpSp>
        <p:nvGrpSpPr>
          <p:cNvPr id="1499" name="Group 1499"/>
          <p:cNvGrpSpPr/>
          <p:nvPr/>
        </p:nvGrpSpPr>
        <p:grpSpPr>
          <a:xfrm>
            <a:off x="8339650" y="2543175"/>
            <a:ext cx="1666876" cy="852488"/>
            <a:chOff x="0" y="0"/>
            <a:chExt cx="1666875" cy="852487"/>
          </a:xfrm>
        </p:grpSpPr>
        <p:sp>
          <p:nvSpPr>
            <p:cNvPr id="1497" name="Shape 1497"/>
            <p:cNvSpPr/>
            <p:nvPr/>
          </p:nvSpPr>
          <p:spPr>
            <a:xfrm>
              <a:off x="0" y="0"/>
              <a:ext cx="1666875" cy="852488"/>
            </a:xfrm>
            <a:prstGeom prst="rect">
              <a:avLst/>
            </a:prstGeom>
            <a:solidFill>
              <a:srgbClr val="715973">
                <a:alpha val="50000"/>
              </a:srgbClr>
            </a:solidFill>
            <a:ln w="9525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498" name="Shape 1498"/>
            <p:cNvSpPr/>
            <p:nvPr/>
          </p:nvSpPr>
          <p:spPr>
            <a:xfrm>
              <a:off x="383047" y="240823"/>
              <a:ext cx="900781" cy="3708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 algn="ctr">
                <a:defRPr>
                  <a:effectLst>
                    <a:outerShdw blurRad="38100" dist="38100" dir="2700000" rotWithShape="0">
                      <a:srgbClr val="DDDDDD"/>
                    </a:outerShdw>
                  </a:effectLst>
                </a:defRPr>
              </a:lvl1pPr>
            </a:lstStyle>
            <a:p>
              <a:pPr lvl="0">
                <a:defRPr>
                  <a:effectLst/>
                </a:defRPr>
              </a:pPr>
              <a:r>
                <a:rPr>
                  <a:effectLst>
                    <a:outerShdw blurRad="38100" dist="38100" dir="2700000" rotWithShape="0">
                      <a:srgbClr val="DDDDDD"/>
                    </a:outerShdw>
                  </a:effectLst>
                </a:rPr>
                <a:t>Memory</a:t>
              </a:r>
            </a:p>
          </p:txBody>
        </p:sp>
      </p:grpSp>
      <p:sp>
        <p:nvSpPr>
          <p:cNvPr id="1500" name="Shape 1500"/>
          <p:cNvSpPr/>
          <p:nvPr/>
        </p:nvSpPr>
        <p:spPr>
          <a:xfrm>
            <a:off x="7139500" y="3695700"/>
            <a:ext cx="2674939" cy="1533525"/>
          </a:xfrm>
          <a:prstGeom prst="rect">
            <a:avLst/>
          </a:prstGeom>
          <a:solidFill>
            <a:srgbClr val="408000">
              <a:alpha val="50000"/>
            </a:srgbClr>
          </a:solidFill>
          <a:ln>
            <a:solidFill/>
            <a:miter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1501" name="Shape 1501"/>
          <p:cNvSpPr/>
          <p:nvPr/>
        </p:nvSpPr>
        <p:spPr>
          <a:xfrm>
            <a:off x="8068480" y="4100037"/>
            <a:ext cx="929690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 algn="ctr">
              <a:defRPr>
                <a:effectLst>
                  <a:outerShdw blurRad="38100" dist="38100" dir="2700000" rotWithShape="0">
                    <a:srgbClr val="DDDDDD"/>
                  </a:outerShdw>
                </a:effectLst>
              </a:defRPr>
            </a:lvl1pPr>
          </a:lstStyle>
          <a:p>
            <a:pPr lvl="0">
              <a:defRPr>
                <a:effectLst/>
              </a:defRPr>
            </a:pPr>
            <a:r>
              <a:rPr>
                <a:effectLst>
                  <a:outerShdw blurRad="38100" dist="38100" dir="2700000" rotWithShape="0">
                    <a:srgbClr val="DDDDDD"/>
                  </a:outerShdw>
                </a:effectLst>
              </a:rPr>
              <a:t>L3 Cache</a:t>
            </a:r>
          </a:p>
        </p:txBody>
      </p:sp>
      <p:sp>
        <p:nvSpPr>
          <p:cNvPr id="1502" name="Shape 1502"/>
          <p:cNvSpPr/>
          <p:nvPr/>
        </p:nvSpPr>
        <p:spPr>
          <a:xfrm>
            <a:off x="9366763" y="4600575"/>
            <a:ext cx="446088" cy="630239"/>
          </a:xfrm>
          <a:prstGeom prst="rect">
            <a:avLst/>
          </a:prstGeom>
          <a:solidFill>
            <a:srgbClr val="5B9BD5">
              <a:alpha val="50000"/>
            </a:srgbClr>
          </a:solidFill>
          <a:ln>
            <a:solidFill/>
            <a:miter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1503" name="Shape 1503"/>
          <p:cNvSpPr/>
          <p:nvPr/>
        </p:nvSpPr>
        <p:spPr>
          <a:xfrm>
            <a:off x="8922263" y="4600575"/>
            <a:ext cx="446088" cy="630239"/>
          </a:xfrm>
          <a:prstGeom prst="rect">
            <a:avLst/>
          </a:prstGeom>
          <a:solidFill>
            <a:srgbClr val="5B9BD5">
              <a:alpha val="50000"/>
            </a:srgbClr>
          </a:solidFill>
          <a:ln>
            <a:solidFill/>
            <a:miter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1504" name="Shape 1504"/>
          <p:cNvSpPr/>
          <p:nvPr/>
        </p:nvSpPr>
        <p:spPr>
          <a:xfrm>
            <a:off x="8477763" y="4600575"/>
            <a:ext cx="446088" cy="630239"/>
          </a:xfrm>
          <a:prstGeom prst="rect">
            <a:avLst/>
          </a:prstGeom>
          <a:solidFill>
            <a:srgbClr val="5B9BD5">
              <a:alpha val="50000"/>
            </a:srgbClr>
          </a:solidFill>
          <a:ln>
            <a:solidFill/>
            <a:miter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1505" name="Shape 1505"/>
          <p:cNvSpPr/>
          <p:nvPr/>
        </p:nvSpPr>
        <p:spPr>
          <a:xfrm>
            <a:off x="8033263" y="4600575"/>
            <a:ext cx="446088" cy="630239"/>
          </a:xfrm>
          <a:prstGeom prst="rect">
            <a:avLst/>
          </a:prstGeom>
          <a:solidFill>
            <a:srgbClr val="5B9BD5">
              <a:alpha val="50000"/>
            </a:srgbClr>
          </a:solidFill>
          <a:ln>
            <a:solidFill/>
            <a:miter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1506" name="Shape 1506"/>
          <p:cNvSpPr/>
          <p:nvPr/>
        </p:nvSpPr>
        <p:spPr>
          <a:xfrm>
            <a:off x="7585588" y="4600575"/>
            <a:ext cx="446088" cy="630239"/>
          </a:xfrm>
          <a:prstGeom prst="rect">
            <a:avLst/>
          </a:prstGeom>
          <a:solidFill>
            <a:srgbClr val="5B9BD5">
              <a:alpha val="50000"/>
            </a:srgbClr>
          </a:solidFill>
          <a:ln>
            <a:solidFill/>
            <a:miter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1507" name="Shape 1507"/>
          <p:cNvSpPr/>
          <p:nvPr/>
        </p:nvSpPr>
        <p:spPr>
          <a:xfrm>
            <a:off x="7139500" y="4600575"/>
            <a:ext cx="446089" cy="630239"/>
          </a:xfrm>
          <a:prstGeom prst="rect">
            <a:avLst/>
          </a:prstGeom>
          <a:solidFill>
            <a:srgbClr val="5B9BD5">
              <a:alpha val="50000"/>
            </a:srgbClr>
          </a:solidFill>
          <a:ln>
            <a:solidFill/>
            <a:miter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1508" name="Shape 1508"/>
          <p:cNvSpPr/>
          <p:nvPr/>
        </p:nvSpPr>
        <p:spPr>
          <a:xfrm>
            <a:off x="7141088" y="4837112"/>
            <a:ext cx="2671764" cy="131763"/>
          </a:xfrm>
          <a:prstGeom prst="rect">
            <a:avLst/>
          </a:prstGeom>
          <a:ln>
            <a:solidFill/>
            <a:miter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1509" name="Shape 1509"/>
          <p:cNvSpPr/>
          <p:nvPr/>
        </p:nvSpPr>
        <p:spPr>
          <a:xfrm>
            <a:off x="7141088" y="4600575"/>
            <a:ext cx="2671764" cy="233364"/>
          </a:xfrm>
          <a:prstGeom prst="rect">
            <a:avLst/>
          </a:prstGeom>
          <a:solidFill>
            <a:srgbClr val="408000">
              <a:alpha val="50000"/>
            </a:srgbClr>
          </a:solidFill>
          <a:ln>
            <a:solidFill/>
            <a:miter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grpSp>
        <p:nvGrpSpPr>
          <p:cNvPr id="1512" name="Group 1512"/>
          <p:cNvGrpSpPr/>
          <p:nvPr/>
        </p:nvGrpSpPr>
        <p:grpSpPr>
          <a:xfrm>
            <a:off x="8299963" y="3644424"/>
            <a:ext cx="1519238" cy="370841"/>
            <a:chOff x="0" y="0"/>
            <a:chExt cx="1519237" cy="370840"/>
          </a:xfrm>
        </p:grpSpPr>
        <p:sp>
          <p:nvSpPr>
            <p:cNvPr id="1510" name="Shape 1510"/>
            <p:cNvSpPr/>
            <p:nvPr/>
          </p:nvSpPr>
          <p:spPr>
            <a:xfrm>
              <a:off x="0" y="52863"/>
              <a:ext cx="1519238" cy="263525"/>
            </a:xfrm>
            <a:prstGeom prst="rect">
              <a:avLst/>
            </a:prstGeom>
            <a:solidFill>
              <a:srgbClr val="5B9BD5">
                <a:alpha val="50000"/>
              </a:srgbClr>
            </a:solidFill>
            <a:ln w="9525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511" name="Shape 1511"/>
            <p:cNvSpPr/>
            <p:nvPr/>
          </p:nvSpPr>
          <p:spPr>
            <a:xfrm>
              <a:off x="211990" y="0"/>
              <a:ext cx="1093662" cy="3708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 algn="ctr">
                <a:defRPr>
                  <a:effectLst>
                    <a:outerShdw blurRad="38100" dist="38100" dir="2700000" rotWithShape="0">
                      <a:srgbClr val="DDDDDD"/>
                    </a:outerShdw>
                  </a:effectLst>
                </a:defRPr>
              </a:lvl1pPr>
            </a:lstStyle>
            <a:p>
              <a:pPr lvl="0">
                <a:defRPr>
                  <a:effectLst/>
                </a:defRPr>
              </a:pPr>
              <a:r>
                <a:rPr>
                  <a:effectLst>
                    <a:outerShdw blurRad="38100" dist="38100" dir="2700000" rotWithShape="0">
                      <a:srgbClr val="DDDDDD"/>
                    </a:outerShdw>
                  </a:effectLst>
                </a:rPr>
                <a:t>Mem. Ctrl.</a:t>
              </a:r>
            </a:p>
          </p:txBody>
        </p:sp>
      </p:grpSp>
      <p:grpSp>
        <p:nvGrpSpPr>
          <p:cNvPr id="1515" name="Group 1515"/>
          <p:cNvGrpSpPr/>
          <p:nvPr/>
        </p:nvGrpSpPr>
        <p:grpSpPr>
          <a:xfrm>
            <a:off x="7142676" y="3676967"/>
            <a:ext cx="1157288" cy="307341"/>
            <a:chOff x="0" y="0"/>
            <a:chExt cx="1157287" cy="307340"/>
          </a:xfrm>
        </p:grpSpPr>
        <p:sp>
          <p:nvSpPr>
            <p:cNvPr id="1513" name="Shape 1513"/>
            <p:cNvSpPr/>
            <p:nvPr/>
          </p:nvSpPr>
          <p:spPr>
            <a:xfrm>
              <a:off x="0" y="19104"/>
              <a:ext cx="1157288" cy="269132"/>
            </a:xfrm>
            <a:prstGeom prst="rect">
              <a:avLst/>
            </a:prstGeom>
            <a:solidFill>
              <a:srgbClr val="5B9BD5">
                <a:alpha val="50000"/>
              </a:srgbClr>
            </a:solidFill>
            <a:ln w="9525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514" name="Shape 1514"/>
            <p:cNvSpPr/>
            <p:nvPr/>
          </p:nvSpPr>
          <p:spPr>
            <a:xfrm>
              <a:off x="86426" y="0"/>
              <a:ext cx="986023" cy="3073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 algn="ctr">
                <a:defRPr sz="1400">
                  <a:effectLst>
                    <a:outerShdw blurRad="38100" dist="38100" dir="2700000" rotWithShape="0">
                      <a:srgbClr val="DDDDDD"/>
                    </a:outerShdw>
                  </a:effectLst>
                </a:defRPr>
              </a:lvl1pPr>
            </a:lstStyle>
            <a:p>
              <a:pPr lvl="0">
                <a:defRPr sz="1800">
                  <a:effectLst/>
                </a:defRPr>
              </a:pPr>
              <a:r>
                <a:rPr sz="1400">
                  <a:effectLst>
                    <a:outerShdw blurRad="38100" dist="38100" dir="2700000" rotWithShape="0">
                      <a:srgbClr val="DDDDDD"/>
                    </a:outerShdw>
                  </a:effectLst>
                </a:rPr>
                <a:t>HT Interface</a:t>
              </a:r>
            </a:p>
          </p:txBody>
        </p:sp>
      </p:grpSp>
      <p:sp>
        <p:nvSpPr>
          <p:cNvPr id="1516" name="Shape 1516"/>
          <p:cNvSpPr/>
          <p:nvPr/>
        </p:nvSpPr>
        <p:spPr>
          <a:xfrm>
            <a:off x="9030213" y="3402012"/>
            <a:ext cx="212726" cy="2952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4320"/>
                </a:moveTo>
                <a:lnTo>
                  <a:pt x="10800" y="0"/>
                </a:lnTo>
                <a:lnTo>
                  <a:pt x="21600" y="4320"/>
                </a:lnTo>
                <a:lnTo>
                  <a:pt x="16200" y="4320"/>
                </a:lnTo>
                <a:lnTo>
                  <a:pt x="16200" y="17280"/>
                </a:lnTo>
                <a:lnTo>
                  <a:pt x="21600" y="17280"/>
                </a:lnTo>
                <a:lnTo>
                  <a:pt x="10800" y="21600"/>
                </a:lnTo>
                <a:lnTo>
                  <a:pt x="0" y="17280"/>
                </a:lnTo>
                <a:lnTo>
                  <a:pt x="5400" y="17280"/>
                </a:lnTo>
                <a:lnTo>
                  <a:pt x="5400" y="4320"/>
                </a:lnTo>
                <a:close/>
              </a:path>
            </a:pathLst>
          </a:custGeom>
          <a:solidFill>
            <a:srgbClr val="5B9BD5">
              <a:alpha val="50000"/>
            </a:srgbClr>
          </a:solidFill>
          <a:ln>
            <a:solidFill/>
            <a:miter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grpSp>
        <p:nvGrpSpPr>
          <p:cNvPr id="1519" name="Group 1519"/>
          <p:cNvGrpSpPr/>
          <p:nvPr/>
        </p:nvGrpSpPr>
        <p:grpSpPr>
          <a:xfrm>
            <a:off x="7141088" y="4920774"/>
            <a:ext cx="2671764" cy="370841"/>
            <a:chOff x="0" y="0"/>
            <a:chExt cx="2671762" cy="370840"/>
          </a:xfrm>
        </p:grpSpPr>
        <p:sp>
          <p:nvSpPr>
            <p:cNvPr id="1517" name="Shape 1517"/>
            <p:cNvSpPr/>
            <p:nvPr/>
          </p:nvSpPr>
          <p:spPr>
            <a:xfrm>
              <a:off x="802711" y="0"/>
              <a:ext cx="1064752" cy="3708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 algn="ctr">
                <a:defRPr>
                  <a:effectLst>
                    <a:outerShdw blurRad="38100" dist="38100" dir="2700000" rotWithShape="0">
                      <a:srgbClr val="DDDDDD"/>
                    </a:outerShdw>
                  </a:effectLst>
                </a:defRPr>
              </a:lvl1pPr>
            </a:lstStyle>
            <a:p>
              <a:pPr lvl="0">
                <a:defRPr>
                  <a:effectLst/>
                </a:defRPr>
              </a:pPr>
              <a:r>
                <a:rPr>
                  <a:effectLst>
                    <a:outerShdw blurRad="38100" dist="38100" dir="2700000" rotWithShape="0">
                      <a:srgbClr val="DDDDDD"/>
                    </a:outerShdw>
                  </a:effectLst>
                </a:rPr>
                <a:t>CPU Cores</a:t>
              </a:r>
            </a:p>
          </p:txBody>
        </p:sp>
        <p:sp>
          <p:nvSpPr>
            <p:cNvPr id="1518" name="Shape 1518"/>
            <p:cNvSpPr/>
            <p:nvPr/>
          </p:nvSpPr>
          <p:spPr>
            <a:xfrm>
              <a:off x="0" y="52736"/>
              <a:ext cx="2671763" cy="264033"/>
            </a:xfrm>
            <a:prstGeom prst="rect">
              <a:avLst/>
            </a:prstGeom>
            <a:noFill/>
            <a:ln w="9525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</p:grpSp>
      <p:sp>
        <p:nvSpPr>
          <p:cNvPr id="1520" name="Shape 1520"/>
          <p:cNvSpPr/>
          <p:nvPr/>
        </p:nvSpPr>
        <p:spPr>
          <a:xfrm>
            <a:off x="7141088" y="4600575"/>
            <a:ext cx="2671764" cy="233364"/>
          </a:xfrm>
          <a:prstGeom prst="rect">
            <a:avLst/>
          </a:prstGeom>
          <a:ln>
            <a:solidFill/>
            <a:miter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1521" name="Shape 1521"/>
          <p:cNvSpPr/>
          <p:nvPr/>
        </p:nvSpPr>
        <p:spPr>
          <a:xfrm>
            <a:off x="7960238" y="3392487"/>
            <a:ext cx="212726" cy="2952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4320"/>
                </a:moveTo>
                <a:lnTo>
                  <a:pt x="10800" y="0"/>
                </a:lnTo>
                <a:lnTo>
                  <a:pt x="21600" y="4320"/>
                </a:lnTo>
                <a:lnTo>
                  <a:pt x="16200" y="4320"/>
                </a:lnTo>
                <a:lnTo>
                  <a:pt x="16200" y="17280"/>
                </a:lnTo>
                <a:lnTo>
                  <a:pt x="21600" y="17280"/>
                </a:lnTo>
                <a:lnTo>
                  <a:pt x="10800" y="21600"/>
                </a:lnTo>
                <a:lnTo>
                  <a:pt x="0" y="17280"/>
                </a:lnTo>
                <a:lnTo>
                  <a:pt x="5400" y="17280"/>
                </a:lnTo>
                <a:lnTo>
                  <a:pt x="5400" y="4320"/>
                </a:lnTo>
                <a:close/>
              </a:path>
            </a:pathLst>
          </a:custGeom>
          <a:solidFill>
            <a:srgbClr val="5B9BD5">
              <a:alpha val="50000"/>
            </a:srgbClr>
          </a:solidFill>
          <a:ln>
            <a:solidFill/>
            <a:miter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1522" name="Shape 1522"/>
          <p:cNvSpPr/>
          <p:nvPr/>
        </p:nvSpPr>
        <p:spPr>
          <a:xfrm>
            <a:off x="7584000" y="3403600"/>
            <a:ext cx="212726" cy="2952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4320"/>
                </a:moveTo>
                <a:lnTo>
                  <a:pt x="10800" y="0"/>
                </a:lnTo>
                <a:lnTo>
                  <a:pt x="21600" y="4320"/>
                </a:lnTo>
                <a:lnTo>
                  <a:pt x="16200" y="4320"/>
                </a:lnTo>
                <a:lnTo>
                  <a:pt x="16200" y="17280"/>
                </a:lnTo>
                <a:lnTo>
                  <a:pt x="21600" y="17280"/>
                </a:lnTo>
                <a:lnTo>
                  <a:pt x="10800" y="21600"/>
                </a:lnTo>
                <a:lnTo>
                  <a:pt x="0" y="17280"/>
                </a:lnTo>
                <a:lnTo>
                  <a:pt x="5400" y="17280"/>
                </a:lnTo>
                <a:lnTo>
                  <a:pt x="5400" y="4320"/>
                </a:lnTo>
                <a:close/>
              </a:path>
            </a:pathLst>
          </a:custGeom>
          <a:solidFill>
            <a:srgbClr val="5B9BD5">
              <a:alpha val="50000"/>
            </a:srgbClr>
          </a:solidFill>
          <a:ln>
            <a:solidFill/>
            <a:miter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1523" name="Shape 1523"/>
          <p:cNvSpPr/>
          <p:nvPr/>
        </p:nvSpPr>
        <p:spPr>
          <a:xfrm>
            <a:off x="7207763" y="3208338"/>
            <a:ext cx="212726" cy="4921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4320"/>
                </a:moveTo>
                <a:lnTo>
                  <a:pt x="10800" y="0"/>
                </a:lnTo>
                <a:lnTo>
                  <a:pt x="21600" y="4320"/>
                </a:lnTo>
                <a:lnTo>
                  <a:pt x="16200" y="4320"/>
                </a:lnTo>
                <a:lnTo>
                  <a:pt x="16200" y="17280"/>
                </a:lnTo>
                <a:lnTo>
                  <a:pt x="21600" y="17280"/>
                </a:lnTo>
                <a:lnTo>
                  <a:pt x="10800" y="21600"/>
                </a:lnTo>
                <a:lnTo>
                  <a:pt x="0" y="17280"/>
                </a:lnTo>
                <a:lnTo>
                  <a:pt x="5400" y="17280"/>
                </a:lnTo>
                <a:lnTo>
                  <a:pt x="5400" y="4320"/>
                </a:lnTo>
                <a:close/>
              </a:path>
            </a:pathLst>
          </a:custGeom>
          <a:solidFill>
            <a:srgbClr val="5B9BD5">
              <a:alpha val="50000"/>
            </a:srgbClr>
          </a:solidFill>
          <a:ln>
            <a:solidFill/>
            <a:miter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1524" name="Shape 1524"/>
          <p:cNvSpPr/>
          <p:nvPr/>
        </p:nvSpPr>
        <p:spPr>
          <a:xfrm>
            <a:off x="7789818" y="4585811"/>
            <a:ext cx="1387002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 algn="ctr">
              <a:defRPr>
                <a:effectLst>
                  <a:outerShdw blurRad="38100" dist="38100" dir="2700000" rotWithShape="0">
                    <a:srgbClr val="DDDDDD"/>
                  </a:outerShdw>
                </a:effectLst>
              </a:defRPr>
            </a:lvl1pPr>
          </a:lstStyle>
          <a:p>
            <a:pPr lvl="0">
              <a:defRPr>
                <a:effectLst/>
              </a:defRPr>
            </a:pPr>
            <a:r>
              <a:rPr>
                <a:effectLst>
                  <a:outerShdw blurRad="38100" dist="38100" dir="2700000" rotWithShape="0">
                    <a:srgbClr val="DDDDDD"/>
                  </a:outerShdw>
                </a:effectLst>
              </a:rPr>
              <a:t>L1&amp;L2 Caches</a:t>
            </a:r>
          </a:p>
        </p:txBody>
      </p:sp>
      <p:sp>
        <p:nvSpPr>
          <p:cNvPr id="1525" name="Shape 1525"/>
          <p:cNvSpPr/>
          <p:nvPr/>
        </p:nvSpPr>
        <p:spPr>
          <a:xfrm>
            <a:off x="6628325" y="2247900"/>
            <a:ext cx="1390651" cy="958850"/>
          </a:xfrm>
          <a:prstGeom prst="rect">
            <a:avLst/>
          </a:prstGeom>
          <a:solidFill>
            <a:srgbClr val="5B9BD5">
              <a:alpha val="50000"/>
            </a:srgbClr>
          </a:solidFill>
          <a:ln>
            <a:solidFill/>
            <a:miter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1526" name="Shape 1526"/>
          <p:cNvSpPr/>
          <p:nvPr/>
        </p:nvSpPr>
        <p:spPr>
          <a:xfrm>
            <a:off x="6784410" y="2542699"/>
            <a:ext cx="1078481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 algn="ctr">
              <a:defRPr>
                <a:effectLst>
                  <a:outerShdw blurRad="38100" dist="38100" dir="2700000" rotWithShape="0">
                    <a:srgbClr val="DDDDDD"/>
                  </a:outerShdw>
                </a:effectLst>
              </a:defRPr>
            </a:lvl1pPr>
          </a:lstStyle>
          <a:p>
            <a:pPr lvl="0">
              <a:defRPr>
                <a:effectLst/>
              </a:defRPr>
            </a:pPr>
            <a:r>
              <a:rPr>
                <a:effectLst>
                  <a:outerShdw blurRad="38100" dist="38100" dir="2700000" rotWithShape="0">
                    <a:srgbClr val="DDDDDD"/>
                  </a:outerShdw>
                </a:effectLst>
              </a:rPr>
              <a:t>NumaChip</a:t>
            </a:r>
          </a:p>
        </p:txBody>
      </p:sp>
      <p:sp>
        <p:nvSpPr>
          <p:cNvPr id="1527" name="Shape 1527"/>
          <p:cNvSpPr/>
          <p:nvPr/>
        </p:nvSpPr>
        <p:spPr>
          <a:xfrm rot="5400000">
            <a:off x="6428301" y="2493961"/>
            <a:ext cx="101601" cy="2952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4320"/>
                </a:moveTo>
                <a:lnTo>
                  <a:pt x="10800" y="0"/>
                </a:lnTo>
                <a:lnTo>
                  <a:pt x="21600" y="4320"/>
                </a:lnTo>
                <a:lnTo>
                  <a:pt x="16200" y="4320"/>
                </a:lnTo>
                <a:lnTo>
                  <a:pt x="16200" y="17280"/>
                </a:lnTo>
                <a:lnTo>
                  <a:pt x="21600" y="17280"/>
                </a:lnTo>
                <a:lnTo>
                  <a:pt x="10800" y="21600"/>
                </a:lnTo>
                <a:lnTo>
                  <a:pt x="0" y="17280"/>
                </a:lnTo>
                <a:lnTo>
                  <a:pt x="5400" y="17280"/>
                </a:lnTo>
                <a:lnTo>
                  <a:pt x="5400" y="4320"/>
                </a:lnTo>
                <a:close/>
              </a:path>
            </a:pathLst>
          </a:custGeom>
          <a:solidFill>
            <a:srgbClr val="5B9BD5">
              <a:alpha val="50000"/>
            </a:srgbClr>
          </a:solidFill>
          <a:ln>
            <a:solidFill/>
            <a:miter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1528" name="Shape 1528"/>
          <p:cNvSpPr/>
          <p:nvPr/>
        </p:nvSpPr>
        <p:spPr>
          <a:xfrm rot="5400000">
            <a:off x="6426713" y="2638425"/>
            <a:ext cx="101601" cy="2952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4320"/>
                </a:moveTo>
                <a:lnTo>
                  <a:pt x="10800" y="0"/>
                </a:lnTo>
                <a:lnTo>
                  <a:pt x="21600" y="4320"/>
                </a:lnTo>
                <a:lnTo>
                  <a:pt x="16200" y="4320"/>
                </a:lnTo>
                <a:lnTo>
                  <a:pt x="16200" y="17280"/>
                </a:lnTo>
                <a:lnTo>
                  <a:pt x="21600" y="17280"/>
                </a:lnTo>
                <a:lnTo>
                  <a:pt x="10800" y="21600"/>
                </a:lnTo>
                <a:lnTo>
                  <a:pt x="0" y="17280"/>
                </a:lnTo>
                <a:lnTo>
                  <a:pt x="5400" y="17280"/>
                </a:lnTo>
                <a:lnTo>
                  <a:pt x="5400" y="4320"/>
                </a:lnTo>
                <a:close/>
              </a:path>
            </a:pathLst>
          </a:custGeom>
          <a:solidFill>
            <a:srgbClr val="5B9BD5">
              <a:alpha val="50000"/>
            </a:srgbClr>
          </a:solidFill>
          <a:ln>
            <a:solidFill/>
            <a:miter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1529" name="Shape 1529"/>
          <p:cNvSpPr/>
          <p:nvPr/>
        </p:nvSpPr>
        <p:spPr>
          <a:xfrm rot="5400000">
            <a:off x="6425126" y="2782886"/>
            <a:ext cx="101601" cy="2952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4320"/>
                </a:moveTo>
                <a:lnTo>
                  <a:pt x="10800" y="0"/>
                </a:lnTo>
                <a:lnTo>
                  <a:pt x="21600" y="4320"/>
                </a:lnTo>
                <a:lnTo>
                  <a:pt x="16200" y="4320"/>
                </a:lnTo>
                <a:lnTo>
                  <a:pt x="16200" y="17280"/>
                </a:lnTo>
                <a:lnTo>
                  <a:pt x="21600" y="17280"/>
                </a:lnTo>
                <a:lnTo>
                  <a:pt x="10800" y="21600"/>
                </a:lnTo>
                <a:lnTo>
                  <a:pt x="0" y="17280"/>
                </a:lnTo>
                <a:lnTo>
                  <a:pt x="5400" y="17280"/>
                </a:lnTo>
                <a:lnTo>
                  <a:pt x="5400" y="4320"/>
                </a:lnTo>
                <a:close/>
              </a:path>
            </a:pathLst>
          </a:custGeom>
          <a:solidFill>
            <a:srgbClr val="5B9BD5">
              <a:alpha val="50000"/>
            </a:srgbClr>
          </a:solidFill>
          <a:ln>
            <a:solidFill/>
            <a:miter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1530" name="Shape 1530"/>
          <p:cNvSpPr/>
          <p:nvPr/>
        </p:nvSpPr>
        <p:spPr>
          <a:xfrm rot="5400000">
            <a:off x="6423538" y="2927350"/>
            <a:ext cx="101601" cy="2952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4320"/>
                </a:moveTo>
                <a:lnTo>
                  <a:pt x="10800" y="0"/>
                </a:lnTo>
                <a:lnTo>
                  <a:pt x="21600" y="4320"/>
                </a:lnTo>
                <a:lnTo>
                  <a:pt x="16200" y="4320"/>
                </a:lnTo>
                <a:lnTo>
                  <a:pt x="16200" y="17280"/>
                </a:lnTo>
                <a:lnTo>
                  <a:pt x="21600" y="17280"/>
                </a:lnTo>
                <a:lnTo>
                  <a:pt x="10800" y="21600"/>
                </a:lnTo>
                <a:lnTo>
                  <a:pt x="0" y="17280"/>
                </a:lnTo>
                <a:lnTo>
                  <a:pt x="5400" y="17280"/>
                </a:lnTo>
                <a:lnTo>
                  <a:pt x="5400" y="4320"/>
                </a:lnTo>
                <a:close/>
              </a:path>
            </a:pathLst>
          </a:custGeom>
          <a:solidFill>
            <a:srgbClr val="5B9BD5">
              <a:alpha val="50000"/>
            </a:srgbClr>
          </a:solidFill>
          <a:ln>
            <a:solidFill/>
            <a:miter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1531" name="Shape 1531"/>
          <p:cNvSpPr/>
          <p:nvPr/>
        </p:nvSpPr>
        <p:spPr>
          <a:xfrm>
            <a:off x="6806125" y="1406525"/>
            <a:ext cx="1035051" cy="603250"/>
          </a:xfrm>
          <a:prstGeom prst="rect">
            <a:avLst/>
          </a:prstGeom>
          <a:solidFill>
            <a:srgbClr val="5B9BD5">
              <a:alpha val="50000"/>
            </a:srgbClr>
          </a:solidFill>
          <a:ln>
            <a:solidFill/>
            <a:miter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1532" name="Shape 1532"/>
          <p:cNvSpPr/>
          <p:nvPr/>
        </p:nvSpPr>
        <p:spPr>
          <a:xfrm>
            <a:off x="7217288" y="2022475"/>
            <a:ext cx="212726" cy="2190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4320"/>
                </a:moveTo>
                <a:lnTo>
                  <a:pt x="10800" y="0"/>
                </a:lnTo>
                <a:lnTo>
                  <a:pt x="21600" y="4320"/>
                </a:lnTo>
                <a:lnTo>
                  <a:pt x="16200" y="4320"/>
                </a:lnTo>
                <a:lnTo>
                  <a:pt x="16200" y="17280"/>
                </a:lnTo>
                <a:lnTo>
                  <a:pt x="21600" y="17280"/>
                </a:lnTo>
                <a:lnTo>
                  <a:pt x="10800" y="21600"/>
                </a:lnTo>
                <a:lnTo>
                  <a:pt x="0" y="17280"/>
                </a:lnTo>
                <a:lnTo>
                  <a:pt x="5400" y="17280"/>
                </a:lnTo>
                <a:lnTo>
                  <a:pt x="5400" y="4320"/>
                </a:lnTo>
                <a:close/>
              </a:path>
            </a:pathLst>
          </a:custGeom>
          <a:solidFill>
            <a:srgbClr val="5B9BD5">
              <a:alpha val="50000"/>
            </a:srgbClr>
          </a:solidFill>
          <a:ln>
            <a:solidFill/>
            <a:miter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1533" name="Shape 1533"/>
          <p:cNvSpPr/>
          <p:nvPr/>
        </p:nvSpPr>
        <p:spPr>
          <a:xfrm>
            <a:off x="6891337" y="1572736"/>
            <a:ext cx="851928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 algn="ctr">
              <a:defRPr sz="1200"/>
            </a:lvl1pPr>
          </a:lstStyle>
          <a:p>
            <a:pPr lvl="0">
              <a:defRPr sz="1800"/>
            </a:pPr>
            <a:r>
              <a:rPr sz="1200"/>
              <a:t>NumaCache</a:t>
            </a:r>
          </a:p>
        </p:txBody>
      </p:sp>
      <p:sp>
        <p:nvSpPr>
          <p:cNvPr id="1534" name="Shape 1534"/>
          <p:cNvSpPr/>
          <p:nvPr/>
        </p:nvSpPr>
        <p:spPr>
          <a:xfrm>
            <a:off x="9593775" y="4837112"/>
            <a:ext cx="219076" cy="134938"/>
          </a:xfrm>
          <a:prstGeom prst="rect">
            <a:avLst/>
          </a:prstGeom>
          <a:solidFill>
            <a:srgbClr val="5B9BD5">
              <a:alpha val="50000"/>
            </a:srgbClr>
          </a:solidFill>
          <a:ln>
            <a:solidFill/>
            <a:miter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1535" name="Shape 1535"/>
          <p:cNvSpPr/>
          <p:nvPr/>
        </p:nvSpPr>
        <p:spPr>
          <a:xfrm>
            <a:off x="9366763" y="4837112"/>
            <a:ext cx="227012" cy="134938"/>
          </a:xfrm>
          <a:prstGeom prst="rect">
            <a:avLst/>
          </a:prstGeom>
          <a:solidFill>
            <a:srgbClr val="5B9BD5">
              <a:alpha val="50000"/>
            </a:srgbClr>
          </a:solidFill>
          <a:ln>
            <a:solidFill/>
            <a:miter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1536" name="Shape 1536"/>
          <p:cNvSpPr/>
          <p:nvPr/>
        </p:nvSpPr>
        <p:spPr>
          <a:xfrm flipH="1">
            <a:off x="4791588" y="2447925"/>
            <a:ext cx="574676" cy="109538"/>
          </a:xfrm>
          <a:prstGeom prst="rightArrow">
            <a:avLst>
              <a:gd name="adj1" fmla="val 54056"/>
              <a:gd name="adj2" fmla="val 75368"/>
            </a:avLst>
          </a:prstGeom>
          <a:solidFill>
            <a:srgbClr val="5B9BD5">
              <a:alpha val="50000"/>
            </a:srgbClr>
          </a:solidFill>
          <a:ln>
            <a:solidFill/>
            <a:miter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1537" name="Shape 1537"/>
          <p:cNvSpPr/>
          <p:nvPr/>
        </p:nvSpPr>
        <p:spPr>
          <a:xfrm>
            <a:off x="6053651" y="2439988"/>
            <a:ext cx="574676" cy="109538"/>
          </a:xfrm>
          <a:prstGeom prst="rightArrow">
            <a:avLst>
              <a:gd name="adj1" fmla="val 54056"/>
              <a:gd name="adj2" fmla="val 75368"/>
            </a:avLst>
          </a:prstGeom>
          <a:solidFill>
            <a:srgbClr val="5B9BD5">
              <a:alpha val="50000"/>
            </a:srgbClr>
          </a:solidFill>
          <a:ln>
            <a:solidFill/>
            <a:miter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1538" name="Shape 1538"/>
          <p:cNvSpPr/>
          <p:nvPr/>
        </p:nvSpPr>
        <p:spPr>
          <a:xfrm rot="16200000" flipH="1">
            <a:off x="5343245" y="3091656"/>
            <a:ext cx="1362076" cy="112714"/>
          </a:xfrm>
          <a:prstGeom prst="rightArrow">
            <a:avLst>
              <a:gd name="adj1" fmla="val 52120"/>
              <a:gd name="adj2" fmla="val 98634"/>
            </a:avLst>
          </a:prstGeom>
          <a:solidFill>
            <a:srgbClr val="5B9BD5">
              <a:alpha val="50000"/>
            </a:srgbClr>
          </a:solidFill>
          <a:ln>
            <a:solidFill/>
            <a:miter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1539" name="Shape 1539"/>
          <p:cNvSpPr/>
          <p:nvPr/>
        </p:nvSpPr>
        <p:spPr>
          <a:xfrm rot="16200000" flipH="1">
            <a:off x="4716181" y="3094832"/>
            <a:ext cx="1362076" cy="112713"/>
          </a:xfrm>
          <a:prstGeom prst="rightArrow">
            <a:avLst>
              <a:gd name="adj1" fmla="val 52120"/>
              <a:gd name="adj2" fmla="val 98635"/>
            </a:avLst>
          </a:prstGeom>
          <a:solidFill>
            <a:srgbClr val="5B9BD5">
              <a:alpha val="50000"/>
            </a:srgbClr>
          </a:solidFill>
          <a:ln>
            <a:solidFill/>
            <a:miter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1540" name="Shape 1540"/>
          <p:cNvSpPr/>
          <p:nvPr/>
        </p:nvSpPr>
        <p:spPr>
          <a:xfrm>
            <a:off x="4610230" y="3749992"/>
            <a:ext cx="2208980" cy="650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0" algn="ctr"/>
            <a:r>
              <a:t>To/From Other nodes</a:t>
            </a:r>
          </a:p>
          <a:p>
            <a:pPr lvl="0" algn="ctr"/>
            <a:r>
              <a:t>in the same dimension</a:t>
            </a:r>
          </a:p>
        </p:txBody>
      </p:sp>
      <p:grpSp>
        <p:nvGrpSpPr>
          <p:cNvPr id="1544" name="Group 1544"/>
          <p:cNvGrpSpPr/>
          <p:nvPr/>
        </p:nvGrpSpPr>
        <p:grpSpPr>
          <a:xfrm>
            <a:off x="2330450" y="3009900"/>
            <a:ext cx="1797050" cy="2146300"/>
            <a:chOff x="0" y="0"/>
            <a:chExt cx="1797049" cy="2146300"/>
          </a:xfrm>
        </p:grpSpPr>
        <p:sp>
          <p:nvSpPr>
            <p:cNvPr id="1541" name="Shape 1541"/>
            <p:cNvSpPr/>
            <p:nvPr/>
          </p:nvSpPr>
          <p:spPr>
            <a:xfrm flipH="1">
              <a:off x="1306" y="1047749"/>
              <a:ext cx="1795744" cy="1589"/>
            </a:xfrm>
            <a:prstGeom prst="line">
              <a:avLst/>
            </a:prstGeom>
            <a:noFill/>
            <a:ln w="28575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1542" name="Shape 1542"/>
            <p:cNvSpPr/>
            <p:nvPr/>
          </p:nvSpPr>
          <p:spPr>
            <a:xfrm flipV="1">
              <a:off x="0" y="226567"/>
              <a:ext cx="8451" cy="833884"/>
            </a:xfrm>
            <a:prstGeom prst="line">
              <a:avLst/>
            </a:prstGeom>
            <a:noFill/>
            <a:ln w="28575" cap="flat">
              <a:solidFill>
                <a:srgbClr val="FF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1543" name="Shape 1543"/>
            <p:cNvSpPr/>
            <p:nvPr/>
          </p:nvSpPr>
          <p:spPr>
            <a:xfrm flipV="1">
              <a:off x="1797049" y="0"/>
              <a:ext cx="1" cy="2146300"/>
            </a:xfrm>
            <a:prstGeom prst="line">
              <a:avLst/>
            </a:prstGeom>
            <a:noFill/>
            <a:ln w="28575" cap="flat">
              <a:solidFill>
                <a:srgbClr val="FF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</p:grpSp>
      <p:sp>
        <p:nvSpPr>
          <p:cNvPr id="1545" name="Shape 1545"/>
          <p:cNvSpPr/>
          <p:nvPr/>
        </p:nvSpPr>
        <p:spPr>
          <a:xfrm>
            <a:off x="1909384" y="5365273"/>
            <a:ext cx="4645222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 algn="ctr">
              <a:defRPr b="1">
                <a:solidFill>
                  <a:srgbClr val="FF0000"/>
                </a:solidFill>
              </a:defRPr>
            </a:lvl1pPr>
          </a:lstStyle>
          <a:p>
            <a:pPr lvl="0">
              <a:defRPr b="0">
                <a:solidFill>
                  <a:srgbClr val="000000"/>
                </a:solidFill>
              </a:defRPr>
            </a:pPr>
            <a:r>
              <a:rPr b="1">
                <a:solidFill>
                  <a:srgbClr val="FF0000"/>
                </a:solidFill>
              </a:rPr>
              <a:t>Local Memory Access, HT Probe for Shared Data</a:t>
            </a:r>
          </a:p>
        </p:txBody>
      </p:sp>
      <p:grpSp>
        <p:nvGrpSpPr>
          <p:cNvPr id="1551" name="Group 1551"/>
          <p:cNvGrpSpPr/>
          <p:nvPr/>
        </p:nvGrpSpPr>
        <p:grpSpPr>
          <a:xfrm>
            <a:off x="2228849" y="3030923"/>
            <a:ext cx="1822451" cy="2157027"/>
            <a:chOff x="0" y="0"/>
            <a:chExt cx="1822449" cy="2157026"/>
          </a:xfrm>
        </p:grpSpPr>
        <p:sp>
          <p:nvSpPr>
            <p:cNvPr id="1546" name="Shape 1546"/>
            <p:cNvSpPr/>
            <p:nvPr/>
          </p:nvSpPr>
          <p:spPr>
            <a:xfrm>
              <a:off x="1722121" y="1185476"/>
              <a:ext cx="1" cy="971551"/>
            </a:xfrm>
            <a:prstGeom prst="line">
              <a:avLst/>
            </a:prstGeom>
            <a:noFill/>
            <a:ln w="28575" cap="flat">
              <a:solidFill>
                <a:srgbClr val="FF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1547" name="Shape 1547"/>
            <p:cNvSpPr/>
            <p:nvPr/>
          </p:nvSpPr>
          <p:spPr>
            <a:xfrm flipH="1" flipV="1">
              <a:off x="0" y="1179125"/>
              <a:ext cx="1726824" cy="6343"/>
            </a:xfrm>
            <a:prstGeom prst="line">
              <a:avLst/>
            </a:prstGeom>
            <a:noFill/>
            <a:ln w="28575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1548" name="Shape 1548"/>
            <p:cNvSpPr/>
            <p:nvPr/>
          </p:nvSpPr>
          <p:spPr>
            <a:xfrm flipH="1">
              <a:off x="12701" y="234950"/>
              <a:ext cx="3690" cy="956877"/>
            </a:xfrm>
            <a:prstGeom prst="line">
              <a:avLst/>
            </a:prstGeom>
            <a:noFill/>
            <a:ln w="28575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1549" name="Shape 1549"/>
            <p:cNvSpPr/>
            <p:nvPr/>
          </p:nvSpPr>
          <p:spPr>
            <a:xfrm flipH="1">
              <a:off x="452735" y="810825"/>
              <a:ext cx="1369716" cy="2488"/>
            </a:xfrm>
            <a:prstGeom prst="line">
              <a:avLst/>
            </a:prstGeom>
            <a:noFill/>
            <a:ln w="28575" cap="flat">
              <a:solidFill>
                <a:srgbClr val="FF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1550" name="Shape 1550"/>
            <p:cNvSpPr/>
            <p:nvPr/>
          </p:nvSpPr>
          <p:spPr>
            <a:xfrm>
              <a:off x="1807088" y="0"/>
              <a:ext cx="2663" cy="791777"/>
            </a:xfrm>
            <a:prstGeom prst="line">
              <a:avLst/>
            </a:prstGeom>
            <a:noFill/>
            <a:ln w="28575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799"/>
                                        <p:tgtEl>
                                          <p:spTgt spid="1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99"/>
                            </p:stCondLst>
                            <p:childTnLst>
                              <p:par>
                                <p:cTn id="13" presetID="22" presetClass="entr" presetSubtype="1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799"/>
                                        <p:tgtEl>
                                          <p:spTgt spid="1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4" grpId="2" animBg="1" advAuto="0"/>
      <p:bldP spid="1545" grpId="1" animBg="1" advAuto="0"/>
      <p:bldP spid="1551" grpId="3" animBg="1" advAuto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55" name="Group 1555"/>
          <p:cNvGrpSpPr/>
          <p:nvPr/>
        </p:nvGrpSpPr>
        <p:grpSpPr>
          <a:xfrm>
            <a:off x="1424501" y="2536825"/>
            <a:ext cx="1666876" cy="852488"/>
            <a:chOff x="0" y="0"/>
            <a:chExt cx="1666875" cy="852487"/>
          </a:xfrm>
        </p:grpSpPr>
        <p:sp>
          <p:nvSpPr>
            <p:cNvPr id="1553" name="Shape 1553"/>
            <p:cNvSpPr/>
            <p:nvPr/>
          </p:nvSpPr>
          <p:spPr>
            <a:xfrm>
              <a:off x="0" y="0"/>
              <a:ext cx="1666875" cy="852488"/>
            </a:xfrm>
            <a:prstGeom prst="rect">
              <a:avLst/>
            </a:prstGeom>
            <a:solidFill>
              <a:srgbClr val="715973">
                <a:alpha val="50000"/>
              </a:srgbClr>
            </a:solidFill>
            <a:ln w="9525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554" name="Shape 1554"/>
            <p:cNvSpPr/>
            <p:nvPr/>
          </p:nvSpPr>
          <p:spPr>
            <a:xfrm>
              <a:off x="383047" y="240823"/>
              <a:ext cx="900781" cy="3708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 algn="ctr">
                <a:defRPr>
                  <a:effectLst>
                    <a:outerShdw blurRad="38100" dist="38100" dir="2700000" rotWithShape="0">
                      <a:srgbClr val="DDDDDD"/>
                    </a:outerShdw>
                  </a:effectLst>
                </a:defRPr>
              </a:lvl1pPr>
            </a:lstStyle>
            <a:p>
              <a:pPr lvl="0">
                <a:defRPr>
                  <a:effectLst/>
                </a:defRPr>
              </a:pPr>
              <a:r>
                <a:rPr>
                  <a:effectLst>
                    <a:outerShdw blurRad="38100" dist="38100" dir="2700000" rotWithShape="0">
                      <a:srgbClr val="DDDDDD"/>
                    </a:outerShdw>
                  </a:effectLst>
                </a:rPr>
                <a:t>Memory</a:t>
              </a:r>
            </a:p>
          </p:txBody>
        </p:sp>
      </p:grpSp>
      <p:sp>
        <p:nvSpPr>
          <p:cNvPr id="1556" name="Shape 1556"/>
          <p:cNvSpPr/>
          <p:nvPr/>
        </p:nvSpPr>
        <p:spPr>
          <a:xfrm>
            <a:off x="1616588" y="3695700"/>
            <a:ext cx="2674939" cy="1533525"/>
          </a:xfrm>
          <a:prstGeom prst="rect">
            <a:avLst/>
          </a:prstGeom>
          <a:solidFill>
            <a:srgbClr val="408000">
              <a:alpha val="50000"/>
            </a:srgbClr>
          </a:solidFill>
          <a:ln>
            <a:solidFill/>
            <a:miter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1557" name="Shape 1557"/>
          <p:cNvSpPr/>
          <p:nvPr/>
        </p:nvSpPr>
        <p:spPr>
          <a:xfrm>
            <a:off x="2432855" y="4100037"/>
            <a:ext cx="929691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 algn="ctr">
              <a:defRPr>
                <a:effectLst>
                  <a:outerShdw blurRad="38100" dist="38100" dir="2700000" rotWithShape="0">
                    <a:srgbClr val="DDDDDD"/>
                  </a:outerShdw>
                </a:effectLst>
              </a:defRPr>
            </a:lvl1pPr>
          </a:lstStyle>
          <a:p>
            <a:pPr lvl="0">
              <a:defRPr>
                <a:effectLst/>
              </a:defRPr>
            </a:pPr>
            <a:r>
              <a:rPr>
                <a:effectLst>
                  <a:outerShdw blurRad="38100" dist="38100" dir="2700000" rotWithShape="0">
                    <a:srgbClr val="DDDDDD"/>
                  </a:outerShdw>
                </a:effectLst>
              </a:rPr>
              <a:t>L3 Cache</a:t>
            </a:r>
          </a:p>
        </p:txBody>
      </p:sp>
      <p:sp>
        <p:nvSpPr>
          <p:cNvPr id="1558" name="Shape 1558"/>
          <p:cNvSpPr/>
          <p:nvPr/>
        </p:nvSpPr>
        <p:spPr>
          <a:xfrm>
            <a:off x="1618176" y="4600575"/>
            <a:ext cx="446089" cy="630239"/>
          </a:xfrm>
          <a:prstGeom prst="rect">
            <a:avLst/>
          </a:prstGeom>
          <a:solidFill>
            <a:srgbClr val="5B9BD5">
              <a:alpha val="50000"/>
            </a:srgbClr>
          </a:solidFill>
          <a:ln>
            <a:solidFill/>
            <a:miter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1559" name="Shape 1559"/>
          <p:cNvSpPr/>
          <p:nvPr/>
        </p:nvSpPr>
        <p:spPr>
          <a:xfrm>
            <a:off x="2062676" y="4600575"/>
            <a:ext cx="446089" cy="630239"/>
          </a:xfrm>
          <a:prstGeom prst="rect">
            <a:avLst/>
          </a:prstGeom>
          <a:solidFill>
            <a:srgbClr val="5B9BD5">
              <a:alpha val="50000"/>
            </a:srgbClr>
          </a:solidFill>
          <a:ln>
            <a:solidFill/>
            <a:miter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1560" name="Shape 1560"/>
          <p:cNvSpPr/>
          <p:nvPr/>
        </p:nvSpPr>
        <p:spPr>
          <a:xfrm>
            <a:off x="2507176" y="4600575"/>
            <a:ext cx="446089" cy="630239"/>
          </a:xfrm>
          <a:prstGeom prst="rect">
            <a:avLst/>
          </a:prstGeom>
          <a:solidFill>
            <a:srgbClr val="5B9BD5">
              <a:alpha val="50000"/>
            </a:srgbClr>
          </a:solidFill>
          <a:ln>
            <a:solidFill/>
            <a:miter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1561" name="Shape 1561"/>
          <p:cNvSpPr/>
          <p:nvPr/>
        </p:nvSpPr>
        <p:spPr>
          <a:xfrm>
            <a:off x="2951676" y="4600575"/>
            <a:ext cx="446089" cy="630239"/>
          </a:xfrm>
          <a:prstGeom prst="rect">
            <a:avLst/>
          </a:prstGeom>
          <a:solidFill>
            <a:srgbClr val="5B9BD5">
              <a:alpha val="50000"/>
            </a:srgbClr>
          </a:solidFill>
          <a:ln>
            <a:solidFill/>
            <a:miter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1562" name="Shape 1562"/>
          <p:cNvSpPr/>
          <p:nvPr/>
        </p:nvSpPr>
        <p:spPr>
          <a:xfrm>
            <a:off x="3399351" y="4600575"/>
            <a:ext cx="446089" cy="630239"/>
          </a:xfrm>
          <a:prstGeom prst="rect">
            <a:avLst/>
          </a:prstGeom>
          <a:solidFill>
            <a:srgbClr val="5B9BD5">
              <a:alpha val="50000"/>
            </a:srgbClr>
          </a:solidFill>
          <a:ln>
            <a:solidFill/>
            <a:miter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1563" name="Shape 1563"/>
          <p:cNvSpPr/>
          <p:nvPr/>
        </p:nvSpPr>
        <p:spPr>
          <a:xfrm>
            <a:off x="3845438" y="4600575"/>
            <a:ext cx="446088" cy="630239"/>
          </a:xfrm>
          <a:prstGeom prst="rect">
            <a:avLst/>
          </a:prstGeom>
          <a:solidFill>
            <a:srgbClr val="5B9BD5">
              <a:alpha val="50000"/>
            </a:srgbClr>
          </a:solidFill>
          <a:ln>
            <a:solidFill/>
            <a:miter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1564" name="Shape 1564"/>
          <p:cNvSpPr/>
          <p:nvPr/>
        </p:nvSpPr>
        <p:spPr>
          <a:xfrm>
            <a:off x="1618176" y="4837112"/>
            <a:ext cx="2671764" cy="131763"/>
          </a:xfrm>
          <a:prstGeom prst="rect">
            <a:avLst/>
          </a:prstGeom>
          <a:ln>
            <a:solidFill/>
            <a:miter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1565" name="Shape 1565"/>
          <p:cNvSpPr/>
          <p:nvPr/>
        </p:nvSpPr>
        <p:spPr>
          <a:xfrm>
            <a:off x="1618176" y="4600575"/>
            <a:ext cx="2671764" cy="233364"/>
          </a:xfrm>
          <a:prstGeom prst="rect">
            <a:avLst/>
          </a:prstGeom>
          <a:solidFill>
            <a:srgbClr val="408000">
              <a:alpha val="50000"/>
            </a:srgbClr>
          </a:solidFill>
          <a:ln>
            <a:solidFill/>
            <a:miter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grpSp>
        <p:nvGrpSpPr>
          <p:cNvPr id="1568" name="Group 1568"/>
          <p:cNvGrpSpPr/>
          <p:nvPr/>
        </p:nvGrpSpPr>
        <p:grpSpPr>
          <a:xfrm>
            <a:off x="1611826" y="3644424"/>
            <a:ext cx="1519239" cy="370841"/>
            <a:chOff x="0" y="0"/>
            <a:chExt cx="1519237" cy="370840"/>
          </a:xfrm>
        </p:grpSpPr>
        <p:sp>
          <p:nvSpPr>
            <p:cNvPr id="1566" name="Shape 1566"/>
            <p:cNvSpPr/>
            <p:nvPr/>
          </p:nvSpPr>
          <p:spPr>
            <a:xfrm>
              <a:off x="0" y="52863"/>
              <a:ext cx="1519238" cy="263525"/>
            </a:xfrm>
            <a:prstGeom prst="rect">
              <a:avLst/>
            </a:prstGeom>
            <a:solidFill>
              <a:srgbClr val="5B9BD5">
                <a:alpha val="50000"/>
              </a:srgbClr>
            </a:solidFill>
            <a:ln w="9525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567" name="Shape 1567"/>
            <p:cNvSpPr/>
            <p:nvPr/>
          </p:nvSpPr>
          <p:spPr>
            <a:xfrm>
              <a:off x="211991" y="0"/>
              <a:ext cx="1093662" cy="3708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 algn="ctr">
                <a:defRPr>
                  <a:effectLst>
                    <a:outerShdw blurRad="38100" dist="38100" dir="2700000" rotWithShape="0">
                      <a:srgbClr val="DDDDDD"/>
                    </a:outerShdw>
                  </a:effectLst>
                </a:defRPr>
              </a:lvl1pPr>
            </a:lstStyle>
            <a:p>
              <a:pPr lvl="0">
                <a:defRPr>
                  <a:effectLst/>
                </a:defRPr>
              </a:pPr>
              <a:r>
                <a:rPr>
                  <a:effectLst>
                    <a:outerShdw blurRad="38100" dist="38100" dir="2700000" rotWithShape="0">
                      <a:srgbClr val="DDDDDD"/>
                    </a:outerShdw>
                  </a:effectLst>
                </a:rPr>
                <a:t>Mem. Ctrl.</a:t>
              </a:r>
            </a:p>
          </p:txBody>
        </p:sp>
      </p:grpSp>
      <p:grpSp>
        <p:nvGrpSpPr>
          <p:cNvPr id="1571" name="Group 1571"/>
          <p:cNvGrpSpPr/>
          <p:nvPr/>
        </p:nvGrpSpPr>
        <p:grpSpPr>
          <a:xfrm>
            <a:off x="3129476" y="3676967"/>
            <a:ext cx="1157288" cy="307341"/>
            <a:chOff x="0" y="0"/>
            <a:chExt cx="1157287" cy="307340"/>
          </a:xfrm>
        </p:grpSpPr>
        <p:sp>
          <p:nvSpPr>
            <p:cNvPr id="1569" name="Shape 1569"/>
            <p:cNvSpPr/>
            <p:nvPr/>
          </p:nvSpPr>
          <p:spPr>
            <a:xfrm>
              <a:off x="0" y="19104"/>
              <a:ext cx="1157288" cy="269132"/>
            </a:xfrm>
            <a:prstGeom prst="rect">
              <a:avLst/>
            </a:prstGeom>
            <a:solidFill>
              <a:srgbClr val="5B9BD5">
                <a:alpha val="50000"/>
              </a:srgbClr>
            </a:solidFill>
            <a:ln w="9525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570" name="Shape 1570"/>
            <p:cNvSpPr/>
            <p:nvPr/>
          </p:nvSpPr>
          <p:spPr>
            <a:xfrm>
              <a:off x="86426" y="0"/>
              <a:ext cx="986023" cy="3073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 algn="ctr">
                <a:defRPr sz="1400">
                  <a:effectLst>
                    <a:outerShdw blurRad="38100" dist="38100" dir="2700000" rotWithShape="0">
                      <a:srgbClr val="DDDDDD"/>
                    </a:outerShdw>
                  </a:effectLst>
                </a:defRPr>
              </a:lvl1pPr>
            </a:lstStyle>
            <a:p>
              <a:pPr lvl="0">
                <a:defRPr sz="1800">
                  <a:effectLst/>
                </a:defRPr>
              </a:pPr>
              <a:r>
                <a:rPr sz="1400">
                  <a:effectLst>
                    <a:outerShdw blurRad="38100" dist="38100" dir="2700000" rotWithShape="0">
                      <a:srgbClr val="DDDDDD"/>
                    </a:outerShdw>
                  </a:effectLst>
                </a:rPr>
                <a:t>HT Interface</a:t>
              </a:r>
            </a:p>
          </p:txBody>
        </p:sp>
      </p:grpSp>
      <p:sp>
        <p:nvSpPr>
          <p:cNvPr id="1572" name="Shape 1572"/>
          <p:cNvSpPr/>
          <p:nvPr/>
        </p:nvSpPr>
        <p:spPr>
          <a:xfrm>
            <a:off x="2188088" y="3402012"/>
            <a:ext cx="212726" cy="2952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4320"/>
                </a:moveTo>
                <a:lnTo>
                  <a:pt x="10800" y="0"/>
                </a:lnTo>
                <a:lnTo>
                  <a:pt x="21600" y="4320"/>
                </a:lnTo>
                <a:lnTo>
                  <a:pt x="16200" y="4320"/>
                </a:lnTo>
                <a:lnTo>
                  <a:pt x="16200" y="17280"/>
                </a:lnTo>
                <a:lnTo>
                  <a:pt x="21600" y="17280"/>
                </a:lnTo>
                <a:lnTo>
                  <a:pt x="10800" y="21600"/>
                </a:lnTo>
                <a:lnTo>
                  <a:pt x="0" y="17280"/>
                </a:lnTo>
                <a:lnTo>
                  <a:pt x="5400" y="17280"/>
                </a:lnTo>
                <a:lnTo>
                  <a:pt x="5400" y="4320"/>
                </a:lnTo>
                <a:close/>
              </a:path>
            </a:pathLst>
          </a:custGeom>
          <a:solidFill>
            <a:srgbClr val="5B9BD5">
              <a:alpha val="50000"/>
            </a:srgbClr>
          </a:solidFill>
          <a:ln>
            <a:solidFill/>
            <a:miter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grpSp>
        <p:nvGrpSpPr>
          <p:cNvPr id="1575" name="Group 1575"/>
          <p:cNvGrpSpPr/>
          <p:nvPr/>
        </p:nvGrpSpPr>
        <p:grpSpPr>
          <a:xfrm>
            <a:off x="1618176" y="4920774"/>
            <a:ext cx="2671764" cy="370841"/>
            <a:chOff x="0" y="0"/>
            <a:chExt cx="2671763" cy="370840"/>
          </a:xfrm>
        </p:grpSpPr>
        <p:sp>
          <p:nvSpPr>
            <p:cNvPr id="1573" name="Shape 1573"/>
            <p:cNvSpPr/>
            <p:nvPr/>
          </p:nvSpPr>
          <p:spPr>
            <a:xfrm>
              <a:off x="802712" y="0"/>
              <a:ext cx="1064752" cy="3708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 algn="ctr">
                <a:defRPr>
                  <a:effectLst>
                    <a:outerShdw blurRad="38100" dist="38100" dir="2700000" rotWithShape="0">
                      <a:srgbClr val="DDDDDD"/>
                    </a:outerShdw>
                  </a:effectLst>
                </a:defRPr>
              </a:lvl1pPr>
            </a:lstStyle>
            <a:p>
              <a:pPr lvl="0">
                <a:defRPr>
                  <a:effectLst/>
                </a:defRPr>
              </a:pPr>
              <a:r>
                <a:rPr>
                  <a:effectLst>
                    <a:outerShdw blurRad="38100" dist="38100" dir="2700000" rotWithShape="0">
                      <a:srgbClr val="DDDDDD"/>
                    </a:outerShdw>
                  </a:effectLst>
                </a:rPr>
                <a:t>CPU Cores</a:t>
              </a:r>
            </a:p>
          </p:txBody>
        </p:sp>
        <p:sp>
          <p:nvSpPr>
            <p:cNvPr id="1574" name="Shape 1574"/>
            <p:cNvSpPr/>
            <p:nvPr/>
          </p:nvSpPr>
          <p:spPr>
            <a:xfrm>
              <a:off x="0" y="52736"/>
              <a:ext cx="2671764" cy="264033"/>
            </a:xfrm>
            <a:prstGeom prst="rect">
              <a:avLst/>
            </a:prstGeom>
            <a:noFill/>
            <a:ln w="9525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</p:grpSp>
      <p:sp>
        <p:nvSpPr>
          <p:cNvPr id="1576" name="Shape 1576"/>
          <p:cNvSpPr/>
          <p:nvPr/>
        </p:nvSpPr>
        <p:spPr>
          <a:xfrm>
            <a:off x="1618176" y="4600575"/>
            <a:ext cx="2671764" cy="233364"/>
          </a:xfrm>
          <a:prstGeom prst="rect">
            <a:avLst/>
          </a:prstGeom>
          <a:ln>
            <a:solidFill/>
            <a:miter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1577" name="Shape 1577"/>
          <p:cNvSpPr/>
          <p:nvPr/>
        </p:nvSpPr>
        <p:spPr>
          <a:xfrm>
            <a:off x="3258063" y="3392487"/>
            <a:ext cx="212726" cy="2952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4320"/>
                </a:moveTo>
                <a:lnTo>
                  <a:pt x="10800" y="0"/>
                </a:lnTo>
                <a:lnTo>
                  <a:pt x="21600" y="4320"/>
                </a:lnTo>
                <a:lnTo>
                  <a:pt x="16200" y="4320"/>
                </a:lnTo>
                <a:lnTo>
                  <a:pt x="16200" y="17280"/>
                </a:lnTo>
                <a:lnTo>
                  <a:pt x="21600" y="17280"/>
                </a:lnTo>
                <a:lnTo>
                  <a:pt x="10800" y="21600"/>
                </a:lnTo>
                <a:lnTo>
                  <a:pt x="0" y="17280"/>
                </a:lnTo>
                <a:lnTo>
                  <a:pt x="5400" y="17280"/>
                </a:lnTo>
                <a:lnTo>
                  <a:pt x="5400" y="4320"/>
                </a:lnTo>
                <a:close/>
              </a:path>
            </a:pathLst>
          </a:custGeom>
          <a:solidFill>
            <a:srgbClr val="5B9BD5">
              <a:alpha val="50000"/>
            </a:srgbClr>
          </a:solidFill>
          <a:ln>
            <a:solidFill/>
            <a:miter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1578" name="Shape 1578"/>
          <p:cNvSpPr/>
          <p:nvPr/>
        </p:nvSpPr>
        <p:spPr>
          <a:xfrm>
            <a:off x="3634301" y="3403600"/>
            <a:ext cx="212726" cy="2952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4320"/>
                </a:moveTo>
                <a:lnTo>
                  <a:pt x="10800" y="0"/>
                </a:lnTo>
                <a:lnTo>
                  <a:pt x="21600" y="4320"/>
                </a:lnTo>
                <a:lnTo>
                  <a:pt x="16200" y="4320"/>
                </a:lnTo>
                <a:lnTo>
                  <a:pt x="16200" y="17280"/>
                </a:lnTo>
                <a:lnTo>
                  <a:pt x="21600" y="17280"/>
                </a:lnTo>
                <a:lnTo>
                  <a:pt x="10800" y="21600"/>
                </a:lnTo>
                <a:lnTo>
                  <a:pt x="0" y="17280"/>
                </a:lnTo>
                <a:lnTo>
                  <a:pt x="5400" y="17280"/>
                </a:lnTo>
                <a:lnTo>
                  <a:pt x="5400" y="4320"/>
                </a:lnTo>
                <a:close/>
              </a:path>
            </a:pathLst>
          </a:custGeom>
          <a:solidFill>
            <a:srgbClr val="5B9BD5">
              <a:alpha val="50000"/>
            </a:srgbClr>
          </a:solidFill>
          <a:ln>
            <a:solidFill/>
            <a:miter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1579" name="Shape 1579"/>
          <p:cNvSpPr/>
          <p:nvPr/>
        </p:nvSpPr>
        <p:spPr>
          <a:xfrm>
            <a:off x="3972438" y="3208338"/>
            <a:ext cx="212726" cy="4921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4320"/>
                </a:moveTo>
                <a:lnTo>
                  <a:pt x="10800" y="0"/>
                </a:lnTo>
                <a:lnTo>
                  <a:pt x="21600" y="4320"/>
                </a:lnTo>
                <a:lnTo>
                  <a:pt x="16200" y="4320"/>
                </a:lnTo>
                <a:lnTo>
                  <a:pt x="16200" y="17280"/>
                </a:lnTo>
                <a:lnTo>
                  <a:pt x="21600" y="17280"/>
                </a:lnTo>
                <a:lnTo>
                  <a:pt x="10800" y="21600"/>
                </a:lnTo>
                <a:lnTo>
                  <a:pt x="0" y="17280"/>
                </a:lnTo>
                <a:lnTo>
                  <a:pt x="5400" y="17280"/>
                </a:lnTo>
                <a:lnTo>
                  <a:pt x="5400" y="4320"/>
                </a:lnTo>
                <a:close/>
              </a:path>
            </a:pathLst>
          </a:custGeom>
          <a:solidFill>
            <a:srgbClr val="5B9BD5">
              <a:alpha val="50000"/>
            </a:srgbClr>
          </a:solidFill>
          <a:ln>
            <a:solidFill/>
            <a:miter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1580" name="Shape 1580"/>
          <p:cNvSpPr/>
          <p:nvPr/>
        </p:nvSpPr>
        <p:spPr>
          <a:xfrm>
            <a:off x="2254206" y="4585811"/>
            <a:ext cx="1387002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 algn="ctr">
              <a:defRPr>
                <a:effectLst>
                  <a:outerShdw blurRad="38100" dist="38100" dir="2700000" rotWithShape="0">
                    <a:srgbClr val="DDDDDD"/>
                  </a:outerShdw>
                </a:effectLst>
              </a:defRPr>
            </a:lvl1pPr>
          </a:lstStyle>
          <a:p>
            <a:pPr lvl="0">
              <a:defRPr>
                <a:effectLst/>
              </a:defRPr>
            </a:pPr>
            <a:r>
              <a:rPr>
                <a:effectLst>
                  <a:outerShdw blurRad="38100" dist="38100" dir="2700000" rotWithShape="0">
                    <a:srgbClr val="DDDDDD"/>
                  </a:outerShdw>
                </a:effectLst>
              </a:rPr>
              <a:t>L1&amp;L2 Caches</a:t>
            </a:r>
          </a:p>
        </p:txBody>
      </p:sp>
      <p:sp>
        <p:nvSpPr>
          <p:cNvPr id="1581" name="Shape 1581"/>
          <p:cNvSpPr/>
          <p:nvPr/>
        </p:nvSpPr>
        <p:spPr>
          <a:xfrm>
            <a:off x="3412051" y="2247900"/>
            <a:ext cx="1390651" cy="958850"/>
          </a:xfrm>
          <a:prstGeom prst="rect">
            <a:avLst/>
          </a:prstGeom>
          <a:solidFill>
            <a:srgbClr val="5B9BD5">
              <a:alpha val="50000"/>
            </a:srgbClr>
          </a:solidFill>
          <a:ln>
            <a:solidFill/>
            <a:miter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1582" name="Shape 1582"/>
          <p:cNvSpPr/>
          <p:nvPr/>
        </p:nvSpPr>
        <p:spPr>
          <a:xfrm>
            <a:off x="3568135" y="2542699"/>
            <a:ext cx="1078482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 algn="ctr">
              <a:defRPr>
                <a:effectLst>
                  <a:outerShdw blurRad="38100" dist="38100" dir="2700000" rotWithShape="0">
                    <a:srgbClr val="DDDDDD"/>
                  </a:outerShdw>
                </a:effectLst>
              </a:defRPr>
            </a:lvl1pPr>
          </a:lstStyle>
          <a:p>
            <a:pPr lvl="0">
              <a:defRPr>
                <a:effectLst/>
              </a:defRPr>
            </a:pPr>
            <a:r>
              <a:rPr>
                <a:effectLst>
                  <a:outerShdw blurRad="38100" dist="38100" dir="2700000" rotWithShape="0">
                    <a:srgbClr val="DDDDDD"/>
                  </a:outerShdw>
                </a:effectLst>
              </a:rPr>
              <a:t>NumaChip</a:t>
            </a:r>
          </a:p>
        </p:txBody>
      </p:sp>
      <p:sp>
        <p:nvSpPr>
          <p:cNvPr id="1583" name="Shape 1583"/>
          <p:cNvSpPr/>
          <p:nvPr/>
        </p:nvSpPr>
        <p:spPr>
          <a:xfrm rot="5400000">
            <a:off x="4901126" y="2493961"/>
            <a:ext cx="101601" cy="2952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4320"/>
                </a:moveTo>
                <a:lnTo>
                  <a:pt x="10800" y="0"/>
                </a:lnTo>
                <a:lnTo>
                  <a:pt x="21600" y="4320"/>
                </a:lnTo>
                <a:lnTo>
                  <a:pt x="16200" y="4320"/>
                </a:lnTo>
                <a:lnTo>
                  <a:pt x="16200" y="17280"/>
                </a:lnTo>
                <a:lnTo>
                  <a:pt x="21600" y="17280"/>
                </a:lnTo>
                <a:lnTo>
                  <a:pt x="10800" y="21600"/>
                </a:lnTo>
                <a:lnTo>
                  <a:pt x="0" y="17280"/>
                </a:lnTo>
                <a:lnTo>
                  <a:pt x="5400" y="17280"/>
                </a:lnTo>
                <a:lnTo>
                  <a:pt x="5400" y="4320"/>
                </a:lnTo>
                <a:close/>
              </a:path>
            </a:pathLst>
          </a:custGeom>
          <a:solidFill>
            <a:srgbClr val="5B9BD5">
              <a:alpha val="50000"/>
            </a:srgbClr>
          </a:solidFill>
          <a:ln>
            <a:solidFill/>
            <a:miter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1584" name="Shape 1584"/>
          <p:cNvSpPr/>
          <p:nvPr/>
        </p:nvSpPr>
        <p:spPr>
          <a:xfrm rot="5400000">
            <a:off x="4902713" y="2638425"/>
            <a:ext cx="101601" cy="2952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4320"/>
                </a:moveTo>
                <a:lnTo>
                  <a:pt x="10800" y="0"/>
                </a:lnTo>
                <a:lnTo>
                  <a:pt x="21600" y="4320"/>
                </a:lnTo>
                <a:lnTo>
                  <a:pt x="16200" y="4320"/>
                </a:lnTo>
                <a:lnTo>
                  <a:pt x="16200" y="17280"/>
                </a:lnTo>
                <a:lnTo>
                  <a:pt x="21600" y="17280"/>
                </a:lnTo>
                <a:lnTo>
                  <a:pt x="10800" y="21600"/>
                </a:lnTo>
                <a:lnTo>
                  <a:pt x="0" y="17280"/>
                </a:lnTo>
                <a:lnTo>
                  <a:pt x="5400" y="17280"/>
                </a:lnTo>
                <a:lnTo>
                  <a:pt x="5400" y="4320"/>
                </a:lnTo>
                <a:close/>
              </a:path>
            </a:pathLst>
          </a:custGeom>
          <a:solidFill>
            <a:srgbClr val="5B9BD5">
              <a:alpha val="50000"/>
            </a:srgbClr>
          </a:solidFill>
          <a:ln>
            <a:solidFill/>
            <a:miter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1585" name="Shape 1585"/>
          <p:cNvSpPr/>
          <p:nvPr/>
        </p:nvSpPr>
        <p:spPr>
          <a:xfrm rot="5400000">
            <a:off x="4904301" y="2782886"/>
            <a:ext cx="101601" cy="2952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4320"/>
                </a:moveTo>
                <a:lnTo>
                  <a:pt x="10800" y="0"/>
                </a:lnTo>
                <a:lnTo>
                  <a:pt x="21600" y="4320"/>
                </a:lnTo>
                <a:lnTo>
                  <a:pt x="16200" y="4320"/>
                </a:lnTo>
                <a:lnTo>
                  <a:pt x="16200" y="17280"/>
                </a:lnTo>
                <a:lnTo>
                  <a:pt x="21600" y="17280"/>
                </a:lnTo>
                <a:lnTo>
                  <a:pt x="10800" y="21600"/>
                </a:lnTo>
                <a:lnTo>
                  <a:pt x="0" y="17280"/>
                </a:lnTo>
                <a:lnTo>
                  <a:pt x="5400" y="17280"/>
                </a:lnTo>
                <a:lnTo>
                  <a:pt x="5400" y="4320"/>
                </a:lnTo>
                <a:close/>
              </a:path>
            </a:pathLst>
          </a:custGeom>
          <a:solidFill>
            <a:srgbClr val="5B9BD5">
              <a:alpha val="50000"/>
            </a:srgbClr>
          </a:solidFill>
          <a:ln>
            <a:solidFill/>
            <a:miter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1586" name="Shape 1586"/>
          <p:cNvSpPr/>
          <p:nvPr/>
        </p:nvSpPr>
        <p:spPr>
          <a:xfrm rot="5400000">
            <a:off x="4905888" y="2927350"/>
            <a:ext cx="101601" cy="2952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4320"/>
                </a:moveTo>
                <a:lnTo>
                  <a:pt x="10800" y="0"/>
                </a:lnTo>
                <a:lnTo>
                  <a:pt x="21600" y="4320"/>
                </a:lnTo>
                <a:lnTo>
                  <a:pt x="16200" y="4320"/>
                </a:lnTo>
                <a:lnTo>
                  <a:pt x="16200" y="17280"/>
                </a:lnTo>
                <a:lnTo>
                  <a:pt x="21600" y="17280"/>
                </a:lnTo>
                <a:lnTo>
                  <a:pt x="10800" y="21600"/>
                </a:lnTo>
                <a:lnTo>
                  <a:pt x="0" y="17280"/>
                </a:lnTo>
                <a:lnTo>
                  <a:pt x="5400" y="17280"/>
                </a:lnTo>
                <a:lnTo>
                  <a:pt x="5400" y="4320"/>
                </a:lnTo>
                <a:close/>
              </a:path>
            </a:pathLst>
          </a:custGeom>
          <a:solidFill>
            <a:srgbClr val="5B9BD5">
              <a:alpha val="50000"/>
            </a:srgbClr>
          </a:solidFill>
          <a:ln>
            <a:solidFill/>
            <a:miter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1587" name="Shape 1587"/>
          <p:cNvSpPr/>
          <p:nvPr/>
        </p:nvSpPr>
        <p:spPr>
          <a:xfrm>
            <a:off x="3589851" y="1406525"/>
            <a:ext cx="1035051" cy="603250"/>
          </a:xfrm>
          <a:prstGeom prst="rect">
            <a:avLst/>
          </a:prstGeom>
          <a:solidFill>
            <a:srgbClr val="5B9BD5">
              <a:alpha val="50000"/>
            </a:srgbClr>
          </a:solidFill>
          <a:ln>
            <a:solidFill/>
            <a:miter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1588" name="Shape 1588"/>
          <p:cNvSpPr/>
          <p:nvPr/>
        </p:nvSpPr>
        <p:spPr>
          <a:xfrm>
            <a:off x="3985138" y="2022475"/>
            <a:ext cx="212726" cy="2190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4320"/>
                </a:moveTo>
                <a:lnTo>
                  <a:pt x="10800" y="0"/>
                </a:lnTo>
                <a:lnTo>
                  <a:pt x="21600" y="4320"/>
                </a:lnTo>
                <a:lnTo>
                  <a:pt x="16200" y="4320"/>
                </a:lnTo>
                <a:lnTo>
                  <a:pt x="16200" y="17280"/>
                </a:lnTo>
                <a:lnTo>
                  <a:pt x="21600" y="17280"/>
                </a:lnTo>
                <a:lnTo>
                  <a:pt x="10800" y="21600"/>
                </a:lnTo>
                <a:lnTo>
                  <a:pt x="0" y="17280"/>
                </a:lnTo>
                <a:lnTo>
                  <a:pt x="5400" y="17280"/>
                </a:lnTo>
                <a:lnTo>
                  <a:pt x="5400" y="4320"/>
                </a:lnTo>
                <a:close/>
              </a:path>
            </a:pathLst>
          </a:custGeom>
          <a:solidFill>
            <a:srgbClr val="5B9BD5">
              <a:alpha val="50000"/>
            </a:srgbClr>
          </a:solidFill>
          <a:ln>
            <a:solidFill/>
            <a:miter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1589" name="Shape 1589"/>
          <p:cNvSpPr/>
          <p:nvPr/>
        </p:nvSpPr>
        <p:spPr>
          <a:xfrm>
            <a:off x="1618176" y="4837112"/>
            <a:ext cx="219076" cy="134938"/>
          </a:xfrm>
          <a:prstGeom prst="rect">
            <a:avLst/>
          </a:prstGeom>
          <a:solidFill>
            <a:srgbClr val="5B9BD5">
              <a:alpha val="50000"/>
            </a:srgbClr>
          </a:solidFill>
          <a:ln>
            <a:solidFill/>
            <a:miter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1590" name="Shape 1590"/>
          <p:cNvSpPr/>
          <p:nvPr/>
        </p:nvSpPr>
        <p:spPr>
          <a:xfrm>
            <a:off x="1837251" y="4837112"/>
            <a:ext cx="227014" cy="134938"/>
          </a:xfrm>
          <a:prstGeom prst="rect">
            <a:avLst/>
          </a:prstGeom>
          <a:solidFill>
            <a:srgbClr val="5B9BD5">
              <a:alpha val="50000"/>
            </a:srgbClr>
          </a:solidFill>
          <a:ln>
            <a:solidFill/>
            <a:miter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1591" name="Shape 1591"/>
          <p:cNvSpPr/>
          <p:nvPr/>
        </p:nvSpPr>
        <p:spPr>
          <a:xfrm flipH="1">
            <a:off x="4791588" y="2447925"/>
            <a:ext cx="574676" cy="109538"/>
          </a:xfrm>
          <a:prstGeom prst="rightArrow">
            <a:avLst>
              <a:gd name="adj1" fmla="val 54056"/>
              <a:gd name="adj2" fmla="val 75368"/>
            </a:avLst>
          </a:prstGeom>
          <a:solidFill>
            <a:srgbClr val="5B9BD5">
              <a:alpha val="50000"/>
            </a:srgbClr>
          </a:solidFill>
          <a:ln>
            <a:solidFill/>
            <a:miter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1592" name="Shape 1592"/>
          <p:cNvSpPr/>
          <p:nvPr/>
        </p:nvSpPr>
        <p:spPr>
          <a:xfrm rot="16200000" flipH="1">
            <a:off x="4716181" y="3094832"/>
            <a:ext cx="1362076" cy="112713"/>
          </a:xfrm>
          <a:prstGeom prst="rightArrow">
            <a:avLst>
              <a:gd name="adj1" fmla="val 52120"/>
              <a:gd name="adj2" fmla="val 98635"/>
            </a:avLst>
          </a:prstGeom>
          <a:solidFill>
            <a:srgbClr val="5B9BD5">
              <a:alpha val="50000"/>
            </a:srgbClr>
          </a:solidFill>
          <a:ln>
            <a:solidFill/>
            <a:miter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1593" name="Shape 1593"/>
          <p:cNvSpPr/>
          <p:nvPr/>
        </p:nvSpPr>
        <p:spPr>
          <a:xfrm flipH="1">
            <a:off x="4105788" y="1803399"/>
            <a:ext cx="21712" cy="3313114"/>
          </a:xfrm>
          <a:prstGeom prst="line">
            <a:avLst/>
          </a:prstGeom>
          <a:ln w="28575">
            <a:solidFill>
              <a:srgbClr val="FF0000"/>
            </a:solidFill>
            <a:round/>
            <a:tailEnd type="triangle"/>
          </a:ln>
        </p:spPr>
        <p:txBody>
          <a:bodyPr lIns="0" tIns="0" rIns="0" bIns="0"/>
          <a:lstStyle/>
          <a:p>
            <a:pPr lvl="0"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594" name="Shape 159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900" dirty="0">
                <a:solidFill>
                  <a:srgbClr val="FFFFFF"/>
                </a:solidFill>
              </a:rPr>
              <a:t>Principal Operation – NumaCache Hit</a:t>
            </a:r>
          </a:p>
        </p:txBody>
      </p:sp>
      <p:sp>
        <p:nvSpPr>
          <p:cNvPr id="1595" name="Shape 15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888888"/>
                </a:solidFill>
              </a:rPr>
              <a:t>22</a:t>
            </a:fld>
            <a:endParaRPr sz="1200">
              <a:solidFill>
                <a:srgbClr val="888888"/>
              </a:solidFill>
            </a:endParaRPr>
          </a:p>
        </p:txBody>
      </p:sp>
      <p:sp>
        <p:nvSpPr>
          <p:cNvPr id="1596" name="Shape 1596"/>
          <p:cNvSpPr/>
          <p:nvPr/>
        </p:nvSpPr>
        <p:spPr>
          <a:xfrm rot="5400000">
            <a:off x="5641695" y="1435894"/>
            <a:ext cx="144464" cy="18256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939"/>
                </a:moveTo>
                <a:lnTo>
                  <a:pt x="10800" y="0"/>
                </a:lnTo>
                <a:lnTo>
                  <a:pt x="21600" y="939"/>
                </a:lnTo>
                <a:lnTo>
                  <a:pt x="14717" y="939"/>
                </a:lnTo>
                <a:lnTo>
                  <a:pt x="14717" y="20661"/>
                </a:lnTo>
                <a:lnTo>
                  <a:pt x="21600" y="20661"/>
                </a:lnTo>
                <a:lnTo>
                  <a:pt x="10800" y="21600"/>
                </a:lnTo>
                <a:lnTo>
                  <a:pt x="0" y="20661"/>
                </a:lnTo>
                <a:lnTo>
                  <a:pt x="6883" y="20661"/>
                </a:lnTo>
                <a:lnTo>
                  <a:pt x="6883" y="939"/>
                </a:lnTo>
                <a:close/>
              </a:path>
            </a:pathLst>
          </a:custGeom>
          <a:solidFill>
            <a:srgbClr val="5B9BD5">
              <a:alpha val="50000"/>
            </a:srgbClr>
          </a:solidFill>
          <a:ln>
            <a:solidFill/>
            <a:miter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1597" name="Shape 1597"/>
          <p:cNvSpPr/>
          <p:nvPr/>
        </p:nvSpPr>
        <p:spPr>
          <a:xfrm>
            <a:off x="3687762" y="1572736"/>
            <a:ext cx="851928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 algn="ctr">
              <a:defRPr sz="1200"/>
            </a:lvl1pPr>
          </a:lstStyle>
          <a:p>
            <a:pPr lvl="0">
              <a:defRPr sz="1800"/>
            </a:pPr>
            <a:r>
              <a:rPr sz="1200"/>
              <a:t>NumaCache</a:t>
            </a:r>
          </a:p>
        </p:txBody>
      </p:sp>
      <p:grpSp>
        <p:nvGrpSpPr>
          <p:cNvPr id="1600" name="Group 1600"/>
          <p:cNvGrpSpPr/>
          <p:nvPr/>
        </p:nvGrpSpPr>
        <p:grpSpPr>
          <a:xfrm>
            <a:off x="8339650" y="2543175"/>
            <a:ext cx="1666876" cy="852488"/>
            <a:chOff x="0" y="0"/>
            <a:chExt cx="1666875" cy="852487"/>
          </a:xfrm>
        </p:grpSpPr>
        <p:sp>
          <p:nvSpPr>
            <p:cNvPr id="1598" name="Shape 1598"/>
            <p:cNvSpPr/>
            <p:nvPr/>
          </p:nvSpPr>
          <p:spPr>
            <a:xfrm>
              <a:off x="0" y="0"/>
              <a:ext cx="1666875" cy="852488"/>
            </a:xfrm>
            <a:prstGeom prst="rect">
              <a:avLst/>
            </a:prstGeom>
            <a:solidFill>
              <a:srgbClr val="715973">
                <a:alpha val="50000"/>
              </a:srgbClr>
            </a:solidFill>
            <a:ln w="9525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599" name="Shape 1599"/>
            <p:cNvSpPr/>
            <p:nvPr/>
          </p:nvSpPr>
          <p:spPr>
            <a:xfrm>
              <a:off x="383047" y="240823"/>
              <a:ext cx="900781" cy="3708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 algn="ctr">
                <a:defRPr>
                  <a:effectLst>
                    <a:outerShdw blurRad="38100" dist="38100" dir="2700000" rotWithShape="0">
                      <a:srgbClr val="DDDDDD"/>
                    </a:outerShdw>
                  </a:effectLst>
                </a:defRPr>
              </a:lvl1pPr>
            </a:lstStyle>
            <a:p>
              <a:pPr lvl="0">
                <a:defRPr>
                  <a:effectLst/>
                </a:defRPr>
              </a:pPr>
              <a:r>
                <a:rPr>
                  <a:effectLst>
                    <a:outerShdw blurRad="38100" dist="38100" dir="2700000" rotWithShape="0">
                      <a:srgbClr val="DDDDDD"/>
                    </a:outerShdw>
                  </a:effectLst>
                </a:rPr>
                <a:t>Memory</a:t>
              </a:r>
            </a:p>
          </p:txBody>
        </p:sp>
      </p:grpSp>
      <p:sp>
        <p:nvSpPr>
          <p:cNvPr id="1601" name="Shape 1601"/>
          <p:cNvSpPr/>
          <p:nvPr/>
        </p:nvSpPr>
        <p:spPr>
          <a:xfrm>
            <a:off x="7139500" y="3695700"/>
            <a:ext cx="2674939" cy="1533525"/>
          </a:xfrm>
          <a:prstGeom prst="rect">
            <a:avLst/>
          </a:prstGeom>
          <a:solidFill>
            <a:srgbClr val="408000">
              <a:alpha val="50000"/>
            </a:srgbClr>
          </a:solidFill>
          <a:ln>
            <a:solidFill/>
            <a:miter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1602" name="Shape 1602"/>
          <p:cNvSpPr/>
          <p:nvPr/>
        </p:nvSpPr>
        <p:spPr>
          <a:xfrm>
            <a:off x="8068480" y="4100037"/>
            <a:ext cx="929690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 algn="ctr">
              <a:defRPr>
                <a:effectLst>
                  <a:outerShdw blurRad="38100" dist="38100" dir="2700000" rotWithShape="0">
                    <a:srgbClr val="DDDDDD"/>
                  </a:outerShdw>
                </a:effectLst>
              </a:defRPr>
            </a:lvl1pPr>
          </a:lstStyle>
          <a:p>
            <a:pPr lvl="0">
              <a:defRPr>
                <a:effectLst/>
              </a:defRPr>
            </a:pPr>
            <a:r>
              <a:rPr>
                <a:effectLst>
                  <a:outerShdw blurRad="38100" dist="38100" dir="2700000" rotWithShape="0">
                    <a:srgbClr val="DDDDDD"/>
                  </a:outerShdw>
                </a:effectLst>
              </a:rPr>
              <a:t>L3 Cache</a:t>
            </a:r>
          </a:p>
        </p:txBody>
      </p:sp>
      <p:sp>
        <p:nvSpPr>
          <p:cNvPr id="1603" name="Shape 1603"/>
          <p:cNvSpPr/>
          <p:nvPr/>
        </p:nvSpPr>
        <p:spPr>
          <a:xfrm>
            <a:off x="9366763" y="4600575"/>
            <a:ext cx="446088" cy="630239"/>
          </a:xfrm>
          <a:prstGeom prst="rect">
            <a:avLst/>
          </a:prstGeom>
          <a:solidFill>
            <a:srgbClr val="5B9BD5">
              <a:alpha val="50000"/>
            </a:srgbClr>
          </a:solidFill>
          <a:ln>
            <a:solidFill/>
            <a:miter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1604" name="Shape 1604"/>
          <p:cNvSpPr/>
          <p:nvPr/>
        </p:nvSpPr>
        <p:spPr>
          <a:xfrm>
            <a:off x="8922263" y="4600575"/>
            <a:ext cx="446088" cy="630239"/>
          </a:xfrm>
          <a:prstGeom prst="rect">
            <a:avLst/>
          </a:prstGeom>
          <a:solidFill>
            <a:srgbClr val="5B9BD5">
              <a:alpha val="50000"/>
            </a:srgbClr>
          </a:solidFill>
          <a:ln>
            <a:solidFill/>
            <a:miter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1605" name="Shape 1605"/>
          <p:cNvSpPr/>
          <p:nvPr/>
        </p:nvSpPr>
        <p:spPr>
          <a:xfrm>
            <a:off x="8477763" y="4600575"/>
            <a:ext cx="446088" cy="630239"/>
          </a:xfrm>
          <a:prstGeom prst="rect">
            <a:avLst/>
          </a:prstGeom>
          <a:solidFill>
            <a:srgbClr val="5B9BD5">
              <a:alpha val="50000"/>
            </a:srgbClr>
          </a:solidFill>
          <a:ln>
            <a:solidFill/>
            <a:miter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1606" name="Shape 1606"/>
          <p:cNvSpPr/>
          <p:nvPr/>
        </p:nvSpPr>
        <p:spPr>
          <a:xfrm>
            <a:off x="8033263" y="4600575"/>
            <a:ext cx="446088" cy="630239"/>
          </a:xfrm>
          <a:prstGeom prst="rect">
            <a:avLst/>
          </a:prstGeom>
          <a:solidFill>
            <a:srgbClr val="5B9BD5">
              <a:alpha val="50000"/>
            </a:srgbClr>
          </a:solidFill>
          <a:ln>
            <a:solidFill/>
            <a:miter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1607" name="Shape 1607"/>
          <p:cNvSpPr/>
          <p:nvPr/>
        </p:nvSpPr>
        <p:spPr>
          <a:xfrm>
            <a:off x="7585588" y="4600575"/>
            <a:ext cx="446088" cy="630239"/>
          </a:xfrm>
          <a:prstGeom prst="rect">
            <a:avLst/>
          </a:prstGeom>
          <a:solidFill>
            <a:srgbClr val="5B9BD5">
              <a:alpha val="50000"/>
            </a:srgbClr>
          </a:solidFill>
          <a:ln>
            <a:solidFill/>
            <a:miter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1608" name="Shape 1608"/>
          <p:cNvSpPr/>
          <p:nvPr/>
        </p:nvSpPr>
        <p:spPr>
          <a:xfrm>
            <a:off x="7139500" y="4600575"/>
            <a:ext cx="446089" cy="630239"/>
          </a:xfrm>
          <a:prstGeom prst="rect">
            <a:avLst/>
          </a:prstGeom>
          <a:solidFill>
            <a:srgbClr val="5B9BD5">
              <a:alpha val="50000"/>
            </a:srgbClr>
          </a:solidFill>
          <a:ln>
            <a:solidFill/>
            <a:miter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1609" name="Shape 1609"/>
          <p:cNvSpPr/>
          <p:nvPr/>
        </p:nvSpPr>
        <p:spPr>
          <a:xfrm>
            <a:off x="7141088" y="4837112"/>
            <a:ext cx="2671764" cy="131763"/>
          </a:xfrm>
          <a:prstGeom prst="rect">
            <a:avLst/>
          </a:prstGeom>
          <a:ln>
            <a:solidFill/>
            <a:miter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1610" name="Shape 1610"/>
          <p:cNvSpPr/>
          <p:nvPr/>
        </p:nvSpPr>
        <p:spPr>
          <a:xfrm>
            <a:off x="7141088" y="4600575"/>
            <a:ext cx="2671764" cy="233364"/>
          </a:xfrm>
          <a:prstGeom prst="rect">
            <a:avLst/>
          </a:prstGeom>
          <a:solidFill>
            <a:srgbClr val="408000">
              <a:alpha val="50000"/>
            </a:srgbClr>
          </a:solidFill>
          <a:ln>
            <a:solidFill/>
            <a:miter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grpSp>
        <p:nvGrpSpPr>
          <p:cNvPr id="1613" name="Group 1613"/>
          <p:cNvGrpSpPr/>
          <p:nvPr/>
        </p:nvGrpSpPr>
        <p:grpSpPr>
          <a:xfrm>
            <a:off x="8299963" y="3644424"/>
            <a:ext cx="1519238" cy="370841"/>
            <a:chOff x="0" y="0"/>
            <a:chExt cx="1519237" cy="370840"/>
          </a:xfrm>
        </p:grpSpPr>
        <p:sp>
          <p:nvSpPr>
            <p:cNvPr id="1611" name="Shape 1611"/>
            <p:cNvSpPr/>
            <p:nvPr/>
          </p:nvSpPr>
          <p:spPr>
            <a:xfrm>
              <a:off x="0" y="52863"/>
              <a:ext cx="1519238" cy="263525"/>
            </a:xfrm>
            <a:prstGeom prst="rect">
              <a:avLst/>
            </a:prstGeom>
            <a:solidFill>
              <a:srgbClr val="5B9BD5">
                <a:alpha val="50000"/>
              </a:srgbClr>
            </a:solidFill>
            <a:ln w="9525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612" name="Shape 1612"/>
            <p:cNvSpPr/>
            <p:nvPr/>
          </p:nvSpPr>
          <p:spPr>
            <a:xfrm>
              <a:off x="211990" y="0"/>
              <a:ext cx="1093662" cy="3708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 algn="ctr">
                <a:defRPr>
                  <a:effectLst>
                    <a:outerShdw blurRad="38100" dist="38100" dir="2700000" rotWithShape="0">
                      <a:srgbClr val="DDDDDD"/>
                    </a:outerShdw>
                  </a:effectLst>
                </a:defRPr>
              </a:lvl1pPr>
            </a:lstStyle>
            <a:p>
              <a:pPr lvl="0">
                <a:defRPr>
                  <a:effectLst/>
                </a:defRPr>
              </a:pPr>
              <a:r>
                <a:rPr>
                  <a:effectLst>
                    <a:outerShdw blurRad="38100" dist="38100" dir="2700000" rotWithShape="0">
                      <a:srgbClr val="DDDDDD"/>
                    </a:outerShdw>
                  </a:effectLst>
                </a:rPr>
                <a:t>Mem. Ctrl.</a:t>
              </a:r>
            </a:p>
          </p:txBody>
        </p:sp>
      </p:grpSp>
      <p:grpSp>
        <p:nvGrpSpPr>
          <p:cNvPr id="1616" name="Group 1616"/>
          <p:cNvGrpSpPr/>
          <p:nvPr/>
        </p:nvGrpSpPr>
        <p:grpSpPr>
          <a:xfrm>
            <a:off x="7142676" y="3676967"/>
            <a:ext cx="1157288" cy="307341"/>
            <a:chOff x="0" y="0"/>
            <a:chExt cx="1157287" cy="307340"/>
          </a:xfrm>
        </p:grpSpPr>
        <p:sp>
          <p:nvSpPr>
            <p:cNvPr id="1614" name="Shape 1614"/>
            <p:cNvSpPr/>
            <p:nvPr/>
          </p:nvSpPr>
          <p:spPr>
            <a:xfrm>
              <a:off x="0" y="19104"/>
              <a:ext cx="1157288" cy="269132"/>
            </a:xfrm>
            <a:prstGeom prst="rect">
              <a:avLst/>
            </a:prstGeom>
            <a:solidFill>
              <a:srgbClr val="5B9BD5">
                <a:alpha val="50000"/>
              </a:srgbClr>
            </a:solidFill>
            <a:ln w="9525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615" name="Shape 1615"/>
            <p:cNvSpPr/>
            <p:nvPr/>
          </p:nvSpPr>
          <p:spPr>
            <a:xfrm>
              <a:off x="86426" y="0"/>
              <a:ext cx="986023" cy="3073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 algn="ctr">
                <a:defRPr sz="1400">
                  <a:effectLst>
                    <a:outerShdw blurRad="38100" dist="38100" dir="2700000" rotWithShape="0">
                      <a:srgbClr val="DDDDDD"/>
                    </a:outerShdw>
                  </a:effectLst>
                </a:defRPr>
              </a:lvl1pPr>
            </a:lstStyle>
            <a:p>
              <a:pPr lvl="0">
                <a:defRPr sz="1800">
                  <a:effectLst/>
                </a:defRPr>
              </a:pPr>
              <a:r>
                <a:rPr sz="1400">
                  <a:effectLst>
                    <a:outerShdw blurRad="38100" dist="38100" dir="2700000" rotWithShape="0">
                      <a:srgbClr val="DDDDDD"/>
                    </a:outerShdw>
                  </a:effectLst>
                </a:rPr>
                <a:t>HT Interface</a:t>
              </a:r>
            </a:p>
          </p:txBody>
        </p:sp>
      </p:grpSp>
      <p:sp>
        <p:nvSpPr>
          <p:cNvPr id="1617" name="Shape 1617"/>
          <p:cNvSpPr/>
          <p:nvPr/>
        </p:nvSpPr>
        <p:spPr>
          <a:xfrm>
            <a:off x="9030213" y="3402012"/>
            <a:ext cx="212726" cy="2952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4320"/>
                </a:moveTo>
                <a:lnTo>
                  <a:pt x="10800" y="0"/>
                </a:lnTo>
                <a:lnTo>
                  <a:pt x="21600" y="4320"/>
                </a:lnTo>
                <a:lnTo>
                  <a:pt x="16200" y="4320"/>
                </a:lnTo>
                <a:lnTo>
                  <a:pt x="16200" y="17280"/>
                </a:lnTo>
                <a:lnTo>
                  <a:pt x="21600" y="17280"/>
                </a:lnTo>
                <a:lnTo>
                  <a:pt x="10800" y="21600"/>
                </a:lnTo>
                <a:lnTo>
                  <a:pt x="0" y="17280"/>
                </a:lnTo>
                <a:lnTo>
                  <a:pt x="5400" y="17280"/>
                </a:lnTo>
                <a:lnTo>
                  <a:pt x="5400" y="4320"/>
                </a:lnTo>
                <a:close/>
              </a:path>
            </a:pathLst>
          </a:custGeom>
          <a:solidFill>
            <a:srgbClr val="5B9BD5">
              <a:alpha val="50000"/>
            </a:srgbClr>
          </a:solidFill>
          <a:ln>
            <a:solidFill/>
            <a:miter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grpSp>
        <p:nvGrpSpPr>
          <p:cNvPr id="1620" name="Group 1620"/>
          <p:cNvGrpSpPr/>
          <p:nvPr/>
        </p:nvGrpSpPr>
        <p:grpSpPr>
          <a:xfrm>
            <a:off x="7141088" y="4920774"/>
            <a:ext cx="2671764" cy="370841"/>
            <a:chOff x="0" y="0"/>
            <a:chExt cx="2671762" cy="370840"/>
          </a:xfrm>
        </p:grpSpPr>
        <p:sp>
          <p:nvSpPr>
            <p:cNvPr id="1618" name="Shape 1618"/>
            <p:cNvSpPr/>
            <p:nvPr/>
          </p:nvSpPr>
          <p:spPr>
            <a:xfrm>
              <a:off x="802711" y="0"/>
              <a:ext cx="1064752" cy="3708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 algn="ctr">
                <a:defRPr>
                  <a:effectLst>
                    <a:outerShdw blurRad="38100" dist="38100" dir="2700000" rotWithShape="0">
                      <a:srgbClr val="DDDDDD"/>
                    </a:outerShdw>
                  </a:effectLst>
                </a:defRPr>
              </a:lvl1pPr>
            </a:lstStyle>
            <a:p>
              <a:pPr lvl="0">
                <a:defRPr>
                  <a:effectLst/>
                </a:defRPr>
              </a:pPr>
              <a:r>
                <a:rPr>
                  <a:effectLst>
                    <a:outerShdw blurRad="38100" dist="38100" dir="2700000" rotWithShape="0">
                      <a:srgbClr val="DDDDDD"/>
                    </a:outerShdw>
                  </a:effectLst>
                </a:rPr>
                <a:t>CPU Cores</a:t>
              </a:r>
            </a:p>
          </p:txBody>
        </p:sp>
        <p:sp>
          <p:nvSpPr>
            <p:cNvPr id="1619" name="Shape 1619"/>
            <p:cNvSpPr/>
            <p:nvPr/>
          </p:nvSpPr>
          <p:spPr>
            <a:xfrm>
              <a:off x="0" y="52736"/>
              <a:ext cx="2671763" cy="264033"/>
            </a:xfrm>
            <a:prstGeom prst="rect">
              <a:avLst/>
            </a:prstGeom>
            <a:noFill/>
            <a:ln w="9525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</p:grpSp>
      <p:sp>
        <p:nvSpPr>
          <p:cNvPr id="1621" name="Shape 1621"/>
          <p:cNvSpPr/>
          <p:nvPr/>
        </p:nvSpPr>
        <p:spPr>
          <a:xfrm>
            <a:off x="7141088" y="4600575"/>
            <a:ext cx="2671764" cy="233364"/>
          </a:xfrm>
          <a:prstGeom prst="rect">
            <a:avLst/>
          </a:prstGeom>
          <a:ln>
            <a:solidFill/>
            <a:miter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1622" name="Shape 1622"/>
          <p:cNvSpPr/>
          <p:nvPr/>
        </p:nvSpPr>
        <p:spPr>
          <a:xfrm>
            <a:off x="7960238" y="3392487"/>
            <a:ext cx="212726" cy="2952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4320"/>
                </a:moveTo>
                <a:lnTo>
                  <a:pt x="10800" y="0"/>
                </a:lnTo>
                <a:lnTo>
                  <a:pt x="21600" y="4320"/>
                </a:lnTo>
                <a:lnTo>
                  <a:pt x="16200" y="4320"/>
                </a:lnTo>
                <a:lnTo>
                  <a:pt x="16200" y="17280"/>
                </a:lnTo>
                <a:lnTo>
                  <a:pt x="21600" y="17280"/>
                </a:lnTo>
                <a:lnTo>
                  <a:pt x="10800" y="21600"/>
                </a:lnTo>
                <a:lnTo>
                  <a:pt x="0" y="17280"/>
                </a:lnTo>
                <a:lnTo>
                  <a:pt x="5400" y="17280"/>
                </a:lnTo>
                <a:lnTo>
                  <a:pt x="5400" y="4320"/>
                </a:lnTo>
                <a:close/>
              </a:path>
            </a:pathLst>
          </a:custGeom>
          <a:solidFill>
            <a:srgbClr val="5B9BD5">
              <a:alpha val="50000"/>
            </a:srgbClr>
          </a:solidFill>
          <a:ln>
            <a:solidFill/>
            <a:miter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1623" name="Shape 1623"/>
          <p:cNvSpPr/>
          <p:nvPr/>
        </p:nvSpPr>
        <p:spPr>
          <a:xfrm>
            <a:off x="7584000" y="3403600"/>
            <a:ext cx="212726" cy="2952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4320"/>
                </a:moveTo>
                <a:lnTo>
                  <a:pt x="10800" y="0"/>
                </a:lnTo>
                <a:lnTo>
                  <a:pt x="21600" y="4320"/>
                </a:lnTo>
                <a:lnTo>
                  <a:pt x="16200" y="4320"/>
                </a:lnTo>
                <a:lnTo>
                  <a:pt x="16200" y="17280"/>
                </a:lnTo>
                <a:lnTo>
                  <a:pt x="21600" y="17280"/>
                </a:lnTo>
                <a:lnTo>
                  <a:pt x="10800" y="21600"/>
                </a:lnTo>
                <a:lnTo>
                  <a:pt x="0" y="17280"/>
                </a:lnTo>
                <a:lnTo>
                  <a:pt x="5400" y="17280"/>
                </a:lnTo>
                <a:lnTo>
                  <a:pt x="5400" y="4320"/>
                </a:lnTo>
                <a:close/>
              </a:path>
            </a:pathLst>
          </a:custGeom>
          <a:solidFill>
            <a:srgbClr val="5B9BD5">
              <a:alpha val="50000"/>
            </a:srgbClr>
          </a:solidFill>
          <a:ln>
            <a:solidFill/>
            <a:miter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1624" name="Shape 1624"/>
          <p:cNvSpPr/>
          <p:nvPr/>
        </p:nvSpPr>
        <p:spPr>
          <a:xfrm>
            <a:off x="7207763" y="3208338"/>
            <a:ext cx="212726" cy="4921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4320"/>
                </a:moveTo>
                <a:lnTo>
                  <a:pt x="10800" y="0"/>
                </a:lnTo>
                <a:lnTo>
                  <a:pt x="21600" y="4320"/>
                </a:lnTo>
                <a:lnTo>
                  <a:pt x="16200" y="4320"/>
                </a:lnTo>
                <a:lnTo>
                  <a:pt x="16200" y="17280"/>
                </a:lnTo>
                <a:lnTo>
                  <a:pt x="21600" y="17280"/>
                </a:lnTo>
                <a:lnTo>
                  <a:pt x="10800" y="21600"/>
                </a:lnTo>
                <a:lnTo>
                  <a:pt x="0" y="17280"/>
                </a:lnTo>
                <a:lnTo>
                  <a:pt x="5400" y="17280"/>
                </a:lnTo>
                <a:lnTo>
                  <a:pt x="5400" y="4320"/>
                </a:lnTo>
                <a:close/>
              </a:path>
            </a:pathLst>
          </a:custGeom>
          <a:solidFill>
            <a:srgbClr val="5B9BD5">
              <a:alpha val="50000"/>
            </a:srgbClr>
          </a:solidFill>
          <a:ln>
            <a:solidFill/>
            <a:miter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1625" name="Shape 1625"/>
          <p:cNvSpPr/>
          <p:nvPr/>
        </p:nvSpPr>
        <p:spPr>
          <a:xfrm>
            <a:off x="7789818" y="4585811"/>
            <a:ext cx="1387002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 algn="ctr">
              <a:defRPr>
                <a:effectLst>
                  <a:outerShdw blurRad="38100" dist="38100" dir="2700000" rotWithShape="0">
                    <a:srgbClr val="DDDDDD"/>
                  </a:outerShdw>
                </a:effectLst>
              </a:defRPr>
            </a:lvl1pPr>
          </a:lstStyle>
          <a:p>
            <a:pPr lvl="0">
              <a:defRPr>
                <a:effectLst/>
              </a:defRPr>
            </a:pPr>
            <a:r>
              <a:rPr>
                <a:effectLst>
                  <a:outerShdw blurRad="38100" dist="38100" dir="2700000" rotWithShape="0">
                    <a:srgbClr val="DDDDDD"/>
                  </a:outerShdw>
                </a:effectLst>
              </a:rPr>
              <a:t>L1&amp;L2 Caches</a:t>
            </a:r>
          </a:p>
        </p:txBody>
      </p:sp>
      <p:sp>
        <p:nvSpPr>
          <p:cNvPr id="1626" name="Shape 1626"/>
          <p:cNvSpPr/>
          <p:nvPr/>
        </p:nvSpPr>
        <p:spPr>
          <a:xfrm>
            <a:off x="6628325" y="2247900"/>
            <a:ext cx="1390651" cy="958850"/>
          </a:xfrm>
          <a:prstGeom prst="rect">
            <a:avLst/>
          </a:prstGeom>
          <a:solidFill>
            <a:srgbClr val="5B9BD5">
              <a:alpha val="50000"/>
            </a:srgbClr>
          </a:solidFill>
          <a:ln>
            <a:solidFill/>
            <a:miter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1627" name="Shape 1627"/>
          <p:cNvSpPr/>
          <p:nvPr/>
        </p:nvSpPr>
        <p:spPr>
          <a:xfrm>
            <a:off x="6784410" y="2542699"/>
            <a:ext cx="1078481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 algn="ctr">
              <a:defRPr>
                <a:effectLst>
                  <a:outerShdw blurRad="38100" dist="38100" dir="2700000" rotWithShape="0">
                    <a:srgbClr val="DDDDDD"/>
                  </a:outerShdw>
                </a:effectLst>
              </a:defRPr>
            </a:lvl1pPr>
          </a:lstStyle>
          <a:p>
            <a:pPr lvl="0">
              <a:defRPr>
                <a:effectLst/>
              </a:defRPr>
            </a:pPr>
            <a:r>
              <a:rPr>
                <a:effectLst>
                  <a:outerShdw blurRad="38100" dist="38100" dir="2700000" rotWithShape="0">
                    <a:srgbClr val="DDDDDD"/>
                  </a:outerShdw>
                </a:effectLst>
              </a:rPr>
              <a:t>NumaChip</a:t>
            </a:r>
          </a:p>
        </p:txBody>
      </p:sp>
      <p:sp>
        <p:nvSpPr>
          <p:cNvPr id="1628" name="Shape 1628"/>
          <p:cNvSpPr/>
          <p:nvPr/>
        </p:nvSpPr>
        <p:spPr>
          <a:xfrm rot="5400000">
            <a:off x="6428301" y="2493961"/>
            <a:ext cx="101601" cy="2952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4320"/>
                </a:moveTo>
                <a:lnTo>
                  <a:pt x="10800" y="0"/>
                </a:lnTo>
                <a:lnTo>
                  <a:pt x="21600" y="4320"/>
                </a:lnTo>
                <a:lnTo>
                  <a:pt x="16200" y="4320"/>
                </a:lnTo>
                <a:lnTo>
                  <a:pt x="16200" y="17280"/>
                </a:lnTo>
                <a:lnTo>
                  <a:pt x="21600" y="17280"/>
                </a:lnTo>
                <a:lnTo>
                  <a:pt x="10800" y="21600"/>
                </a:lnTo>
                <a:lnTo>
                  <a:pt x="0" y="17280"/>
                </a:lnTo>
                <a:lnTo>
                  <a:pt x="5400" y="17280"/>
                </a:lnTo>
                <a:lnTo>
                  <a:pt x="5400" y="4320"/>
                </a:lnTo>
                <a:close/>
              </a:path>
            </a:pathLst>
          </a:custGeom>
          <a:solidFill>
            <a:srgbClr val="5B9BD5">
              <a:alpha val="50000"/>
            </a:srgbClr>
          </a:solidFill>
          <a:ln>
            <a:solidFill/>
            <a:miter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1629" name="Shape 1629"/>
          <p:cNvSpPr/>
          <p:nvPr/>
        </p:nvSpPr>
        <p:spPr>
          <a:xfrm rot="5400000">
            <a:off x="6426713" y="2638425"/>
            <a:ext cx="101601" cy="2952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4320"/>
                </a:moveTo>
                <a:lnTo>
                  <a:pt x="10800" y="0"/>
                </a:lnTo>
                <a:lnTo>
                  <a:pt x="21600" y="4320"/>
                </a:lnTo>
                <a:lnTo>
                  <a:pt x="16200" y="4320"/>
                </a:lnTo>
                <a:lnTo>
                  <a:pt x="16200" y="17280"/>
                </a:lnTo>
                <a:lnTo>
                  <a:pt x="21600" y="17280"/>
                </a:lnTo>
                <a:lnTo>
                  <a:pt x="10800" y="21600"/>
                </a:lnTo>
                <a:lnTo>
                  <a:pt x="0" y="17280"/>
                </a:lnTo>
                <a:lnTo>
                  <a:pt x="5400" y="17280"/>
                </a:lnTo>
                <a:lnTo>
                  <a:pt x="5400" y="4320"/>
                </a:lnTo>
                <a:close/>
              </a:path>
            </a:pathLst>
          </a:custGeom>
          <a:solidFill>
            <a:srgbClr val="5B9BD5">
              <a:alpha val="50000"/>
            </a:srgbClr>
          </a:solidFill>
          <a:ln>
            <a:solidFill/>
            <a:miter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1630" name="Shape 1630"/>
          <p:cNvSpPr/>
          <p:nvPr/>
        </p:nvSpPr>
        <p:spPr>
          <a:xfrm rot="5400000">
            <a:off x="6425126" y="2782886"/>
            <a:ext cx="101601" cy="2952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4320"/>
                </a:moveTo>
                <a:lnTo>
                  <a:pt x="10800" y="0"/>
                </a:lnTo>
                <a:lnTo>
                  <a:pt x="21600" y="4320"/>
                </a:lnTo>
                <a:lnTo>
                  <a:pt x="16200" y="4320"/>
                </a:lnTo>
                <a:lnTo>
                  <a:pt x="16200" y="17280"/>
                </a:lnTo>
                <a:lnTo>
                  <a:pt x="21600" y="17280"/>
                </a:lnTo>
                <a:lnTo>
                  <a:pt x="10800" y="21600"/>
                </a:lnTo>
                <a:lnTo>
                  <a:pt x="0" y="17280"/>
                </a:lnTo>
                <a:lnTo>
                  <a:pt x="5400" y="17280"/>
                </a:lnTo>
                <a:lnTo>
                  <a:pt x="5400" y="4320"/>
                </a:lnTo>
                <a:close/>
              </a:path>
            </a:pathLst>
          </a:custGeom>
          <a:solidFill>
            <a:srgbClr val="5B9BD5">
              <a:alpha val="50000"/>
            </a:srgbClr>
          </a:solidFill>
          <a:ln>
            <a:solidFill/>
            <a:miter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1631" name="Shape 1631"/>
          <p:cNvSpPr/>
          <p:nvPr/>
        </p:nvSpPr>
        <p:spPr>
          <a:xfrm rot="5400000">
            <a:off x="6423538" y="2927350"/>
            <a:ext cx="101601" cy="2952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4320"/>
                </a:moveTo>
                <a:lnTo>
                  <a:pt x="10800" y="0"/>
                </a:lnTo>
                <a:lnTo>
                  <a:pt x="21600" y="4320"/>
                </a:lnTo>
                <a:lnTo>
                  <a:pt x="16200" y="4320"/>
                </a:lnTo>
                <a:lnTo>
                  <a:pt x="16200" y="17280"/>
                </a:lnTo>
                <a:lnTo>
                  <a:pt x="21600" y="17280"/>
                </a:lnTo>
                <a:lnTo>
                  <a:pt x="10800" y="21600"/>
                </a:lnTo>
                <a:lnTo>
                  <a:pt x="0" y="17280"/>
                </a:lnTo>
                <a:lnTo>
                  <a:pt x="5400" y="17280"/>
                </a:lnTo>
                <a:lnTo>
                  <a:pt x="5400" y="4320"/>
                </a:lnTo>
                <a:close/>
              </a:path>
            </a:pathLst>
          </a:custGeom>
          <a:solidFill>
            <a:srgbClr val="5B9BD5">
              <a:alpha val="50000"/>
            </a:srgbClr>
          </a:solidFill>
          <a:ln>
            <a:solidFill/>
            <a:miter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1632" name="Shape 1632"/>
          <p:cNvSpPr/>
          <p:nvPr/>
        </p:nvSpPr>
        <p:spPr>
          <a:xfrm>
            <a:off x="6806125" y="1406525"/>
            <a:ext cx="1035051" cy="603250"/>
          </a:xfrm>
          <a:prstGeom prst="rect">
            <a:avLst/>
          </a:prstGeom>
          <a:solidFill>
            <a:srgbClr val="5B9BD5">
              <a:alpha val="50000"/>
            </a:srgbClr>
          </a:solidFill>
          <a:ln>
            <a:solidFill/>
            <a:miter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1633" name="Shape 1633"/>
          <p:cNvSpPr/>
          <p:nvPr/>
        </p:nvSpPr>
        <p:spPr>
          <a:xfrm>
            <a:off x="7217288" y="2022475"/>
            <a:ext cx="212726" cy="2190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4320"/>
                </a:moveTo>
                <a:lnTo>
                  <a:pt x="10800" y="0"/>
                </a:lnTo>
                <a:lnTo>
                  <a:pt x="21600" y="4320"/>
                </a:lnTo>
                <a:lnTo>
                  <a:pt x="16200" y="4320"/>
                </a:lnTo>
                <a:lnTo>
                  <a:pt x="16200" y="17280"/>
                </a:lnTo>
                <a:lnTo>
                  <a:pt x="21600" y="17280"/>
                </a:lnTo>
                <a:lnTo>
                  <a:pt x="10800" y="21600"/>
                </a:lnTo>
                <a:lnTo>
                  <a:pt x="0" y="17280"/>
                </a:lnTo>
                <a:lnTo>
                  <a:pt x="5400" y="17280"/>
                </a:lnTo>
                <a:lnTo>
                  <a:pt x="5400" y="4320"/>
                </a:lnTo>
                <a:close/>
              </a:path>
            </a:pathLst>
          </a:custGeom>
          <a:solidFill>
            <a:srgbClr val="5B9BD5">
              <a:alpha val="50000"/>
            </a:srgbClr>
          </a:solidFill>
          <a:ln>
            <a:solidFill/>
            <a:miter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1634" name="Shape 1634"/>
          <p:cNvSpPr/>
          <p:nvPr/>
        </p:nvSpPr>
        <p:spPr>
          <a:xfrm>
            <a:off x="6891337" y="1572736"/>
            <a:ext cx="851928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 algn="ctr">
              <a:defRPr sz="1200"/>
            </a:lvl1pPr>
          </a:lstStyle>
          <a:p>
            <a:pPr lvl="0">
              <a:defRPr sz="1800"/>
            </a:pPr>
            <a:r>
              <a:rPr sz="1200"/>
              <a:t>NumaCache</a:t>
            </a:r>
          </a:p>
        </p:txBody>
      </p:sp>
      <p:sp>
        <p:nvSpPr>
          <p:cNvPr id="1635" name="Shape 1635"/>
          <p:cNvSpPr/>
          <p:nvPr/>
        </p:nvSpPr>
        <p:spPr>
          <a:xfrm>
            <a:off x="9593775" y="4837112"/>
            <a:ext cx="219076" cy="134938"/>
          </a:xfrm>
          <a:prstGeom prst="rect">
            <a:avLst/>
          </a:prstGeom>
          <a:solidFill>
            <a:srgbClr val="5B9BD5">
              <a:alpha val="50000"/>
            </a:srgbClr>
          </a:solidFill>
          <a:ln>
            <a:solidFill/>
            <a:miter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1636" name="Shape 1636"/>
          <p:cNvSpPr/>
          <p:nvPr/>
        </p:nvSpPr>
        <p:spPr>
          <a:xfrm>
            <a:off x="9366763" y="4837112"/>
            <a:ext cx="227012" cy="134938"/>
          </a:xfrm>
          <a:prstGeom prst="rect">
            <a:avLst/>
          </a:prstGeom>
          <a:solidFill>
            <a:srgbClr val="5B9BD5">
              <a:alpha val="50000"/>
            </a:srgbClr>
          </a:solidFill>
          <a:ln>
            <a:solidFill/>
            <a:miter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1637" name="Shape 1637"/>
          <p:cNvSpPr/>
          <p:nvPr/>
        </p:nvSpPr>
        <p:spPr>
          <a:xfrm>
            <a:off x="6053651" y="2439988"/>
            <a:ext cx="574676" cy="109538"/>
          </a:xfrm>
          <a:prstGeom prst="rightArrow">
            <a:avLst>
              <a:gd name="adj1" fmla="val 54056"/>
              <a:gd name="adj2" fmla="val 75368"/>
            </a:avLst>
          </a:prstGeom>
          <a:solidFill>
            <a:srgbClr val="5B9BD5">
              <a:alpha val="50000"/>
            </a:srgbClr>
          </a:solidFill>
          <a:ln>
            <a:solidFill/>
            <a:miter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1638" name="Shape 1638"/>
          <p:cNvSpPr/>
          <p:nvPr/>
        </p:nvSpPr>
        <p:spPr>
          <a:xfrm rot="16200000" flipH="1">
            <a:off x="5343245" y="3091656"/>
            <a:ext cx="1362076" cy="112714"/>
          </a:xfrm>
          <a:prstGeom prst="rightArrow">
            <a:avLst>
              <a:gd name="adj1" fmla="val 52120"/>
              <a:gd name="adj2" fmla="val 98634"/>
            </a:avLst>
          </a:prstGeom>
          <a:solidFill>
            <a:srgbClr val="5B9BD5">
              <a:alpha val="50000"/>
            </a:srgbClr>
          </a:solidFill>
          <a:ln>
            <a:solidFill/>
            <a:miter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1639" name="Shape 1639"/>
          <p:cNvSpPr/>
          <p:nvPr/>
        </p:nvSpPr>
        <p:spPr>
          <a:xfrm>
            <a:off x="4610230" y="3749992"/>
            <a:ext cx="2208980" cy="650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0" algn="ctr"/>
            <a:r>
              <a:t>To/From Other nodes</a:t>
            </a:r>
          </a:p>
          <a:p>
            <a:pPr lvl="0" algn="ctr"/>
            <a:r>
              <a:t>in the same dimension</a:t>
            </a:r>
          </a:p>
        </p:txBody>
      </p:sp>
      <p:sp>
        <p:nvSpPr>
          <p:cNvPr id="1640" name="Shape 1640"/>
          <p:cNvSpPr/>
          <p:nvPr/>
        </p:nvSpPr>
        <p:spPr>
          <a:xfrm>
            <a:off x="2161598" y="5409723"/>
            <a:ext cx="4191594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 algn="ctr">
              <a:defRPr b="1">
                <a:solidFill>
                  <a:srgbClr val="FF0000"/>
                </a:solidFill>
              </a:defRPr>
            </a:lvl1pPr>
          </a:lstStyle>
          <a:p>
            <a:pPr lvl="0">
              <a:defRPr b="0">
                <a:solidFill>
                  <a:srgbClr val="000000"/>
                </a:solidFill>
              </a:defRPr>
            </a:pPr>
            <a:r>
              <a:rPr b="1">
                <a:solidFill>
                  <a:srgbClr val="FF0000"/>
                </a:solidFill>
              </a:rPr>
              <a:t>Remote Memory Access, Remote Cache Hit</a:t>
            </a:r>
          </a:p>
        </p:txBody>
      </p:sp>
      <p:sp>
        <p:nvSpPr>
          <p:cNvPr id="1641" name="Shape 1641"/>
          <p:cNvSpPr/>
          <p:nvPr/>
        </p:nvSpPr>
        <p:spPr>
          <a:xfrm flipV="1">
            <a:off x="4039113" y="1763713"/>
            <a:ext cx="1" cy="3335338"/>
          </a:xfrm>
          <a:prstGeom prst="line">
            <a:avLst/>
          </a:prstGeom>
          <a:ln w="28575">
            <a:solidFill>
              <a:srgbClr val="FF0000"/>
            </a:solidFill>
            <a:round/>
            <a:tailEnd type="triangle"/>
          </a:ln>
        </p:spPr>
        <p:txBody>
          <a:bodyPr lIns="0" tIns="0" rIns="0" bIns="0"/>
          <a:lstStyle/>
          <a:p>
            <a:pPr lvl="0"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1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1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1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3" grpId="3" animBg="1" advAuto="0"/>
      <p:bldP spid="1640" grpId="1" animBg="1" advAuto="0"/>
      <p:bldP spid="1641" grpId="2" animBg="1" advAuto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3" name="Shape 1643"/>
          <p:cNvSpPr>
            <a:spLocks noGrp="1"/>
          </p:cNvSpPr>
          <p:nvPr>
            <p:ph type="title"/>
          </p:nvPr>
        </p:nvSpPr>
        <p:spPr>
          <a:xfrm>
            <a:off x="707280" y="-64715"/>
            <a:ext cx="8480097" cy="1059200"/>
          </a:xfrm>
          <a:prstGeom prst="rect">
            <a:avLst/>
          </a:prstGeom>
        </p:spPr>
        <p:txBody>
          <a:bodyPr>
            <a:noAutofit/>
          </a:bodyPr>
          <a:lstStyle>
            <a:lvl1pPr defTabSz="896111">
              <a:defRPr sz="3822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900" dirty="0">
                <a:solidFill>
                  <a:srgbClr val="FFFFFF"/>
                </a:solidFill>
              </a:rPr>
              <a:t>Principal Operation – Remote Memory</a:t>
            </a:r>
          </a:p>
        </p:txBody>
      </p:sp>
      <p:sp>
        <p:nvSpPr>
          <p:cNvPr id="1644" name="Shape 164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888888"/>
                </a:solidFill>
              </a:rPr>
              <a:t>23</a:t>
            </a:fld>
            <a:endParaRPr sz="1200">
              <a:solidFill>
                <a:srgbClr val="888888"/>
              </a:solidFill>
            </a:endParaRPr>
          </a:p>
        </p:txBody>
      </p:sp>
      <p:grpSp>
        <p:nvGrpSpPr>
          <p:cNvPr id="1647" name="Group 1647"/>
          <p:cNvGrpSpPr/>
          <p:nvPr/>
        </p:nvGrpSpPr>
        <p:grpSpPr>
          <a:xfrm>
            <a:off x="1424501" y="2536825"/>
            <a:ext cx="1666876" cy="852488"/>
            <a:chOff x="0" y="0"/>
            <a:chExt cx="1666875" cy="852487"/>
          </a:xfrm>
        </p:grpSpPr>
        <p:sp>
          <p:nvSpPr>
            <p:cNvPr id="1645" name="Shape 1645"/>
            <p:cNvSpPr/>
            <p:nvPr/>
          </p:nvSpPr>
          <p:spPr>
            <a:xfrm>
              <a:off x="0" y="0"/>
              <a:ext cx="1666875" cy="852488"/>
            </a:xfrm>
            <a:prstGeom prst="rect">
              <a:avLst/>
            </a:prstGeom>
            <a:solidFill>
              <a:srgbClr val="715973">
                <a:alpha val="50000"/>
              </a:srgbClr>
            </a:solidFill>
            <a:ln w="9525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646" name="Shape 1646"/>
            <p:cNvSpPr/>
            <p:nvPr/>
          </p:nvSpPr>
          <p:spPr>
            <a:xfrm>
              <a:off x="383047" y="240823"/>
              <a:ext cx="900781" cy="3708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 algn="ctr">
                <a:defRPr>
                  <a:effectLst>
                    <a:outerShdw blurRad="38100" dist="38100" dir="2700000" rotWithShape="0">
                      <a:srgbClr val="DDDDDD"/>
                    </a:outerShdw>
                  </a:effectLst>
                </a:defRPr>
              </a:lvl1pPr>
            </a:lstStyle>
            <a:p>
              <a:pPr lvl="0">
                <a:defRPr>
                  <a:effectLst/>
                </a:defRPr>
              </a:pPr>
              <a:r>
                <a:rPr>
                  <a:effectLst>
                    <a:outerShdw blurRad="38100" dist="38100" dir="2700000" rotWithShape="0">
                      <a:srgbClr val="DDDDDD"/>
                    </a:outerShdw>
                  </a:effectLst>
                </a:rPr>
                <a:t>Memory</a:t>
              </a:r>
            </a:p>
          </p:txBody>
        </p:sp>
      </p:grpSp>
      <p:sp>
        <p:nvSpPr>
          <p:cNvPr id="1648" name="Shape 1648"/>
          <p:cNvSpPr/>
          <p:nvPr/>
        </p:nvSpPr>
        <p:spPr>
          <a:xfrm>
            <a:off x="1616588" y="3695700"/>
            <a:ext cx="2674939" cy="1533525"/>
          </a:xfrm>
          <a:prstGeom prst="rect">
            <a:avLst/>
          </a:prstGeom>
          <a:solidFill>
            <a:srgbClr val="408000">
              <a:alpha val="50000"/>
            </a:srgbClr>
          </a:solidFill>
          <a:ln>
            <a:solidFill/>
            <a:miter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1649" name="Shape 1649"/>
          <p:cNvSpPr/>
          <p:nvPr/>
        </p:nvSpPr>
        <p:spPr>
          <a:xfrm>
            <a:off x="2432855" y="4100037"/>
            <a:ext cx="929691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 algn="ctr">
              <a:defRPr>
                <a:effectLst>
                  <a:outerShdw blurRad="38100" dist="38100" dir="2700000" rotWithShape="0">
                    <a:srgbClr val="DDDDDD"/>
                  </a:outerShdw>
                </a:effectLst>
              </a:defRPr>
            </a:lvl1pPr>
          </a:lstStyle>
          <a:p>
            <a:pPr lvl="0">
              <a:defRPr>
                <a:effectLst/>
              </a:defRPr>
            </a:pPr>
            <a:r>
              <a:rPr>
                <a:effectLst>
                  <a:outerShdw blurRad="38100" dist="38100" dir="2700000" rotWithShape="0">
                    <a:srgbClr val="DDDDDD"/>
                  </a:outerShdw>
                </a:effectLst>
              </a:rPr>
              <a:t>L3 Cache</a:t>
            </a:r>
          </a:p>
        </p:txBody>
      </p:sp>
      <p:sp>
        <p:nvSpPr>
          <p:cNvPr id="1650" name="Shape 1650"/>
          <p:cNvSpPr/>
          <p:nvPr/>
        </p:nvSpPr>
        <p:spPr>
          <a:xfrm>
            <a:off x="1618176" y="4600575"/>
            <a:ext cx="446089" cy="630239"/>
          </a:xfrm>
          <a:prstGeom prst="rect">
            <a:avLst/>
          </a:prstGeom>
          <a:solidFill>
            <a:srgbClr val="5B9BD5">
              <a:alpha val="50000"/>
            </a:srgbClr>
          </a:solidFill>
          <a:ln>
            <a:solidFill/>
            <a:miter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1651" name="Shape 1651"/>
          <p:cNvSpPr/>
          <p:nvPr/>
        </p:nvSpPr>
        <p:spPr>
          <a:xfrm>
            <a:off x="2062676" y="4600575"/>
            <a:ext cx="446089" cy="630239"/>
          </a:xfrm>
          <a:prstGeom prst="rect">
            <a:avLst/>
          </a:prstGeom>
          <a:solidFill>
            <a:srgbClr val="5B9BD5">
              <a:alpha val="50000"/>
            </a:srgbClr>
          </a:solidFill>
          <a:ln>
            <a:solidFill/>
            <a:miter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1652" name="Shape 1652"/>
          <p:cNvSpPr/>
          <p:nvPr/>
        </p:nvSpPr>
        <p:spPr>
          <a:xfrm>
            <a:off x="2507176" y="4600575"/>
            <a:ext cx="446089" cy="630239"/>
          </a:xfrm>
          <a:prstGeom prst="rect">
            <a:avLst/>
          </a:prstGeom>
          <a:solidFill>
            <a:srgbClr val="5B9BD5">
              <a:alpha val="50000"/>
            </a:srgbClr>
          </a:solidFill>
          <a:ln>
            <a:solidFill/>
            <a:miter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1653" name="Shape 1653"/>
          <p:cNvSpPr/>
          <p:nvPr/>
        </p:nvSpPr>
        <p:spPr>
          <a:xfrm>
            <a:off x="2951676" y="4600575"/>
            <a:ext cx="446089" cy="630239"/>
          </a:xfrm>
          <a:prstGeom prst="rect">
            <a:avLst/>
          </a:prstGeom>
          <a:solidFill>
            <a:srgbClr val="5B9BD5">
              <a:alpha val="50000"/>
            </a:srgbClr>
          </a:solidFill>
          <a:ln>
            <a:solidFill/>
            <a:miter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1654" name="Shape 1654"/>
          <p:cNvSpPr/>
          <p:nvPr/>
        </p:nvSpPr>
        <p:spPr>
          <a:xfrm>
            <a:off x="3399351" y="4600575"/>
            <a:ext cx="446089" cy="630239"/>
          </a:xfrm>
          <a:prstGeom prst="rect">
            <a:avLst/>
          </a:prstGeom>
          <a:solidFill>
            <a:srgbClr val="5B9BD5">
              <a:alpha val="50000"/>
            </a:srgbClr>
          </a:solidFill>
          <a:ln>
            <a:solidFill/>
            <a:miter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1655" name="Shape 1655"/>
          <p:cNvSpPr/>
          <p:nvPr/>
        </p:nvSpPr>
        <p:spPr>
          <a:xfrm>
            <a:off x="1618176" y="4837112"/>
            <a:ext cx="2671764" cy="131763"/>
          </a:xfrm>
          <a:prstGeom prst="rect">
            <a:avLst/>
          </a:prstGeom>
          <a:ln>
            <a:solidFill/>
            <a:miter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1656" name="Shape 1656"/>
          <p:cNvSpPr/>
          <p:nvPr/>
        </p:nvSpPr>
        <p:spPr>
          <a:xfrm>
            <a:off x="1618176" y="4600575"/>
            <a:ext cx="2671764" cy="233364"/>
          </a:xfrm>
          <a:prstGeom prst="rect">
            <a:avLst/>
          </a:prstGeom>
          <a:solidFill>
            <a:srgbClr val="408000">
              <a:alpha val="50000"/>
            </a:srgbClr>
          </a:solidFill>
          <a:ln>
            <a:solidFill/>
            <a:miter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grpSp>
        <p:nvGrpSpPr>
          <p:cNvPr id="1659" name="Group 1659"/>
          <p:cNvGrpSpPr/>
          <p:nvPr/>
        </p:nvGrpSpPr>
        <p:grpSpPr>
          <a:xfrm>
            <a:off x="1611826" y="3644424"/>
            <a:ext cx="1519239" cy="370841"/>
            <a:chOff x="0" y="0"/>
            <a:chExt cx="1519237" cy="370840"/>
          </a:xfrm>
        </p:grpSpPr>
        <p:sp>
          <p:nvSpPr>
            <p:cNvPr id="1657" name="Shape 1657"/>
            <p:cNvSpPr/>
            <p:nvPr/>
          </p:nvSpPr>
          <p:spPr>
            <a:xfrm>
              <a:off x="0" y="52863"/>
              <a:ext cx="1519238" cy="263525"/>
            </a:xfrm>
            <a:prstGeom prst="rect">
              <a:avLst/>
            </a:prstGeom>
            <a:solidFill>
              <a:srgbClr val="5B9BD5">
                <a:alpha val="50000"/>
              </a:srgbClr>
            </a:solidFill>
            <a:ln w="9525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658" name="Shape 1658"/>
            <p:cNvSpPr/>
            <p:nvPr/>
          </p:nvSpPr>
          <p:spPr>
            <a:xfrm>
              <a:off x="211991" y="0"/>
              <a:ext cx="1093662" cy="3708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 algn="ctr">
                <a:defRPr>
                  <a:effectLst>
                    <a:outerShdw blurRad="38100" dist="38100" dir="2700000" rotWithShape="0">
                      <a:srgbClr val="DDDDDD"/>
                    </a:outerShdw>
                  </a:effectLst>
                </a:defRPr>
              </a:lvl1pPr>
            </a:lstStyle>
            <a:p>
              <a:pPr lvl="0">
                <a:defRPr>
                  <a:effectLst/>
                </a:defRPr>
              </a:pPr>
              <a:r>
                <a:rPr>
                  <a:effectLst>
                    <a:outerShdw blurRad="38100" dist="38100" dir="2700000" rotWithShape="0">
                      <a:srgbClr val="DDDDDD"/>
                    </a:outerShdw>
                  </a:effectLst>
                </a:rPr>
                <a:t>Mem. Ctrl.</a:t>
              </a:r>
            </a:p>
          </p:txBody>
        </p:sp>
      </p:grpSp>
      <p:grpSp>
        <p:nvGrpSpPr>
          <p:cNvPr id="1662" name="Group 1662"/>
          <p:cNvGrpSpPr/>
          <p:nvPr/>
        </p:nvGrpSpPr>
        <p:grpSpPr>
          <a:xfrm>
            <a:off x="3129476" y="3676967"/>
            <a:ext cx="1157288" cy="307341"/>
            <a:chOff x="0" y="0"/>
            <a:chExt cx="1157287" cy="307340"/>
          </a:xfrm>
        </p:grpSpPr>
        <p:sp>
          <p:nvSpPr>
            <p:cNvPr id="1660" name="Shape 1660"/>
            <p:cNvSpPr/>
            <p:nvPr/>
          </p:nvSpPr>
          <p:spPr>
            <a:xfrm>
              <a:off x="0" y="19104"/>
              <a:ext cx="1157288" cy="269132"/>
            </a:xfrm>
            <a:prstGeom prst="rect">
              <a:avLst/>
            </a:prstGeom>
            <a:solidFill>
              <a:srgbClr val="5B9BD5">
                <a:alpha val="50000"/>
              </a:srgbClr>
            </a:solidFill>
            <a:ln w="9525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661" name="Shape 1661"/>
            <p:cNvSpPr/>
            <p:nvPr/>
          </p:nvSpPr>
          <p:spPr>
            <a:xfrm>
              <a:off x="86426" y="0"/>
              <a:ext cx="986023" cy="3073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 algn="ctr">
                <a:defRPr sz="1400">
                  <a:effectLst>
                    <a:outerShdw blurRad="38100" dist="38100" dir="2700000" rotWithShape="0">
                      <a:srgbClr val="DDDDDD"/>
                    </a:outerShdw>
                  </a:effectLst>
                </a:defRPr>
              </a:lvl1pPr>
            </a:lstStyle>
            <a:p>
              <a:pPr lvl="0">
                <a:defRPr sz="1800">
                  <a:effectLst/>
                </a:defRPr>
              </a:pPr>
              <a:r>
                <a:rPr sz="1400">
                  <a:effectLst>
                    <a:outerShdw blurRad="38100" dist="38100" dir="2700000" rotWithShape="0">
                      <a:srgbClr val="DDDDDD"/>
                    </a:outerShdw>
                  </a:effectLst>
                </a:rPr>
                <a:t>HT Interface</a:t>
              </a:r>
            </a:p>
          </p:txBody>
        </p:sp>
      </p:grpSp>
      <p:sp>
        <p:nvSpPr>
          <p:cNvPr id="1663" name="Shape 1663"/>
          <p:cNvSpPr/>
          <p:nvPr/>
        </p:nvSpPr>
        <p:spPr>
          <a:xfrm>
            <a:off x="2188088" y="3402012"/>
            <a:ext cx="212726" cy="2952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4320"/>
                </a:moveTo>
                <a:lnTo>
                  <a:pt x="10800" y="0"/>
                </a:lnTo>
                <a:lnTo>
                  <a:pt x="21600" y="4320"/>
                </a:lnTo>
                <a:lnTo>
                  <a:pt x="16200" y="4320"/>
                </a:lnTo>
                <a:lnTo>
                  <a:pt x="16200" y="17280"/>
                </a:lnTo>
                <a:lnTo>
                  <a:pt x="21600" y="17280"/>
                </a:lnTo>
                <a:lnTo>
                  <a:pt x="10800" y="21600"/>
                </a:lnTo>
                <a:lnTo>
                  <a:pt x="0" y="17280"/>
                </a:lnTo>
                <a:lnTo>
                  <a:pt x="5400" y="17280"/>
                </a:lnTo>
                <a:lnTo>
                  <a:pt x="5400" y="4320"/>
                </a:lnTo>
                <a:close/>
              </a:path>
            </a:pathLst>
          </a:custGeom>
          <a:solidFill>
            <a:srgbClr val="5B9BD5">
              <a:alpha val="50000"/>
            </a:srgbClr>
          </a:solidFill>
          <a:ln>
            <a:solidFill/>
            <a:miter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grpSp>
        <p:nvGrpSpPr>
          <p:cNvPr id="1666" name="Group 1666"/>
          <p:cNvGrpSpPr/>
          <p:nvPr/>
        </p:nvGrpSpPr>
        <p:grpSpPr>
          <a:xfrm>
            <a:off x="1618176" y="4920774"/>
            <a:ext cx="2671764" cy="370841"/>
            <a:chOff x="0" y="0"/>
            <a:chExt cx="2671763" cy="370840"/>
          </a:xfrm>
        </p:grpSpPr>
        <p:sp>
          <p:nvSpPr>
            <p:cNvPr id="1664" name="Shape 1664"/>
            <p:cNvSpPr/>
            <p:nvPr/>
          </p:nvSpPr>
          <p:spPr>
            <a:xfrm>
              <a:off x="802712" y="0"/>
              <a:ext cx="1064752" cy="3708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 algn="ctr">
                <a:defRPr>
                  <a:effectLst>
                    <a:outerShdw blurRad="38100" dist="38100" dir="2700000" rotWithShape="0">
                      <a:srgbClr val="DDDDDD"/>
                    </a:outerShdw>
                  </a:effectLst>
                </a:defRPr>
              </a:lvl1pPr>
            </a:lstStyle>
            <a:p>
              <a:pPr lvl="0">
                <a:defRPr>
                  <a:effectLst/>
                </a:defRPr>
              </a:pPr>
              <a:r>
                <a:rPr>
                  <a:effectLst>
                    <a:outerShdw blurRad="38100" dist="38100" dir="2700000" rotWithShape="0">
                      <a:srgbClr val="DDDDDD"/>
                    </a:outerShdw>
                  </a:effectLst>
                </a:rPr>
                <a:t>CPU Cores</a:t>
              </a:r>
            </a:p>
          </p:txBody>
        </p:sp>
        <p:sp>
          <p:nvSpPr>
            <p:cNvPr id="1665" name="Shape 1665"/>
            <p:cNvSpPr/>
            <p:nvPr/>
          </p:nvSpPr>
          <p:spPr>
            <a:xfrm>
              <a:off x="0" y="52736"/>
              <a:ext cx="2671764" cy="264033"/>
            </a:xfrm>
            <a:prstGeom prst="rect">
              <a:avLst/>
            </a:prstGeom>
            <a:noFill/>
            <a:ln w="9525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</p:grpSp>
      <p:sp>
        <p:nvSpPr>
          <p:cNvPr id="1667" name="Shape 1667"/>
          <p:cNvSpPr/>
          <p:nvPr/>
        </p:nvSpPr>
        <p:spPr>
          <a:xfrm>
            <a:off x="1618176" y="4600575"/>
            <a:ext cx="2671764" cy="233364"/>
          </a:xfrm>
          <a:prstGeom prst="rect">
            <a:avLst/>
          </a:prstGeom>
          <a:ln>
            <a:solidFill/>
            <a:miter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grpSp>
        <p:nvGrpSpPr>
          <p:cNvPr id="1671" name="Group 1671"/>
          <p:cNvGrpSpPr/>
          <p:nvPr/>
        </p:nvGrpSpPr>
        <p:grpSpPr>
          <a:xfrm>
            <a:off x="3258063" y="3208338"/>
            <a:ext cx="927101" cy="492126"/>
            <a:chOff x="0" y="0"/>
            <a:chExt cx="927100" cy="492125"/>
          </a:xfrm>
        </p:grpSpPr>
        <p:sp>
          <p:nvSpPr>
            <p:cNvPr id="1668" name="Shape 1668"/>
            <p:cNvSpPr/>
            <p:nvPr/>
          </p:nvSpPr>
          <p:spPr>
            <a:xfrm>
              <a:off x="-1" y="184150"/>
              <a:ext cx="212726" cy="2952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4320"/>
                  </a:moveTo>
                  <a:lnTo>
                    <a:pt x="10800" y="0"/>
                  </a:lnTo>
                  <a:lnTo>
                    <a:pt x="21600" y="4320"/>
                  </a:lnTo>
                  <a:lnTo>
                    <a:pt x="16200" y="4320"/>
                  </a:lnTo>
                  <a:lnTo>
                    <a:pt x="16200" y="17280"/>
                  </a:lnTo>
                  <a:lnTo>
                    <a:pt x="21600" y="17280"/>
                  </a:lnTo>
                  <a:lnTo>
                    <a:pt x="10800" y="21600"/>
                  </a:lnTo>
                  <a:lnTo>
                    <a:pt x="0" y="17280"/>
                  </a:lnTo>
                  <a:lnTo>
                    <a:pt x="5400" y="17280"/>
                  </a:lnTo>
                  <a:lnTo>
                    <a:pt x="5400" y="4320"/>
                  </a:lnTo>
                  <a:close/>
                </a:path>
              </a:pathLst>
            </a:custGeom>
            <a:solidFill>
              <a:srgbClr val="5B9BD5">
                <a:alpha val="50000"/>
              </a:srgbClr>
            </a:solidFill>
            <a:ln w="9525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669" name="Shape 1669"/>
            <p:cNvSpPr/>
            <p:nvPr/>
          </p:nvSpPr>
          <p:spPr>
            <a:xfrm>
              <a:off x="376236" y="195262"/>
              <a:ext cx="212726" cy="2952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4320"/>
                  </a:moveTo>
                  <a:lnTo>
                    <a:pt x="10800" y="0"/>
                  </a:lnTo>
                  <a:lnTo>
                    <a:pt x="21600" y="4320"/>
                  </a:lnTo>
                  <a:lnTo>
                    <a:pt x="16200" y="4320"/>
                  </a:lnTo>
                  <a:lnTo>
                    <a:pt x="16200" y="17280"/>
                  </a:lnTo>
                  <a:lnTo>
                    <a:pt x="21600" y="17280"/>
                  </a:lnTo>
                  <a:lnTo>
                    <a:pt x="10800" y="21600"/>
                  </a:lnTo>
                  <a:lnTo>
                    <a:pt x="0" y="17280"/>
                  </a:lnTo>
                  <a:lnTo>
                    <a:pt x="5400" y="17280"/>
                  </a:lnTo>
                  <a:lnTo>
                    <a:pt x="5400" y="4320"/>
                  </a:lnTo>
                  <a:close/>
                </a:path>
              </a:pathLst>
            </a:custGeom>
            <a:solidFill>
              <a:srgbClr val="5B9BD5">
                <a:alpha val="50000"/>
              </a:srgbClr>
            </a:solidFill>
            <a:ln w="9525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670" name="Shape 1670"/>
            <p:cNvSpPr/>
            <p:nvPr/>
          </p:nvSpPr>
          <p:spPr>
            <a:xfrm>
              <a:off x="714375" y="0"/>
              <a:ext cx="212725" cy="4921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4320"/>
                  </a:moveTo>
                  <a:lnTo>
                    <a:pt x="10800" y="0"/>
                  </a:lnTo>
                  <a:lnTo>
                    <a:pt x="21600" y="4320"/>
                  </a:lnTo>
                  <a:lnTo>
                    <a:pt x="16200" y="4320"/>
                  </a:lnTo>
                  <a:lnTo>
                    <a:pt x="16200" y="17280"/>
                  </a:lnTo>
                  <a:lnTo>
                    <a:pt x="21600" y="17280"/>
                  </a:lnTo>
                  <a:lnTo>
                    <a:pt x="10800" y="21600"/>
                  </a:lnTo>
                  <a:lnTo>
                    <a:pt x="0" y="17280"/>
                  </a:lnTo>
                  <a:lnTo>
                    <a:pt x="5400" y="17280"/>
                  </a:lnTo>
                  <a:lnTo>
                    <a:pt x="5400" y="4320"/>
                  </a:lnTo>
                  <a:close/>
                </a:path>
              </a:pathLst>
            </a:custGeom>
            <a:solidFill>
              <a:srgbClr val="5B9BD5">
                <a:alpha val="50000"/>
              </a:srgbClr>
            </a:solidFill>
            <a:ln w="9525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</p:grpSp>
      <p:sp>
        <p:nvSpPr>
          <p:cNvPr id="1672" name="Shape 1672"/>
          <p:cNvSpPr/>
          <p:nvPr/>
        </p:nvSpPr>
        <p:spPr>
          <a:xfrm>
            <a:off x="2254206" y="4585811"/>
            <a:ext cx="1387002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 algn="ctr">
              <a:defRPr>
                <a:effectLst>
                  <a:outerShdw blurRad="38100" dist="38100" dir="2700000" rotWithShape="0">
                    <a:srgbClr val="DDDDDD"/>
                  </a:outerShdw>
                </a:effectLst>
              </a:defRPr>
            </a:lvl1pPr>
          </a:lstStyle>
          <a:p>
            <a:pPr lvl="0">
              <a:defRPr>
                <a:effectLst/>
              </a:defRPr>
            </a:pPr>
            <a:r>
              <a:rPr>
                <a:effectLst>
                  <a:outerShdw blurRad="38100" dist="38100" dir="2700000" rotWithShape="0">
                    <a:srgbClr val="DDDDDD"/>
                  </a:outerShdw>
                </a:effectLst>
              </a:rPr>
              <a:t>L1&amp;L2 Caches</a:t>
            </a:r>
          </a:p>
        </p:txBody>
      </p:sp>
      <p:sp>
        <p:nvSpPr>
          <p:cNvPr id="1673" name="Shape 1673"/>
          <p:cNvSpPr/>
          <p:nvPr/>
        </p:nvSpPr>
        <p:spPr>
          <a:xfrm>
            <a:off x="3412051" y="2247900"/>
            <a:ext cx="1390651" cy="958850"/>
          </a:xfrm>
          <a:prstGeom prst="rect">
            <a:avLst/>
          </a:prstGeom>
          <a:solidFill>
            <a:srgbClr val="5B9BD5">
              <a:alpha val="50000"/>
            </a:srgbClr>
          </a:solidFill>
          <a:ln>
            <a:solidFill/>
            <a:miter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1674" name="Shape 1674"/>
          <p:cNvSpPr/>
          <p:nvPr/>
        </p:nvSpPr>
        <p:spPr>
          <a:xfrm>
            <a:off x="3568135" y="2542699"/>
            <a:ext cx="1078482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 algn="ctr">
              <a:defRPr>
                <a:effectLst>
                  <a:outerShdw blurRad="38100" dist="38100" dir="2700000" rotWithShape="0">
                    <a:srgbClr val="DDDDDD"/>
                  </a:outerShdw>
                </a:effectLst>
              </a:defRPr>
            </a:lvl1pPr>
          </a:lstStyle>
          <a:p>
            <a:pPr lvl="0">
              <a:defRPr>
                <a:effectLst/>
              </a:defRPr>
            </a:pPr>
            <a:r>
              <a:rPr>
                <a:effectLst>
                  <a:outerShdw blurRad="38100" dist="38100" dir="2700000" rotWithShape="0">
                    <a:srgbClr val="DDDDDD"/>
                  </a:outerShdw>
                </a:effectLst>
              </a:rPr>
              <a:t>NumaChip</a:t>
            </a:r>
          </a:p>
        </p:txBody>
      </p:sp>
      <p:sp>
        <p:nvSpPr>
          <p:cNvPr id="1675" name="Shape 1675"/>
          <p:cNvSpPr/>
          <p:nvPr/>
        </p:nvSpPr>
        <p:spPr>
          <a:xfrm rot="5400000">
            <a:off x="5641695" y="1435894"/>
            <a:ext cx="144464" cy="18256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939"/>
                </a:moveTo>
                <a:lnTo>
                  <a:pt x="10800" y="0"/>
                </a:lnTo>
                <a:lnTo>
                  <a:pt x="21600" y="939"/>
                </a:lnTo>
                <a:lnTo>
                  <a:pt x="14717" y="939"/>
                </a:lnTo>
                <a:lnTo>
                  <a:pt x="14717" y="20661"/>
                </a:lnTo>
                <a:lnTo>
                  <a:pt x="21600" y="20661"/>
                </a:lnTo>
                <a:lnTo>
                  <a:pt x="10800" y="21600"/>
                </a:lnTo>
                <a:lnTo>
                  <a:pt x="0" y="20661"/>
                </a:lnTo>
                <a:lnTo>
                  <a:pt x="6883" y="20661"/>
                </a:lnTo>
                <a:lnTo>
                  <a:pt x="6883" y="939"/>
                </a:lnTo>
                <a:close/>
              </a:path>
            </a:pathLst>
          </a:custGeom>
          <a:solidFill>
            <a:srgbClr val="5B9BD5">
              <a:alpha val="50000"/>
            </a:srgbClr>
          </a:solidFill>
          <a:ln>
            <a:solidFill/>
            <a:miter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1676" name="Shape 1676"/>
          <p:cNvSpPr/>
          <p:nvPr/>
        </p:nvSpPr>
        <p:spPr>
          <a:xfrm rot="5400000">
            <a:off x="4901126" y="2493961"/>
            <a:ext cx="101601" cy="2952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4320"/>
                </a:moveTo>
                <a:lnTo>
                  <a:pt x="10800" y="0"/>
                </a:lnTo>
                <a:lnTo>
                  <a:pt x="21600" y="4320"/>
                </a:lnTo>
                <a:lnTo>
                  <a:pt x="16200" y="4320"/>
                </a:lnTo>
                <a:lnTo>
                  <a:pt x="16200" y="17280"/>
                </a:lnTo>
                <a:lnTo>
                  <a:pt x="21600" y="17280"/>
                </a:lnTo>
                <a:lnTo>
                  <a:pt x="10800" y="21600"/>
                </a:lnTo>
                <a:lnTo>
                  <a:pt x="0" y="17280"/>
                </a:lnTo>
                <a:lnTo>
                  <a:pt x="5400" y="17280"/>
                </a:lnTo>
                <a:lnTo>
                  <a:pt x="5400" y="4320"/>
                </a:lnTo>
                <a:close/>
              </a:path>
            </a:pathLst>
          </a:custGeom>
          <a:solidFill>
            <a:srgbClr val="5B9BD5">
              <a:alpha val="50000"/>
            </a:srgbClr>
          </a:solidFill>
          <a:ln>
            <a:solidFill/>
            <a:miter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1677" name="Shape 1677"/>
          <p:cNvSpPr/>
          <p:nvPr/>
        </p:nvSpPr>
        <p:spPr>
          <a:xfrm rot="5400000">
            <a:off x="4902713" y="2638425"/>
            <a:ext cx="101601" cy="2952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4320"/>
                </a:moveTo>
                <a:lnTo>
                  <a:pt x="10800" y="0"/>
                </a:lnTo>
                <a:lnTo>
                  <a:pt x="21600" y="4320"/>
                </a:lnTo>
                <a:lnTo>
                  <a:pt x="16200" y="4320"/>
                </a:lnTo>
                <a:lnTo>
                  <a:pt x="16200" y="17280"/>
                </a:lnTo>
                <a:lnTo>
                  <a:pt x="21600" y="17280"/>
                </a:lnTo>
                <a:lnTo>
                  <a:pt x="10800" y="21600"/>
                </a:lnTo>
                <a:lnTo>
                  <a:pt x="0" y="17280"/>
                </a:lnTo>
                <a:lnTo>
                  <a:pt x="5400" y="17280"/>
                </a:lnTo>
                <a:lnTo>
                  <a:pt x="5400" y="4320"/>
                </a:lnTo>
                <a:close/>
              </a:path>
            </a:pathLst>
          </a:custGeom>
          <a:solidFill>
            <a:srgbClr val="5B9BD5">
              <a:alpha val="50000"/>
            </a:srgbClr>
          </a:solidFill>
          <a:ln>
            <a:solidFill/>
            <a:miter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1678" name="Shape 1678"/>
          <p:cNvSpPr/>
          <p:nvPr/>
        </p:nvSpPr>
        <p:spPr>
          <a:xfrm rot="5400000">
            <a:off x="4904301" y="2782886"/>
            <a:ext cx="101601" cy="2952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4320"/>
                </a:moveTo>
                <a:lnTo>
                  <a:pt x="10800" y="0"/>
                </a:lnTo>
                <a:lnTo>
                  <a:pt x="21600" y="4320"/>
                </a:lnTo>
                <a:lnTo>
                  <a:pt x="16200" y="4320"/>
                </a:lnTo>
                <a:lnTo>
                  <a:pt x="16200" y="17280"/>
                </a:lnTo>
                <a:lnTo>
                  <a:pt x="21600" y="17280"/>
                </a:lnTo>
                <a:lnTo>
                  <a:pt x="10800" y="21600"/>
                </a:lnTo>
                <a:lnTo>
                  <a:pt x="0" y="17280"/>
                </a:lnTo>
                <a:lnTo>
                  <a:pt x="5400" y="17280"/>
                </a:lnTo>
                <a:lnTo>
                  <a:pt x="5400" y="4320"/>
                </a:lnTo>
                <a:close/>
              </a:path>
            </a:pathLst>
          </a:custGeom>
          <a:solidFill>
            <a:srgbClr val="5B9BD5">
              <a:alpha val="50000"/>
            </a:srgbClr>
          </a:solidFill>
          <a:ln>
            <a:solidFill/>
            <a:miter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1679" name="Shape 1679"/>
          <p:cNvSpPr/>
          <p:nvPr/>
        </p:nvSpPr>
        <p:spPr>
          <a:xfrm rot="5400000">
            <a:off x="4905888" y="2927350"/>
            <a:ext cx="101601" cy="2952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4320"/>
                </a:moveTo>
                <a:lnTo>
                  <a:pt x="10800" y="0"/>
                </a:lnTo>
                <a:lnTo>
                  <a:pt x="21600" y="4320"/>
                </a:lnTo>
                <a:lnTo>
                  <a:pt x="16200" y="4320"/>
                </a:lnTo>
                <a:lnTo>
                  <a:pt x="16200" y="17280"/>
                </a:lnTo>
                <a:lnTo>
                  <a:pt x="21600" y="17280"/>
                </a:lnTo>
                <a:lnTo>
                  <a:pt x="10800" y="21600"/>
                </a:lnTo>
                <a:lnTo>
                  <a:pt x="0" y="17280"/>
                </a:lnTo>
                <a:lnTo>
                  <a:pt x="5400" y="17280"/>
                </a:lnTo>
                <a:lnTo>
                  <a:pt x="5400" y="4320"/>
                </a:lnTo>
                <a:close/>
              </a:path>
            </a:pathLst>
          </a:custGeom>
          <a:solidFill>
            <a:srgbClr val="5B9BD5">
              <a:alpha val="50000"/>
            </a:srgbClr>
          </a:solidFill>
          <a:ln>
            <a:solidFill/>
            <a:miter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1680" name="Shape 1680"/>
          <p:cNvSpPr/>
          <p:nvPr/>
        </p:nvSpPr>
        <p:spPr>
          <a:xfrm>
            <a:off x="3589851" y="1406525"/>
            <a:ext cx="1035051" cy="603250"/>
          </a:xfrm>
          <a:prstGeom prst="rect">
            <a:avLst/>
          </a:prstGeom>
          <a:solidFill>
            <a:srgbClr val="5B9BD5">
              <a:alpha val="50000"/>
            </a:srgbClr>
          </a:solidFill>
          <a:ln>
            <a:solidFill/>
            <a:miter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1681" name="Shape 1681"/>
          <p:cNvSpPr/>
          <p:nvPr/>
        </p:nvSpPr>
        <p:spPr>
          <a:xfrm>
            <a:off x="3985138" y="2022475"/>
            <a:ext cx="212726" cy="2190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4320"/>
                </a:moveTo>
                <a:lnTo>
                  <a:pt x="10800" y="0"/>
                </a:lnTo>
                <a:lnTo>
                  <a:pt x="21600" y="4320"/>
                </a:lnTo>
                <a:lnTo>
                  <a:pt x="16200" y="4320"/>
                </a:lnTo>
                <a:lnTo>
                  <a:pt x="16200" y="17280"/>
                </a:lnTo>
                <a:lnTo>
                  <a:pt x="21600" y="17280"/>
                </a:lnTo>
                <a:lnTo>
                  <a:pt x="10800" y="21600"/>
                </a:lnTo>
                <a:lnTo>
                  <a:pt x="0" y="17280"/>
                </a:lnTo>
                <a:lnTo>
                  <a:pt x="5400" y="17280"/>
                </a:lnTo>
                <a:lnTo>
                  <a:pt x="5400" y="4320"/>
                </a:lnTo>
                <a:close/>
              </a:path>
            </a:pathLst>
          </a:custGeom>
          <a:solidFill>
            <a:srgbClr val="5B9BD5">
              <a:alpha val="50000"/>
            </a:srgbClr>
          </a:solidFill>
          <a:ln>
            <a:solidFill/>
            <a:miter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1682" name="Shape 1682"/>
          <p:cNvSpPr/>
          <p:nvPr/>
        </p:nvSpPr>
        <p:spPr>
          <a:xfrm>
            <a:off x="3687762" y="1572736"/>
            <a:ext cx="851928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 algn="ctr">
              <a:defRPr sz="1200"/>
            </a:lvl1pPr>
          </a:lstStyle>
          <a:p>
            <a:pPr lvl="0">
              <a:defRPr sz="1800"/>
            </a:pPr>
            <a:r>
              <a:rPr sz="1200"/>
              <a:t>NumaCache</a:t>
            </a:r>
          </a:p>
        </p:txBody>
      </p:sp>
      <p:sp>
        <p:nvSpPr>
          <p:cNvPr id="1683" name="Shape 1683"/>
          <p:cNvSpPr/>
          <p:nvPr/>
        </p:nvSpPr>
        <p:spPr>
          <a:xfrm>
            <a:off x="1618176" y="4837112"/>
            <a:ext cx="219076" cy="134938"/>
          </a:xfrm>
          <a:prstGeom prst="rect">
            <a:avLst/>
          </a:prstGeom>
          <a:solidFill>
            <a:srgbClr val="5B9BD5">
              <a:alpha val="50000"/>
            </a:srgbClr>
          </a:solidFill>
          <a:ln>
            <a:solidFill/>
            <a:miter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1684" name="Shape 1684"/>
          <p:cNvSpPr/>
          <p:nvPr/>
        </p:nvSpPr>
        <p:spPr>
          <a:xfrm>
            <a:off x="1837251" y="4837112"/>
            <a:ext cx="227014" cy="134938"/>
          </a:xfrm>
          <a:prstGeom prst="rect">
            <a:avLst/>
          </a:prstGeom>
          <a:solidFill>
            <a:srgbClr val="5B9BD5">
              <a:alpha val="50000"/>
            </a:srgbClr>
          </a:solidFill>
          <a:ln>
            <a:solidFill/>
            <a:miter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grpSp>
        <p:nvGrpSpPr>
          <p:cNvPr id="1687" name="Group 1687"/>
          <p:cNvGrpSpPr/>
          <p:nvPr/>
        </p:nvGrpSpPr>
        <p:grpSpPr>
          <a:xfrm>
            <a:off x="8339650" y="2543175"/>
            <a:ext cx="1666876" cy="852488"/>
            <a:chOff x="0" y="0"/>
            <a:chExt cx="1666875" cy="852487"/>
          </a:xfrm>
        </p:grpSpPr>
        <p:sp>
          <p:nvSpPr>
            <p:cNvPr id="1685" name="Shape 1685"/>
            <p:cNvSpPr/>
            <p:nvPr/>
          </p:nvSpPr>
          <p:spPr>
            <a:xfrm>
              <a:off x="0" y="0"/>
              <a:ext cx="1666875" cy="852488"/>
            </a:xfrm>
            <a:prstGeom prst="rect">
              <a:avLst/>
            </a:prstGeom>
            <a:solidFill>
              <a:srgbClr val="715973">
                <a:alpha val="50000"/>
              </a:srgbClr>
            </a:solidFill>
            <a:ln w="9525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686" name="Shape 1686"/>
            <p:cNvSpPr/>
            <p:nvPr/>
          </p:nvSpPr>
          <p:spPr>
            <a:xfrm>
              <a:off x="383047" y="240823"/>
              <a:ext cx="900781" cy="3708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 algn="ctr">
                <a:defRPr>
                  <a:effectLst>
                    <a:outerShdw blurRad="38100" dist="38100" dir="2700000" rotWithShape="0">
                      <a:srgbClr val="DDDDDD"/>
                    </a:outerShdw>
                  </a:effectLst>
                </a:defRPr>
              </a:lvl1pPr>
            </a:lstStyle>
            <a:p>
              <a:pPr lvl="0">
                <a:defRPr>
                  <a:effectLst/>
                </a:defRPr>
              </a:pPr>
              <a:r>
                <a:rPr>
                  <a:effectLst>
                    <a:outerShdw blurRad="38100" dist="38100" dir="2700000" rotWithShape="0">
                      <a:srgbClr val="DDDDDD"/>
                    </a:outerShdw>
                  </a:effectLst>
                </a:rPr>
                <a:t>Memory</a:t>
              </a:r>
            </a:p>
          </p:txBody>
        </p:sp>
      </p:grpSp>
      <p:sp>
        <p:nvSpPr>
          <p:cNvPr id="1688" name="Shape 1688"/>
          <p:cNvSpPr/>
          <p:nvPr/>
        </p:nvSpPr>
        <p:spPr>
          <a:xfrm>
            <a:off x="7139500" y="3695700"/>
            <a:ext cx="2674939" cy="1533525"/>
          </a:xfrm>
          <a:prstGeom prst="rect">
            <a:avLst/>
          </a:prstGeom>
          <a:solidFill>
            <a:srgbClr val="408000">
              <a:alpha val="50000"/>
            </a:srgbClr>
          </a:solidFill>
          <a:ln>
            <a:solidFill/>
            <a:miter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1689" name="Shape 1689"/>
          <p:cNvSpPr/>
          <p:nvPr/>
        </p:nvSpPr>
        <p:spPr>
          <a:xfrm>
            <a:off x="8068480" y="4100037"/>
            <a:ext cx="929690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 algn="ctr">
              <a:defRPr>
                <a:effectLst>
                  <a:outerShdw blurRad="38100" dist="38100" dir="2700000" rotWithShape="0">
                    <a:srgbClr val="DDDDDD"/>
                  </a:outerShdw>
                </a:effectLst>
              </a:defRPr>
            </a:lvl1pPr>
          </a:lstStyle>
          <a:p>
            <a:pPr lvl="0">
              <a:defRPr>
                <a:effectLst/>
              </a:defRPr>
            </a:pPr>
            <a:r>
              <a:rPr>
                <a:effectLst>
                  <a:outerShdw blurRad="38100" dist="38100" dir="2700000" rotWithShape="0">
                    <a:srgbClr val="DDDDDD"/>
                  </a:outerShdw>
                </a:effectLst>
              </a:rPr>
              <a:t>L3 Cache</a:t>
            </a:r>
          </a:p>
        </p:txBody>
      </p:sp>
      <p:sp>
        <p:nvSpPr>
          <p:cNvPr id="1690" name="Shape 1690"/>
          <p:cNvSpPr/>
          <p:nvPr/>
        </p:nvSpPr>
        <p:spPr>
          <a:xfrm>
            <a:off x="9366763" y="4600575"/>
            <a:ext cx="446088" cy="630239"/>
          </a:xfrm>
          <a:prstGeom prst="rect">
            <a:avLst/>
          </a:prstGeom>
          <a:solidFill>
            <a:srgbClr val="5B9BD5">
              <a:alpha val="50000"/>
            </a:srgbClr>
          </a:solidFill>
          <a:ln>
            <a:solidFill/>
            <a:miter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1691" name="Shape 1691"/>
          <p:cNvSpPr/>
          <p:nvPr/>
        </p:nvSpPr>
        <p:spPr>
          <a:xfrm>
            <a:off x="8922263" y="4600575"/>
            <a:ext cx="446088" cy="630239"/>
          </a:xfrm>
          <a:prstGeom prst="rect">
            <a:avLst/>
          </a:prstGeom>
          <a:solidFill>
            <a:srgbClr val="5B9BD5">
              <a:alpha val="50000"/>
            </a:srgbClr>
          </a:solidFill>
          <a:ln>
            <a:solidFill/>
            <a:miter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1692" name="Shape 1692"/>
          <p:cNvSpPr/>
          <p:nvPr/>
        </p:nvSpPr>
        <p:spPr>
          <a:xfrm>
            <a:off x="8477763" y="4600575"/>
            <a:ext cx="446088" cy="630239"/>
          </a:xfrm>
          <a:prstGeom prst="rect">
            <a:avLst/>
          </a:prstGeom>
          <a:solidFill>
            <a:srgbClr val="5B9BD5">
              <a:alpha val="50000"/>
            </a:srgbClr>
          </a:solidFill>
          <a:ln>
            <a:solidFill/>
            <a:miter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1693" name="Shape 1693"/>
          <p:cNvSpPr/>
          <p:nvPr/>
        </p:nvSpPr>
        <p:spPr>
          <a:xfrm>
            <a:off x="8033263" y="4600575"/>
            <a:ext cx="446088" cy="630239"/>
          </a:xfrm>
          <a:prstGeom prst="rect">
            <a:avLst/>
          </a:prstGeom>
          <a:solidFill>
            <a:srgbClr val="5B9BD5">
              <a:alpha val="50000"/>
            </a:srgbClr>
          </a:solidFill>
          <a:ln>
            <a:solidFill/>
            <a:miter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1694" name="Shape 1694"/>
          <p:cNvSpPr/>
          <p:nvPr/>
        </p:nvSpPr>
        <p:spPr>
          <a:xfrm>
            <a:off x="7585588" y="4600575"/>
            <a:ext cx="446088" cy="630239"/>
          </a:xfrm>
          <a:prstGeom prst="rect">
            <a:avLst/>
          </a:prstGeom>
          <a:solidFill>
            <a:srgbClr val="5B9BD5">
              <a:alpha val="50000"/>
            </a:srgbClr>
          </a:solidFill>
          <a:ln>
            <a:solidFill/>
            <a:miter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1695" name="Shape 1695"/>
          <p:cNvSpPr/>
          <p:nvPr/>
        </p:nvSpPr>
        <p:spPr>
          <a:xfrm>
            <a:off x="7139500" y="4600575"/>
            <a:ext cx="446089" cy="630239"/>
          </a:xfrm>
          <a:prstGeom prst="rect">
            <a:avLst/>
          </a:prstGeom>
          <a:solidFill>
            <a:srgbClr val="5B9BD5">
              <a:alpha val="50000"/>
            </a:srgbClr>
          </a:solidFill>
          <a:ln>
            <a:solidFill/>
            <a:miter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1696" name="Shape 1696"/>
          <p:cNvSpPr/>
          <p:nvPr/>
        </p:nvSpPr>
        <p:spPr>
          <a:xfrm>
            <a:off x="7141088" y="4837112"/>
            <a:ext cx="2671764" cy="131763"/>
          </a:xfrm>
          <a:prstGeom prst="rect">
            <a:avLst/>
          </a:prstGeom>
          <a:ln>
            <a:solidFill/>
            <a:miter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1697" name="Shape 1697"/>
          <p:cNvSpPr/>
          <p:nvPr/>
        </p:nvSpPr>
        <p:spPr>
          <a:xfrm>
            <a:off x="7141088" y="4600575"/>
            <a:ext cx="2671764" cy="233364"/>
          </a:xfrm>
          <a:prstGeom prst="rect">
            <a:avLst/>
          </a:prstGeom>
          <a:solidFill>
            <a:srgbClr val="408000">
              <a:alpha val="50000"/>
            </a:srgbClr>
          </a:solidFill>
          <a:ln>
            <a:solidFill/>
            <a:miter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grpSp>
        <p:nvGrpSpPr>
          <p:cNvPr id="1700" name="Group 1700"/>
          <p:cNvGrpSpPr/>
          <p:nvPr/>
        </p:nvGrpSpPr>
        <p:grpSpPr>
          <a:xfrm>
            <a:off x="8299963" y="3644424"/>
            <a:ext cx="1519238" cy="370841"/>
            <a:chOff x="0" y="0"/>
            <a:chExt cx="1519237" cy="370840"/>
          </a:xfrm>
        </p:grpSpPr>
        <p:sp>
          <p:nvSpPr>
            <p:cNvPr id="1698" name="Shape 1698"/>
            <p:cNvSpPr/>
            <p:nvPr/>
          </p:nvSpPr>
          <p:spPr>
            <a:xfrm>
              <a:off x="0" y="52863"/>
              <a:ext cx="1519238" cy="263525"/>
            </a:xfrm>
            <a:prstGeom prst="rect">
              <a:avLst/>
            </a:prstGeom>
            <a:solidFill>
              <a:srgbClr val="5B9BD5">
                <a:alpha val="50000"/>
              </a:srgbClr>
            </a:solidFill>
            <a:ln w="9525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699" name="Shape 1699"/>
            <p:cNvSpPr/>
            <p:nvPr/>
          </p:nvSpPr>
          <p:spPr>
            <a:xfrm>
              <a:off x="211990" y="0"/>
              <a:ext cx="1093662" cy="3708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 algn="ctr">
                <a:defRPr>
                  <a:effectLst>
                    <a:outerShdw blurRad="38100" dist="38100" dir="2700000" rotWithShape="0">
                      <a:srgbClr val="DDDDDD"/>
                    </a:outerShdw>
                  </a:effectLst>
                </a:defRPr>
              </a:lvl1pPr>
            </a:lstStyle>
            <a:p>
              <a:pPr lvl="0">
                <a:defRPr>
                  <a:effectLst/>
                </a:defRPr>
              </a:pPr>
              <a:r>
                <a:rPr>
                  <a:effectLst>
                    <a:outerShdw blurRad="38100" dist="38100" dir="2700000" rotWithShape="0">
                      <a:srgbClr val="DDDDDD"/>
                    </a:outerShdw>
                  </a:effectLst>
                </a:rPr>
                <a:t>Mem. Ctrl.</a:t>
              </a:r>
            </a:p>
          </p:txBody>
        </p:sp>
      </p:grpSp>
      <p:grpSp>
        <p:nvGrpSpPr>
          <p:cNvPr id="1703" name="Group 1703"/>
          <p:cNvGrpSpPr/>
          <p:nvPr/>
        </p:nvGrpSpPr>
        <p:grpSpPr>
          <a:xfrm>
            <a:off x="7142676" y="3676967"/>
            <a:ext cx="1157288" cy="307341"/>
            <a:chOff x="0" y="0"/>
            <a:chExt cx="1157287" cy="307340"/>
          </a:xfrm>
        </p:grpSpPr>
        <p:sp>
          <p:nvSpPr>
            <p:cNvPr id="1701" name="Shape 1701"/>
            <p:cNvSpPr/>
            <p:nvPr/>
          </p:nvSpPr>
          <p:spPr>
            <a:xfrm>
              <a:off x="0" y="19104"/>
              <a:ext cx="1157288" cy="269132"/>
            </a:xfrm>
            <a:prstGeom prst="rect">
              <a:avLst/>
            </a:prstGeom>
            <a:solidFill>
              <a:srgbClr val="5B9BD5">
                <a:alpha val="50000"/>
              </a:srgbClr>
            </a:solidFill>
            <a:ln w="9525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702" name="Shape 1702"/>
            <p:cNvSpPr/>
            <p:nvPr/>
          </p:nvSpPr>
          <p:spPr>
            <a:xfrm>
              <a:off x="86426" y="0"/>
              <a:ext cx="986023" cy="3073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 algn="ctr">
                <a:defRPr sz="1400">
                  <a:effectLst>
                    <a:outerShdw blurRad="38100" dist="38100" dir="2700000" rotWithShape="0">
                      <a:srgbClr val="DDDDDD"/>
                    </a:outerShdw>
                  </a:effectLst>
                </a:defRPr>
              </a:lvl1pPr>
            </a:lstStyle>
            <a:p>
              <a:pPr lvl="0">
                <a:defRPr sz="1800">
                  <a:effectLst/>
                </a:defRPr>
              </a:pPr>
              <a:r>
                <a:rPr sz="1400">
                  <a:effectLst>
                    <a:outerShdw blurRad="38100" dist="38100" dir="2700000" rotWithShape="0">
                      <a:srgbClr val="DDDDDD"/>
                    </a:outerShdw>
                  </a:effectLst>
                </a:rPr>
                <a:t>HT Interface</a:t>
              </a:r>
            </a:p>
          </p:txBody>
        </p:sp>
      </p:grpSp>
      <p:sp>
        <p:nvSpPr>
          <p:cNvPr id="1704" name="Shape 1704"/>
          <p:cNvSpPr/>
          <p:nvPr/>
        </p:nvSpPr>
        <p:spPr>
          <a:xfrm>
            <a:off x="9030213" y="3402012"/>
            <a:ext cx="212726" cy="2952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4320"/>
                </a:moveTo>
                <a:lnTo>
                  <a:pt x="10800" y="0"/>
                </a:lnTo>
                <a:lnTo>
                  <a:pt x="21600" y="4320"/>
                </a:lnTo>
                <a:lnTo>
                  <a:pt x="16200" y="4320"/>
                </a:lnTo>
                <a:lnTo>
                  <a:pt x="16200" y="17280"/>
                </a:lnTo>
                <a:lnTo>
                  <a:pt x="21600" y="17280"/>
                </a:lnTo>
                <a:lnTo>
                  <a:pt x="10800" y="21600"/>
                </a:lnTo>
                <a:lnTo>
                  <a:pt x="0" y="17280"/>
                </a:lnTo>
                <a:lnTo>
                  <a:pt x="5400" y="17280"/>
                </a:lnTo>
                <a:lnTo>
                  <a:pt x="5400" y="4320"/>
                </a:lnTo>
                <a:close/>
              </a:path>
            </a:pathLst>
          </a:custGeom>
          <a:solidFill>
            <a:srgbClr val="5B9BD5">
              <a:alpha val="50000"/>
            </a:srgbClr>
          </a:solidFill>
          <a:ln>
            <a:solidFill/>
            <a:miter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grpSp>
        <p:nvGrpSpPr>
          <p:cNvPr id="1707" name="Group 1707"/>
          <p:cNvGrpSpPr/>
          <p:nvPr/>
        </p:nvGrpSpPr>
        <p:grpSpPr>
          <a:xfrm>
            <a:off x="7141088" y="4920774"/>
            <a:ext cx="2671764" cy="370841"/>
            <a:chOff x="0" y="0"/>
            <a:chExt cx="2671762" cy="370840"/>
          </a:xfrm>
        </p:grpSpPr>
        <p:sp>
          <p:nvSpPr>
            <p:cNvPr id="1705" name="Shape 1705"/>
            <p:cNvSpPr/>
            <p:nvPr/>
          </p:nvSpPr>
          <p:spPr>
            <a:xfrm>
              <a:off x="802711" y="0"/>
              <a:ext cx="1064752" cy="3708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 algn="ctr">
                <a:defRPr>
                  <a:effectLst>
                    <a:outerShdw blurRad="38100" dist="38100" dir="2700000" rotWithShape="0">
                      <a:srgbClr val="DDDDDD"/>
                    </a:outerShdw>
                  </a:effectLst>
                </a:defRPr>
              </a:lvl1pPr>
            </a:lstStyle>
            <a:p>
              <a:pPr lvl="0">
                <a:defRPr>
                  <a:effectLst/>
                </a:defRPr>
              </a:pPr>
              <a:r>
                <a:rPr>
                  <a:effectLst>
                    <a:outerShdw blurRad="38100" dist="38100" dir="2700000" rotWithShape="0">
                      <a:srgbClr val="DDDDDD"/>
                    </a:outerShdw>
                  </a:effectLst>
                </a:rPr>
                <a:t>CPU Cores</a:t>
              </a:r>
            </a:p>
          </p:txBody>
        </p:sp>
        <p:sp>
          <p:nvSpPr>
            <p:cNvPr id="1706" name="Shape 1706"/>
            <p:cNvSpPr/>
            <p:nvPr/>
          </p:nvSpPr>
          <p:spPr>
            <a:xfrm>
              <a:off x="0" y="52736"/>
              <a:ext cx="2671763" cy="264033"/>
            </a:xfrm>
            <a:prstGeom prst="rect">
              <a:avLst/>
            </a:prstGeom>
            <a:noFill/>
            <a:ln w="9525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</p:grpSp>
      <p:sp>
        <p:nvSpPr>
          <p:cNvPr id="1708" name="Shape 1708"/>
          <p:cNvSpPr/>
          <p:nvPr/>
        </p:nvSpPr>
        <p:spPr>
          <a:xfrm>
            <a:off x="7141088" y="4600575"/>
            <a:ext cx="2671764" cy="233364"/>
          </a:xfrm>
          <a:prstGeom prst="rect">
            <a:avLst/>
          </a:prstGeom>
          <a:ln>
            <a:solidFill/>
            <a:miter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1709" name="Shape 1709"/>
          <p:cNvSpPr/>
          <p:nvPr/>
        </p:nvSpPr>
        <p:spPr>
          <a:xfrm>
            <a:off x="7960238" y="3392487"/>
            <a:ext cx="212726" cy="2952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4320"/>
                </a:moveTo>
                <a:lnTo>
                  <a:pt x="10800" y="0"/>
                </a:lnTo>
                <a:lnTo>
                  <a:pt x="21600" y="4320"/>
                </a:lnTo>
                <a:lnTo>
                  <a:pt x="16200" y="4320"/>
                </a:lnTo>
                <a:lnTo>
                  <a:pt x="16200" y="17280"/>
                </a:lnTo>
                <a:lnTo>
                  <a:pt x="21600" y="17280"/>
                </a:lnTo>
                <a:lnTo>
                  <a:pt x="10800" y="21600"/>
                </a:lnTo>
                <a:lnTo>
                  <a:pt x="0" y="17280"/>
                </a:lnTo>
                <a:lnTo>
                  <a:pt x="5400" y="17280"/>
                </a:lnTo>
                <a:lnTo>
                  <a:pt x="5400" y="4320"/>
                </a:lnTo>
                <a:close/>
              </a:path>
            </a:pathLst>
          </a:custGeom>
          <a:solidFill>
            <a:srgbClr val="5B9BD5">
              <a:alpha val="50000"/>
            </a:srgbClr>
          </a:solidFill>
          <a:ln>
            <a:solidFill/>
            <a:miter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1710" name="Shape 1710"/>
          <p:cNvSpPr/>
          <p:nvPr/>
        </p:nvSpPr>
        <p:spPr>
          <a:xfrm>
            <a:off x="7584000" y="3403600"/>
            <a:ext cx="212726" cy="2952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4320"/>
                </a:moveTo>
                <a:lnTo>
                  <a:pt x="10800" y="0"/>
                </a:lnTo>
                <a:lnTo>
                  <a:pt x="21600" y="4320"/>
                </a:lnTo>
                <a:lnTo>
                  <a:pt x="16200" y="4320"/>
                </a:lnTo>
                <a:lnTo>
                  <a:pt x="16200" y="17280"/>
                </a:lnTo>
                <a:lnTo>
                  <a:pt x="21600" y="17280"/>
                </a:lnTo>
                <a:lnTo>
                  <a:pt x="10800" y="21600"/>
                </a:lnTo>
                <a:lnTo>
                  <a:pt x="0" y="17280"/>
                </a:lnTo>
                <a:lnTo>
                  <a:pt x="5400" y="17280"/>
                </a:lnTo>
                <a:lnTo>
                  <a:pt x="5400" y="4320"/>
                </a:lnTo>
                <a:close/>
              </a:path>
            </a:pathLst>
          </a:custGeom>
          <a:solidFill>
            <a:srgbClr val="5B9BD5">
              <a:alpha val="50000"/>
            </a:srgbClr>
          </a:solidFill>
          <a:ln>
            <a:solidFill/>
            <a:miter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1711" name="Shape 1711"/>
          <p:cNvSpPr/>
          <p:nvPr/>
        </p:nvSpPr>
        <p:spPr>
          <a:xfrm>
            <a:off x="7207763" y="3208338"/>
            <a:ext cx="212726" cy="4921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4320"/>
                </a:moveTo>
                <a:lnTo>
                  <a:pt x="10800" y="0"/>
                </a:lnTo>
                <a:lnTo>
                  <a:pt x="21600" y="4320"/>
                </a:lnTo>
                <a:lnTo>
                  <a:pt x="16200" y="4320"/>
                </a:lnTo>
                <a:lnTo>
                  <a:pt x="16200" y="17280"/>
                </a:lnTo>
                <a:lnTo>
                  <a:pt x="21600" y="17280"/>
                </a:lnTo>
                <a:lnTo>
                  <a:pt x="10800" y="21600"/>
                </a:lnTo>
                <a:lnTo>
                  <a:pt x="0" y="17280"/>
                </a:lnTo>
                <a:lnTo>
                  <a:pt x="5400" y="17280"/>
                </a:lnTo>
                <a:lnTo>
                  <a:pt x="5400" y="4320"/>
                </a:lnTo>
                <a:close/>
              </a:path>
            </a:pathLst>
          </a:custGeom>
          <a:solidFill>
            <a:srgbClr val="5B9BD5">
              <a:alpha val="50000"/>
            </a:srgbClr>
          </a:solidFill>
          <a:ln>
            <a:solidFill/>
            <a:miter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1712" name="Shape 1712"/>
          <p:cNvSpPr/>
          <p:nvPr/>
        </p:nvSpPr>
        <p:spPr>
          <a:xfrm>
            <a:off x="7789818" y="4585811"/>
            <a:ext cx="1387002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 algn="ctr">
              <a:defRPr>
                <a:effectLst>
                  <a:outerShdw blurRad="38100" dist="38100" dir="2700000" rotWithShape="0">
                    <a:srgbClr val="DDDDDD"/>
                  </a:outerShdw>
                </a:effectLst>
              </a:defRPr>
            </a:lvl1pPr>
          </a:lstStyle>
          <a:p>
            <a:pPr lvl="0">
              <a:defRPr>
                <a:effectLst/>
              </a:defRPr>
            </a:pPr>
            <a:r>
              <a:rPr>
                <a:effectLst>
                  <a:outerShdw blurRad="38100" dist="38100" dir="2700000" rotWithShape="0">
                    <a:srgbClr val="DDDDDD"/>
                  </a:outerShdw>
                </a:effectLst>
              </a:rPr>
              <a:t>L1&amp;L2 Caches</a:t>
            </a:r>
          </a:p>
        </p:txBody>
      </p:sp>
      <p:sp>
        <p:nvSpPr>
          <p:cNvPr id="1713" name="Shape 1713"/>
          <p:cNvSpPr/>
          <p:nvPr/>
        </p:nvSpPr>
        <p:spPr>
          <a:xfrm>
            <a:off x="6628325" y="2247900"/>
            <a:ext cx="1390651" cy="958850"/>
          </a:xfrm>
          <a:prstGeom prst="rect">
            <a:avLst/>
          </a:prstGeom>
          <a:solidFill>
            <a:srgbClr val="5B9BD5">
              <a:alpha val="50000"/>
            </a:srgbClr>
          </a:solidFill>
          <a:ln>
            <a:solidFill/>
            <a:miter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1714" name="Shape 1714"/>
          <p:cNvSpPr/>
          <p:nvPr/>
        </p:nvSpPr>
        <p:spPr>
          <a:xfrm>
            <a:off x="6784410" y="2542699"/>
            <a:ext cx="1078481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 algn="ctr">
              <a:defRPr>
                <a:effectLst>
                  <a:outerShdw blurRad="38100" dist="38100" dir="2700000" rotWithShape="0">
                    <a:srgbClr val="DDDDDD"/>
                  </a:outerShdw>
                </a:effectLst>
              </a:defRPr>
            </a:lvl1pPr>
          </a:lstStyle>
          <a:p>
            <a:pPr lvl="0">
              <a:defRPr>
                <a:effectLst/>
              </a:defRPr>
            </a:pPr>
            <a:r>
              <a:rPr>
                <a:effectLst>
                  <a:outerShdw blurRad="38100" dist="38100" dir="2700000" rotWithShape="0">
                    <a:srgbClr val="DDDDDD"/>
                  </a:outerShdw>
                </a:effectLst>
              </a:rPr>
              <a:t>NumaChip</a:t>
            </a:r>
          </a:p>
        </p:txBody>
      </p:sp>
      <p:sp>
        <p:nvSpPr>
          <p:cNvPr id="1715" name="Shape 1715"/>
          <p:cNvSpPr/>
          <p:nvPr/>
        </p:nvSpPr>
        <p:spPr>
          <a:xfrm rot="5400000">
            <a:off x="6428301" y="2493961"/>
            <a:ext cx="101601" cy="2952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4320"/>
                </a:moveTo>
                <a:lnTo>
                  <a:pt x="10800" y="0"/>
                </a:lnTo>
                <a:lnTo>
                  <a:pt x="21600" y="4320"/>
                </a:lnTo>
                <a:lnTo>
                  <a:pt x="16200" y="4320"/>
                </a:lnTo>
                <a:lnTo>
                  <a:pt x="16200" y="17280"/>
                </a:lnTo>
                <a:lnTo>
                  <a:pt x="21600" y="17280"/>
                </a:lnTo>
                <a:lnTo>
                  <a:pt x="10800" y="21600"/>
                </a:lnTo>
                <a:lnTo>
                  <a:pt x="0" y="17280"/>
                </a:lnTo>
                <a:lnTo>
                  <a:pt x="5400" y="17280"/>
                </a:lnTo>
                <a:lnTo>
                  <a:pt x="5400" y="4320"/>
                </a:lnTo>
                <a:close/>
              </a:path>
            </a:pathLst>
          </a:custGeom>
          <a:solidFill>
            <a:srgbClr val="5B9BD5">
              <a:alpha val="50000"/>
            </a:srgbClr>
          </a:solidFill>
          <a:ln>
            <a:solidFill/>
            <a:miter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1716" name="Shape 1716"/>
          <p:cNvSpPr/>
          <p:nvPr/>
        </p:nvSpPr>
        <p:spPr>
          <a:xfrm rot="5400000">
            <a:off x="6426713" y="2638425"/>
            <a:ext cx="101601" cy="2952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4320"/>
                </a:moveTo>
                <a:lnTo>
                  <a:pt x="10800" y="0"/>
                </a:lnTo>
                <a:lnTo>
                  <a:pt x="21600" y="4320"/>
                </a:lnTo>
                <a:lnTo>
                  <a:pt x="16200" y="4320"/>
                </a:lnTo>
                <a:lnTo>
                  <a:pt x="16200" y="17280"/>
                </a:lnTo>
                <a:lnTo>
                  <a:pt x="21600" y="17280"/>
                </a:lnTo>
                <a:lnTo>
                  <a:pt x="10800" y="21600"/>
                </a:lnTo>
                <a:lnTo>
                  <a:pt x="0" y="17280"/>
                </a:lnTo>
                <a:lnTo>
                  <a:pt x="5400" y="17280"/>
                </a:lnTo>
                <a:lnTo>
                  <a:pt x="5400" y="4320"/>
                </a:lnTo>
                <a:close/>
              </a:path>
            </a:pathLst>
          </a:custGeom>
          <a:solidFill>
            <a:srgbClr val="5B9BD5">
              <a:alpha val="50000"/>
            </a:srgbClr>
          </a:solidFill>
          <a:ln>
            <a:solidFill/>
            <a:miter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1717" name="Shape 1717"/>
          <p:cNvSpPr/>
          <p:nvPr/>
        </p:nvSpPr>
        <p:spPr>
          <a:xfrm rot="5400000">
            <a:off x="6425126" y="2782886"/>
            <a:ext cx="101601" cy="2952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4320"/>
                </a:moveTo>
                <a:lnTo>
                  <a:pt x="10800" y="0"/>
                </a:lnTo>
                <a:lnTo>
                  <a:pt x="21600" y="4320"/>
                </a:lnTo>
                <a:lnTo>
                  <a:pt x="16200" y="4320"/>
                </a:lnTo>
                <a:lnTo>
                  <a:pt x="16200" y="17280"/>
                </a:lnTo>
                <a:lnTo>
                  <a:pt x="21600" y="17280"/>
                </a:lnTo>
                <a:lnTo>
                  <a:pt x="10800" y="21600"/>
                </a:lnTo>
                <a:lnTo>
                  <a:pt x="0" y="17280"/>
                </a:lnTo>
                <a:lnTo>
                  <a:pt x="5400" y="17280"/>
                </a:lnTo>
                <a:lnTo>
                  <a:pt x="5400" y="4320"/>
                </a:lnTo>
                <a:close/>
              </a:path>
            </a:pathLst>
          </a:custGeom>
          <a:solidFill>
            <a:srgbClr val="5B9BD5">
              <a:alpha val="50000"/>
            </a:srgbClr>
          </a:solidFill>
          <a:ln>
            <a:solidFill/>
            <a:miter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1718" name="Shape 1718"/>
          <p:cNvSpPr/>
          <p:nvPr/>
        </p:nvSpPr>
        <p:spPr>
          <a:xfrm rot="5400000">
            <a:off x="6423538" y="2927350"/>
            <a:ext cx="101601" cy="2952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4320"/>
                </a:moveTo>
                <a:lnTo>
                  <a:pt x="10800" y="0"/>
                </a:lnTo>
                <a:lnTo>
                  <a:pt x="21600" y="4320"/>
                </a:lnTo>
                <a:lnTo>
                  <a:pt x="16200" y="4320"/>
                </a:lnTo>
                <a:lnTo>
                  <a:pt x="16200" y="17280"/>
                </a:lnTo>
                <a:lnTo>
                  <a:pt x="21600" y="17280"/>
                </a:lnTo>
                <a:lnTo>
                  <a:pt x="10800" y="21600"/>
                </a:lnTo>
                <a:lnTo>
                  <a:pt x="0" y="17280"/>
                </a:lnTo>
                <a:lnTo>
                  <a:pt x="5400" y="17280"/>
                </a:lnTo>
                <a:lnTo>
                  <a:pt x="5400" y="4320"/>
                </a:lnTo>
                <a:close/>
              </a:path>
            </a:pathLst>
          </a:custGeom>
          <a:solidFill>
            <a:srgbClr val="5B9BD5">
              <a:alpha val="50000"/>
            </a:srgbClr>
          </a:solidFill>
          <a:ln>
            <a:solidFill/>
            <a:miter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1719" name="Shape 1719"/>
          <p:cNvSpPr/>
          <p:nvPr/>
        </p:nvSpPr>
        <p:spPr>
          <a:xfrm>
            <a:off x="6806125" y="1406525"/>
            <a:ext cx="1035051" cy="603250"/>
          </a:xfrm>
          <a:prstGeom prst="rect">
            <a:avLst/>
          </a:prstGeom>
          <a:solidFill>
            <a:srgbClr val="5B9BD5">
              <a:alpha val="50000"/>
            </a:srgbClr>
          </a:solidFill>
          <a:ln>
            <a:solidFill/>
            <a:miter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1720" name="Shape 1720"/>
          <p:cNvSpPr/>
          <p:nvPr/>
        </p:nvSpPr>
        <p:spPr>
          <a:xfrm>
            <a:off x="7217288" y="2022475"/>
            <a:ext cx="212726" cy="2190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4320"/>
                </a:moveTo>
                <a:lnTo>
                  <a:pt x="10800" y="0"/>
                </a:lnTo>
                <a:lnTo>
                  <a:pt x="21600" y="4320"/>
                </a:lnTo>
                <a:lnTo>
                  <a:pt x="16200" y="4320"/>
                </a:lnTo>
                <a:lnTo>
                  <a:pt x="16200" y="17280"/>
                </a:lnTo>
                <a:lnTo>
                  <a:pt x="21600" y="17280"/>
                </a:lnTo>
                <a:lnTo>
                  <a:pt x="10800" y="21600"/>
                </a:lnTo>
                <a:lnTo>
                  <a:pt x="0" y="17280"/>
                </a:lnTo>
                <a:lnTo>
                  <a:pt x="5400" y="17280"/>
                </a:lnTo>
                <a:lnTo>
                  <a:pt x="5400" y="4320"/>
                </a:lnTo>
                <a:close/>
              </a:path>
            </a:pathLst>
          </a:custGeom>
          <a:solidFill>
            <a:srgbClr val="5B9BD5">
              <a:alpha val="50000"/>
            </a:srgbClr>
          </a:solidFill>
          <a:ln>
            <a:solidFill/>
            <a:miter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1721" name="Shape 1721"/>
          <p:cNvSpPr/>
          <p:nvPr/>
        </p:nvSpPr>
        <p:spPr>
          <a:xfrm>
            <a:off x="6891337" y="1572736"/>
            <a:ext cx="851928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 algn="ctr">
              <a:defRPr sz="1200"/>
            </a:lvl1pPr>
          </a:lstStyle>
          <a:p>
            <a:pPr lvl="0">
              <a:defRPr sz="1800"/>
            </a:pPr>
            <a:r>
              <a:rPr sz="1200"/>
              <a:t>NumaCache</a:t>
            </a:r>
          </a:p>
        </p:txBody>
      </p:sp>
      <p:sp>
        <p:nvSpPr>
          <p:cNvPr id="1722" name="Shape 1722"/>
          <p:cNvSpPr/>
          <p:nvPr/>
        </p:nvSpPr>
        <p:spPr>
          <a:xfrm>
            <a:off x="9593775" y="4837112"/>
            <a:ext cx="219076" cy="134938"/>
          </a:xfrm>
          <a:prstGeom prst="rect">
            <a:avLst/>
          </a:prstGeom>
          <a:solidFill>
            <a:srgbClr val="5B9BD5">
              <a:alpha val="50000"/>
            </a:srgbClr>
          </a:solidFill>
          <a:ln>
            <a:solidFill/>
            <a:miter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1723" name="Shape 1723"/>
          <p:cNvSpPr/>
          <p:nvPr/>
        </p:nvSpPr>
        <p:spPr>
          <a:xfrm>
            <a:off x="9366763" y="4837112"/>
            <a:ext cx="227012" cy="134938"/>
          </a:xfrm>
          <a:prstGeom prst="rect">
            <a:avLst/>
          </a:prstGeom>
          <a:solidFill>
            <a:srgbClr val="5B9BD5">
              <a:alpha val="50000"/>
            </a:srgbClr>
          </a:solidFill>
          <a:ln>
            <a:solidFill/>
            <a:miter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1724" name="Shape 1724"/>
          <p:cNvSpPr/>
          <p:nvPr/>
        </p:nvSpPr>
        <p:spPr>
          <a:xfrm flipH="1">
            <a:off x="4791588" y="2447925"/>
            <a:ext cx="574676" cy="109538"/>
          </a:xfrm>
          <a:prstGeom prst="rightArrow">
            <a:avLst>
              <a:gd name="adj1" fmla="val 54056"/>
              <a:gd name="adj2" fmla="val 75368"/>
            </a:avLst>
          </a:prstGeom>
          <a:solidFill>
            <a:srgbClr val="5B9BD5">
              <a:alpha val="50000"/>
            </a:srgbClr>
          </a:solidFill>
          <a:ln>
            <a:solidFill/>
            <a:miter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1725" name="Shape 1725"/>
          <p:cNvSpPr/>
          <p:nvPr/>
        </p:nvSpPr>
        <p:spPr>
          <a:xfrm>
            <a:off x="6053651" y="2439988"/>
            <a:ext cx="574676" cy="109538"/>
          </a:xfrm>
          <a:prstGeom prst="rightArrow">
            <a:avLst>
              <a:gd name="adj1" fmla="val 54056"/>
              <a:gd name="adj2" fmla="val 75368"/>
            </a:avLst>
          </a:prstGeom>
          <a:solidFill>
            <a:srgbClr val="5B9BD5">
              <a:alpha val="50000"/>
            </a:srgbClr>
          </a:solidFill>
          <a:ln>
            <a:solidFill/>
            <a:miter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1726" name="Shape 1726"/>
          <p:cNvSpPr/>
          <p:nvPr/>
        </p:nvSpPr>
        <p:spPr>
          <a:xfrm rot="16200000" flipH="1">
            <a:off x="5343245" y="3091656"/>
            <a:ext cx="1362076" cy="112714"/>
          </a:xfrm>
          <a:prstGeom prst="rightArrow">
            <a:avLst>
              <a:gd name="adj1" fmla="val 52120"/>
              <a:gd name="adj2" fmla="val 98634"/>
            </a:avLst>
          </a:prstGeom>
          <a:solidFill>
            <a:srgbClr val="5B9BD5">
              <a:alpha val="50000"/>
            </a:srgbClr>
          </a:solidFill>
          <a:ln>
            <a:solidFill/>
            <a:miter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1727" name="Shape 1727"/>
          <p:cNvSpPr/>
          <p:nvPr/>
        </p:nvSpPr>
        <p:spPr>
          <a:xfrm rot="16200000" flipH="1">
            <a:off x="4716181" y="3094832"/>
            <a:ext cx="1362076" cy="112713"/>
          </a:xfrm>
          <a:prstGeom prst="rightArrow">
            <a:avLst>
              <a:gd name="adj1" fmla="val 52120"/>
              <a:gd name="adj2" fmla="val 98635"/>
            </a:avLst>
          </a:prstGeom>
          <a:solidFill>
            <a:srgbClr val="5B9BD5">
              <a:alpha val="50000"/>
            </a:srgbClr>
          </a:solidFill>
          <a:ln>
            <a:solidFill/>
            <a:miter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1728" name="Shape 1728"/>
          <p:cNvSpPr/>
          <p:nvPr/>
        </p:nvSpPr>
        <p:spPr>
          <a:xfrm>
            <a:off x="4610230" y="3749992"/>
            <a:ext cx="2208980" cy="650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0" algn="ctr"/>
            <a:r>
              <a:t>To/From Other nodes</a:t>
            </a:r>
          </a:p>
          <a:p>
            <a:pPr lvl="0" algn="ctr"/>
            <a:r>
              <a:t>in the same dimension</a:t>
            </a:r>
          </a:p>
        </p:txBody>
      </p:sp>
      <p:sp>
        <p:nvSpPr>
          <p:cNvPr id="1729" name="Shape 1729"/>
          <p:cNvSpPr/>
          <p:nvPr/>
        </p:nvSpPr>
        <p:spPr>
          <a:xfrm>
            <a:off x="2260036" y="5392261"/>
            <a:ext cx="4350319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 algn="ctr">
              <a:defRPr b="1">
                <a:solidFill>
                  <a:srgbClr val="FF0000"/>
                </a:solidFill>
              </a:defRPr>
            </a:lvl1pPr>
          </a:lstStyle>
          <a:p>
            <a:pPr lvl="0">
              <a:defRPr b="0">
                <a:solidFill>
                  <a:srgbClr val="000000"/>
                </a:solidFill>
              </a:defRPr>
            </a:pPr>
            <a:r>
              <a:rPr b="1">
                <a:solidFill>
                  <a:srgbClr val="FF0000"/>
                </a:solidFill>
              </a:rPr>
              <a:t>Remote Memory Access, Remote Cache Miss</a:t>
            </a:r>
          </a:p>
        </p:txBody>
      </p:sp>
      <p:sp>
        <p:nvSpPr>
          <p:cNvPr id="1730" name="Shape 1730"/>
          <p:cNvSpPr/>
          <p:nvPr/>
        </p:nvSpPr>
        <p:spPr>
          <a:xfrm flipV="1">
            <a:off x="4039113" y="2344737"/>
            <a:ext cx="7937" cy="2794001"/>
          </a:xfrm>
          <a:prstGeom prst="line">
            <a:avLst/>
          </a:prstGeom>
          <a:ln w="28575">
            <a:solidFill>
              <a:srgbClr val="FF0000"/>
            </a:solidFill>
            <a:round/>
          </a:ln>
        </p:spPr>
        <p:txBody>
          <a:bodyPr lIns="0" tIns="0" rIns="0" bIns="0"/>
          <a:lstStyle/>
          <a:p>
            <a:pPr lvl="0"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731" name="Shape 1731"/>
          <p:cNvSpPr/>
          <p:nvPr/>
        </p:nvSpPr>
        <p:spPr>
          <a:xfrm>
            <a:off x="4041336" y="2326639"/>
            <a:ext cx="3325814" cy="1"/>
          </a:xfrm>
          <a:prstGeom prst="line">
            <a:avLst/>
          </a:prstGeom>
          <a:ln w="28575">
            <a:solidFill>
              <a:srgbClr val="FF0000"/>
            </a:solidFill>
            <a:round/>
          </a:ln>
        </p:spPr>
        <p:txBody>
          <a:bodyPr lIns="0" tIns="0" rIns="0" bIns="0"/>
          <a:lstStyle/>
          <a:p>
            <a:pPr lvl="0"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732" name="Shape 1732"/>
          <p:cNvSpPr/>
          <p:nvPr/>
        </p:nvSpPr>
        <p:spPr>
          <a:xfrm>
            <a:off x="7356988" y="2312988"/>
            <a:ext cx="1589" cy="1457326"/>
          </a:xfrm>
          <a:prstGeom prst="line">
            <a:avLst/>
          </a:prstGeom>
          <a:ln w="28575">
            <a:solidFill>
              <a:srgbClr val="FF0000"/>
            </a:solidFill>
            <a:round/>
          </a:ln>
        </p:spPr>
        <p:txBody>
          <a:bodyPr lIns="0" tIns="0" rIns="0" bIns="0"/>
          <a:lstStyle/>
          <a:p>
            <a:pPr lvl="0"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733" name="Shape 1733"/>
          <p:cNvSpPr/>
          <p:nvPr/>
        </p:nvSpPr>
        <p:spPr>
          <a:xfrm flipH="1">
            <a:off x="7360164" y="3751263"/>
            <a:ext cx="1744662" cy="9526"/>
          </a:xfrm>
          <a:prstGeom prst="line">
            <a:avLst/>
          </a:prstGeom>
          <a:ln w="28575">
            <a:solidFill>
              <a:srgbClr val="FF0000"/>
            </a:solidFill>
            <a:round/>
          </a:ln>
        </p:spPr>
        <p:txBody>
          <a:bodyPr lIns="0" tIns="0" rIns="0" bIns="0"/>
          <a:lstStyle/>
          <a:p>
            <a:pPr lvl="0"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734" name="Shape 1734"/>
          <p:cNvSpPr/>
          <p:nvPr/>
        </p:nvSpPr>
        <p:spPr>
          <a:xfrm flipV="1">
            <a:off x="9094983" y="3175000"/>
            <a:ext cx="1" cy="584200"/>
          </a:xfrm>
          <a:prstGeom prst="line">
            <a:avLst/>
          </a:prstGeom>
          <a:ln w="28575">
            <a:solidFill>
              <a:srgbClr val="FF0000"/>
            </a:solidFill>
            <a:round/>
            <a:tailEnd type="triangle"/>
          </a:ln>
        </p:spPr>
        <p:txBody>
          <a:bodyPr lIns="0" tIns="0" rIns="0" bIns="0"/>
          <a:lstStyle/>
          <a:p>
            <a:pPr lvl="0"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735" name="Shape 1735"/>
          <p:cNvSpPr/>
          <p:nvPr/>
        </p:nvSpPr>
        <p:spPr>
          <a:xfrm flipH="1">
            <a:off x="4131188" y="2462213"/>
            <a:ext cx="17464" cy="2641601"/>
          </a:xfrm>
          <a:prstGeom prst="line">
            <a:avLst/>
          </a:prstGeom>
          <a:ln w="28575">
            <a:solidFill>
              <a:srgbClr val="FF0000"/>
            </a:solidFill>
            <a:round/>
            <a:tailEnd type="triangle"/>
          </a:ln>
        </p:spPr>
        <p:txBody>
          <a:bodyPr lIns="0" tIns="0" rIns="0" bIns="0"/>
          <a:lstStyle/>
          <a:p>
            <a:pPr lvl="0"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736" name="Shape 1736"/>
          <p:cNvSpPr/>
          <p:nvPr/>
        </p:nvSpPr>
        <p:spPr>
          <a:xfrm>
            <a:off x="9185789" y="3194049"/>
            <a:ext cx="1588" cy="711202"/>
          </a:xfrm>
          <a:prstGeom prst="line">
            <a:avLst/>
          </a:prstGeom>
          <a:ln w="28575">
            <a:solidFill>
              <a:srgbClr val="FF0000"/>
            </a:solidFill>
            <a:round/>
          </a:ln>
        </p:spPr>
        <p:txBody>
          <a:bodyPr lIns="0" tIns="0" rIns="0" bIns="0"/>
          <a:lstStyle/>
          <a:p>
            <a:pPr lvl="0"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737" name="Shape 1737"/>
          <p:cNvSpPr/>
          <p:nvPr/>
        </p:nvSpPr>
        <p:spPr>
          <a:xfrm flipH="1">
            <a:off x="7220462" y="3903663"/>
            <a:ext cx="1981201" cy="9526"/>
          </a:xfrm>
          <a:prstGeom prst="line">
            <a:avLst/>
          </a:prstGeom>
          <a:ln w="28575">
            <a:solidFill>
              <a:srgbClr val="FF0000"/>
            </a:solidFill>
            <a:round/>
          </a:ln>
        </p:spPr>
        <p:txBody>
          <a:bodyPr lIns="0" tIns="0" rIns="0" bIns="0"/>
          <a:lstStyle/>
          <a:p>
            <a:pPr lvl="0"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738" name="Shape 1738"/>
          <p:cNvSpPr/>
          <p:nvPr/>
        </p:nvSpPr>
        <p:spPr>
          <a:xfrm>
            <a:off x="7239513" y="2473324"/>
            <a:ext cx="1589" cy="1457327"/>
          </a:xfrm>
          <a:prstGeom prst="line">
            <a:avLst/>
          </a:prstGeom>
          <a:ln w="28575">
            <a:solidFill>
              <a:srgbClr val="FF0000"/>
            </a:solidFill>
            <a:round/>
          </a:ln>
        </p:spPr>
        <p:txBody>
          <a:bodyPr lIns="0" tIns="0" rIns="0" bIns="0"/>
          <a:lstStyle/>
          <a:p>
            <a:pPr lvl="0"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739" name="Shape 1739"/>
          <p:cNvSpPr/>
          <p:nvPr/>
        </p:nvSpPr>
        <p:spPr>
          <a:xfrm>
            <a:off x="4152461" y="2479039"/>
            <a:ext cx="3097214" cy="1"/>
          </a:xfrm>
          <a:prstGeom prst="line">
            <a:avLst/>
          </a:prstGeom>
          <a:ln w="28575">
            <a:solidFill>
              <a:srgbClr val="FF0000"/>
            </a:solidFill>
            <a:round/>
          </a:ln>
        </p:spPr>
        <p:txBody>
          <a:bodyPr lIns="0" tIns="0" rIns="0" bIns="0"/>
          <a:lstStyle/>
          <a:p>
            <a:pPr lvl="0"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740" name="Shape 1740"/>
          <p:cNvSpPr/>
          <p:nvPr/>
        </p:nvSpPr>
        <p:spPr>
          <a:xfrm flipV="1">
            <a:off x="4148651" y="1836738"/>
            <a:ext cx="1" cy="652463"/>
          </a:xfrm>
          <a:prstGeom prst="line">
            <a:avLst/>
          </a:prstGeom>
          <a:ln w="28575">
            <a:solidFill>
              <a:srgbClr val="FF0000"/>
            </a:solidFill>
            <a:round/>
            <a:tailEnd type="triangle"/>
          </a:ln>
        </p:spPr>
        <p:txBody>
          <a:bodyPr lIns="0" tIns="0" rIns="0" bIns="0"/>
          <a:lstStyle/>
          <a:p>
            <a:pPr lvl="0"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8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1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2" presetClass="entr" presetSubtype="8" fill="hold" grpId="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2" presetClass="entr" presetSubtype="4" fill="hold" grpId="6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22" presetClass="entr" presetSubtype="1" fill="hold" grpId="7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22" presetClass="entr" presetSubtype="2" fill="hold" grpId="8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1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0"/>
                            </p:stCondLst>
                            <p:childTnLst>
                              <p:par>
                                <p:cTn id="37" presetID="22" presetClass="entr" presetSubtype="4" fill="hold" grpId="9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1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22" presetClass="entr" presetSubtype="2" fill="hold" grpId="1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1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1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500"/>
                            </p:stCondLst>
                            <p:childTnLst>
                              <p:par>
                                <p:cTn id="45" presetID="22" presetClass="entr" presetSubtype="4" fill="hold" grpId="1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1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000"/>
                            </p:stCondLst>
                            <p:childTnLst>
                              <p:par>
                                <p:cTn id="49" presetID="22" presetClass="entr" presetSubtype="1" fill="hold" grpId="1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1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9" grpId="1" animBg="1" advAuto="0"/>
      <p:bldP spid="1730" grpId="2" animBg="1" advAuto="0"/>
      <p:bldP spid="1731" grpId="3" animBg="1" advAuto="0"/>
      <p:bldP spid="1732" grpId="4" animBg="1" advAuto="0"/>
      <p:bldP spid="1733" grpId="5" animBg="1" advAuto="0"/>
      <p:bldP spid="1734" grpId="6" animBg="1" advAuto="0"/>
      <p:bldP spid="1735" grpId="12" animBg="1" advAuto="0"/>
      <p:bldP spid="1736" grpId="7" animBg="1" advAuto="0"/>
      <p:bldP spid="1737" grpId="8" animBg="1" advAuto="0"/>
      <p:bldP spid="1738" grpId="9" animBg="1" advAuto="0"/>
      <p:bldP spid="1739" grpId="10" animBg="1" advAuto="0"/>
      <p:bldP spid="1740" grpId="11" animBg="1" advAuto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2" name="Shape 174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900">
                <a:solidFill>
                  <a:srgbClr val="FFFFFF"/>
                </a:solidFill>
              </a:rPr>
              <a:t>NumaChip Features</a:t>
            </a:r>
          </a:p>
        </p:txBody>
      </p:sp>
      <p:sp>
        <p:nvSpPr>
          <p:cNvPr id="1743" name="Shape 174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800"/>
              <a:t>Converts between snoop-based (broadcast) and directory based coherency protocols</a:t>
            </a:r>
          </a:p>
          <a:p>
            <a:pPr lvl="0">
              <a:defRPr sz="1800"/>
            </a:pPr>
            <a:r>
              <a:rPr sz="2800"/>
              <a:t>Write-back to NumaCache</a:t>
            </a:r>
          </a:p>
          <a:p>
            <a:pPr lvl="0">
              <a:defRPr sz="1800"/>
            </a:pPr>
            <a:r>
              <a:rPr sz="2800"/>
              <a:t>Coherent and Non-Coherent Memory Transactions</a:t>
            </a:r>
          </a:p>
          <a:p>
            <a:pPr lvl="0">
              <a:defRPr sz="1800"/>
            </a:pPr>
            <a:r>
              <a:rPr sz="2800"/>
              <a:t>Distributed Coherent Memory Controller </a:t>
            </a:r>
          </a:p>
          <a:p>
            <a:pPr lvl="0">
              <a:defRPr sz="1800"/>
            </a:pPr>
            <a:r>
              <a:rPr sz="2800"/>
              <a:t>Pipelined Memory Access (16 Outstanding Transactions)</a:t>
            </a:r>
          </a:p>
          <a:p>
            <a:pPr lvl="0">
              <a:defRPr sz="1800"/>
            </a:pPr>
            <a:r>
              <a:rPr sz="2800"/>
              <a:t>NumaCache size up to 8GBytes/Node</a:t>
            </a:r>
          </a:p>
          <a:p>
            <a:pPr marL="670560" lvl="1" indent="-213360">
              <a:spcBef>
                <a:spcPts val="500"/>
              </a:spcBef>
              <a:defRPr sz="1800"/>
            </a:pPr>
            <a:r>
              <a:rPr sz="2000"/>
              <a:t>Current boards support up to 4Gbytes NumaCache</a:t>
            </a:r>
          </a:p>
        </p:txBody>
      </p:sp>
      <p:sp>
        <p:nvSpPr>
          <p:cNvPr id="1744" name="Shape 174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888888"/>
                </a:solidFill>
              </a:rPr>
              <a:t>24</a:t>
            </a:fld>
            <a:endParaRPr sz="1200">
              <a:solidFill>
                <a:srgbClr val="888888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0" name="Shape 175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900">
                <a:solidFill>
                  <a:srgbClr val="FFFFFF"/>
                </a:solidFill>
              </a:rPr>
              <a:t>Scale-up Capacity</a:t>
            </a:r>
          </a:p>
        </p:txBody>
      </p:sp>
      <p:sp>
        <p:nvSpPr>
          <p:cNvPr id="1751" name="Shape 175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06400" lvl="0" indent="-406400">
              <a:defRPr sz="1800"/>
            </a:pPr>
            <a:r>
              <a:rPr sz="3200"/>
              <a:t>Single System Image or Multiple Partitions</a:t>
            </a:r>
          </a:p>
          <a:p>
            <a:pPr marL="406400" lvl="0" indent="-406400">
              <a:defRPr sz="1800"/>
            </a:pPr>
            <a:r>
              <a:rPr sz="3200"/>
              <a:t>Limits</a:t>
            </a:r>
          </a:p>
          <a:p>
            <a:pPr marL="755650" lvl="1" indent="-355600">
              <a:spcBef>
                <a:spcPts val="500"/>
              </a:spcBef>
              <a:defRPr sz="1800"/>
            </a:pPr>
            <a:r>
              <a:rPr sz="2400"/>
              <a:t>256 TeraBytes Physical Address Space</a:t>
            </a:r>
          </a:p>
          <a:p>
            <a:pPr marL="755650" lvl="1" indent="-355600">
              <a:spcBef>
                <a:spcPts val="500"/>
              </a:spcBef>
              <a:defRPr sz="1800"/>
            </a:pPr>
            <a:r>
              <a:rPr sz="2400"/>
              <a:t>4096 Nodes</a:t>
            </a:r>
          </a:p>
          <a:p>
            <a:pPr marL="713231" lvl="1" indent="-256031">
              <a:spcBef>
                <a:spcPts val="500"/>
              </a:spcBef>
              <a:defRPr sz="1800"/>
            </a:pPr>
            <a:r>
              <a:rPr sz="2400"/>
              <a:t>196 608 cores</a:t>
            </a:r>
            <a:endParaRPr sz="3200"/>
          </a:p>
          <a:p>
            <a:pPr marL="406400" lvl="0" indent="-406400">
              <a:defRPr sz="1800"/>
            </a:pPr>
            <a:r>
              <a:rPr sz="3200"/>
              <a:t>Largest and Most Cost Effective Coherent Shared Memory</a:t>
            </a:r>
          </a:p>
          <a:p>
            <a:pPr marL="406400" lvl="0" indent="-406400">
              <a:defRPr sz="1800"/>
            </a:pPr>
            <a:r>
              <a:rPr sz="3200"/>
              <a:t>Cache Line (64Bytes) Coherency</a:t>
            </a:r>
          </a:p>
          <a:p>
            <a:pPr marL="0" lvl="0" indent="0">
              <a:buSzTx/>
              <a:buNone/>
              <a:defRPr sz="1800"/>
            </a:pPr>
            <a:r>
              <a:rPr sz="2800"/>
              <a:t> </a:t>
            </a:r>
          </a:p>
        </p:txBody>
      </p:sp>
      <p:sp>
        <p:nvSpPr>
          <p:cNvPr id="1752" name="Shape 175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888888"/>
                </a:solidFill>
              </a:rPr>
              <a:t>25</a:t>
            </a:fld>
            <a:endParaRPr sz="1200">
              <a:solidFill>
                <a:srgbClr val="888888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4" name="Shape 175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900">
                <a:solidFill>
                  <a:srgbClr val="FFFFFF"/>
                </a:solidFill>
              </a:rPr>
              <a:t>NumaConnect in Supermicro 1042</a:t>
            </a:r>
          </a:p>
        </p:txBody>
      </p:sp>
      <p:sp>
        <p:nvSpPr>
          <p:cNvPr id="1755" name="Shape 175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888888"/>
                </a:solidFill>
              </a:rPr>
              <a:t>26</a:t>
            </a:fld>
            <a:endParaRPr sz="1200">
              <a:solidFill>
                <a:srgbClr val="888888"/>
              </a:solidFill>
            </a:endParaRPr>
          </a:p>
        </p:txBody>
      </p:sp>
      <p:pic>
        <p:nvPicPr>
          <p:cNvPr id="1756" name="image9.jpg" descr="1042wNumaConnect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19200" y="1219200"/>
            <a:ext cx="8305800" cy="53594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xmlns:p14="http://schemas.microsoft.com/office/powerpoint/2010/main" spd="med" advClick="0" advTm="500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4" name="Shape 176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900">
                <a:solidFill>
                  <a:srgbClr val="FFFFFF"/>
                </a:solidFill>
              </a:rPr>
              <a:t>Cabling Example</a:t>
            </a:r>
          </a:p>
        </p:txBody>
      </p:sp>
      <p:pic>
        <p:nvPicPr>
          <p:cNvPr id="1765" name="image12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87937" y="1028700"/>
            <a:ext cx="9055942" cy="5499100"/>
          </a:xfrm>
          <a:prstGeom prst="rect">
            <a:avLst/>
          </a:prstGeom>
          <a:ln w="12700">
            <a:miter lim="400000"/>
          </a:ln>
        </p:spPr>
      </p:pic>
      <p:sp>
        <p:nvSpPr>
          <p:cNvPr id="1766" name="Shape 176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888888"/>
                </a:solidFill>
              </a:rPr>
              <a:t>27</a:t>
            </a:fld>
            <a:endParaRPr sz="1200">
              <a:solidFill>
                <a:srgbClr val="888888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8" name="Shape 176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900">
                <a:solidFill>
                  <a:srgbClr val="FFFFFF"/>
                </a:solidFill>
              </a:rPr>
              <a:t>5 184 Cores – 20.7 TBytes</a:t>
            </a:r>
          </a:p>
        </p:txBody>
      </p:sp>
      <p:sp>
        <p:nvSpPr>
          <p:cNvPr id="1769" name="Shape 176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888888"/>
                </a:solidFill>
              </a:rPr>
              <a:t>28</a:t>
            </a:fld>
            <a:endParaRPr sz="1200">
              <a:solidFill>
                <a:srgbClr val="888888"/>
              </a:solidFill>
            </a:endParaRPr>
          </a:p>
        </p:txBody>
      </p:sp>
      <p:pic>
        <p:nvPicPr>
          <p:cNvPr id="1770" name="image13.jpg" descr="_MG_2567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4300" y="1020232"/>
            <a:ext cx="8470900" cy="5647267"/>
          </a:xfrm>
          <a:prstGeom prst="rect">
            <a:avLst/>
          </a:prstGeom>
          <a:ln w="12700">
            <a:miter lim="400000"/>
          </a:ln>
        </p:spPr>
      </p:pic>
      <p:sp>
        <p:nvSpPr>
          <p:cNvPr id="1771" name="Shape 1771"/>
          <p:cNvSpPr/>
          <p:nvPr/>
        </p:nvSpPr>
        <p:spPr>
          <a:xfrm>
            <a:off x="8674100" y="1346199"/>
            <a:ext cx="3429000" cy="3406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381000" lvl="0" indent="-381000">
              <a:buSzPct val="100000"/>
              <a:buFont typeface="Arial"/>
              <a:buChar char="•"/>
            </a:pPr>
            <a:r>
              <a:rPr sz="2400"/>
              <a:t>108 nodes</a:t>
            </a:r>
          </a:p>
          <a:p>
            <a:pPr marL="381000" lvl="0" indent="-381000">
              <a:buSzPct val="100000"/>
              <a:buFont typeface="Arial"/>
              <a:buChar char="•"/>
            </a:pPr>
            <a:r>
              <a:rPr sz="2400"/>
              <a:t>6 x 6 x 3 Torus</a:t>
            </a:r>
          </a:p>
          <a:p>
            <a:pPr marL="381000" lvl="0" indent="-381000">
              <a:buSzPct val="100000"/>
              <a:buFont typeface="Arial"/>
              <a:buChar char="•"/>
            </a:pPr>
            <a:r>
              <a:rPr sz="2400"/>
              <a:t>5 184 CPU cores</a:t>
            </a:r>
          </a:p>
          <a:p>
            <a:pPr marL="381000" lvl="0" indent="-381000">
              <a:buSzPct val="100000"/>
              <a:buFont typeface="Arial"/>
              <a:buChar char="•"/>
            </a:pPr>
            <a:r>
              <a:rPr sz="2400"/>
              <a:t>58 TFlops</a:t>
            </a:r>
          </a:p>
          <a:p>
            <a:pPr marL="381000" lvl="0" indent="-381000">
              <a:buSzPct val="100000"/>
              <a:buFont typeface="Arial"/>
              <a:buChar char="•"/>
            </a:pPr>
            <a:r>
              <a:rPr sz="2400"/>
              <a:t>20.7 TBytes Shared Memory</a:t>
            </a:r>
          </a:p>
          <a:p>
            <a:pPr marL="381000" lvl="0" indent="-381000">
              <a:buSzPct val="100000"/>
              <a:buFont typeface="Arial"/>
              <a:buChar char="•"/>
            </a:pPr>
            <a:r>
              <a:rPr sz="2400"/>
              <a:t>Single Image OS</a:t>
            </a:r>
          </a:p>
          <a:p>
            <a:pPr marL="285750" lvl="0" indent="-285750">
              <a:buSzPct val="100000"/>
              <a:buFont typeface="Arial"/>
              <a:buChar char="•"/>
            </a:pPr>
            <a:endParaRPr sz="24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61"/>
          <p:cNvSpPr/>
          <p:nvPr/>
        </p:nvSpPr>
        <p:spPr>
          <a:xfrm>
            <a:off x="2074984" y="3444102"/>
            <a:ext cx="7860326" cy="5539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 algn="ctr"/>
            <a:r>
              <a:rPr lang="nb-NO" sz="3600" dirty="0" smtClean="0">
                <a:latin typeface="Verdana"/>
                <a:ea typeface="Verdana"/>
                <a:cs typeface="Verdana"/>
                <a:sym typeface="Verdana"/>
              </a:rPr>
              <a:t>OPM </a:t>
            </a:r>
            <a:r>
              <a:rPr lang="nb-NO" sz="3600" dirty="0" smtClean="0">
                <a:latin typeface="Verdana"/>
                <a:ea typeface="Verdana"/>
                <a:cs typeface="Verdana"/>
                <a:sym typeface="Verdana"/>
              </a:rPr>
              <a:t>”</a:t>
            </a:r>
            <a:r>
              <a:rPr lang="nb-NO" sz="3600" dirty="0" err="1" smtClean="0">
                <a:latin typeface="Verdana"/>
                <a:ea typeface="Verdana"/>
                <a:cs typeface="Verdana"/>
                <a:sym typeface="Verdana"/>
              </a:rPr>
              <a:t>cpchop</a:t>
            </a:r>
            <a:r>
              <a:rPr lang="nb-NO" sz="3600" dirty="0" smtClean="0">
                <a:latin typeface="Verdana"/>
                <a:ea typeface="Verdana"/>
                <a:cs typeface="Verdana"/>
                <a:sym typeface="Verdana"/>
              </a:rPr>
              <a:t>” </a:t>
            </a:r>
            <a:r>
              <a:rPr lang="nb-NO" sz="3600" dirty="0" err="1" smtClean="0">
                <a:latin typeface="Verdana"/>
                <a:ea typeface="Verdana"/>
                <a:cs typeface="Verdana"/>
                <a:sym typeface="Verdana"/>
              </a:rPr>
              <a:t>scaling</a:t>
            </a:r>
            <a:endParaRPr sz="3600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" name="Shape 62"/>
          <p:cNvSpPr/>
          <p:nvPr/>
        </p:nvSpPr>
        <p:spPr>
          <a:xfrm>
            <a:off x="1627554" y="4973511"/>
            <a:ext cx="9376509" cy="632081"/>
          </a:xfrm>
          <a:prstGeom prst="rect">
            <a:avLst/>
          </a:prstGeom>
          <a:solidFill>
            <a:srgbClr val="FFFFFF">
              <a:alpha val="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6799" tIns="46799" rIns="46799" bIns="46799" anchor="ctr">
            <a:spAutoFit/>
          </a:bodyPr>
          <a:lstStyle/>
          <a:p>
            <a:pPr lvl="0" algn="ctr">
              <a:spcBef>
                <a:spcPts val="800"/>
              </a:spcBef>
            </a:pPr>
            <a:r>
              <a:rPr lang="nb-NO" sz="1400" dirty="0" smtClean="0"/>
              <a:t>Steffen Persvold, Chief Architect</a:t>
            </a:r>
            <a:endParaRPr sz="1400" dirty="0"/>
          </a:p>
          <a:p>
            <a:pPr lvl="0" algn="ctr">
              <a:spcBef>
                <a:spcPts val="800"/>
              </a:spcBef>
            </a:pPr>
            <a:r>
              <a:rPr lang="nb-NO" sz="1400" dirty="0" smtClean="0"/>
              <a:t>OPM Meeting, 11.-12. </a:t>
            </a:r>
            <a:r>
              <a:rPr lang="nb-NO" sz="1400" dirty="0" err="1" smtClean="0"/>
              <a:t>March</a:t>
            </a:r>
            <a:r>
              <a:rPr sz="1400" dirty="0" smtClean="0"/>
              <a:t> </a:t>
            </a:r>
            <a:r>
              <a:rPr sz="1400" dirty="0"/>
              <a:t>2015</a:t>
            </a:r>
          </a:p>
        </p:txBody>
      </p:sp>
    </p:spTree>
    <p:extLst>
      <p:ext uri="{BB962C8B-B14F-4D97-AF65-F5344CB8AC3E}">
        <p14:creationId xmlns:p14="http://schemas.microsoft.com/office/powerpoint/2010/main" val="67874835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900">
                <a:solidFill>
                  <a:srgbClr val="FFFFFF"/>
                </a:solidFill>
              </a:rPr>
              <a:t>NumaChip-1</a:t>
            </a:r>
          </a:p>
        </p:txBody>
      </p:sp>
      <p:pic>
        <p:nvPicPr>
          <p:cNvPr id="76" name="image5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99831" y="1536700"/>
            <a:ext cx="5336846" cy="4397477"/>
          </a:xfrm>
          <a:prstGeom prst="rect">
            <a:avLst/>
          </a:prstGeom>
          <a:ln w="12700">
            <a:miter lim="400000"/>
          </a:ln>
        </p:spPr>
      </p:pic>
      <p:sp>
        <p:nvSpPr>
          <p:cNvPr id="77" name="Shape 77"/>
          <p:cNvSpPr/>
          <p:nvPr/>
        </p:nvSpPr>
        <p:spPr>
          <a:xfrm>
            <a:off x="7346461" y="1624012"/>
            <a:ext cx="4314093" cy="2885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/>
            <a:r>
              <a:t>IBM Microelectronics ASIC </a:t>
            </a:r>
          </a:p>
          <a:p>
            <a:pPr lvl="0"/>
            <a:endParaRPr/>
          </a:p>
          <a:p>
            <a:pPr lvl="0"/>
            <a:r>
              <a:t>FCPBGA1023, 33mm x 33mm, 1mm ball pitch, 4-2-4 package</a:t>
            </a:r>
          </a:p>
          <a:p>
            <a:pPr lvl="0"/>
            <a:endParaRPr/>
          </a:p>
          <a:p>
            <a:pPr lvl="0"/>
            <a:r>
              <a:t>IBM cu-11 Technology</a:t>
            </a:r>
          </a:p>
          <a:p>
            <a:pPr lvl="0"/>
            <a:endParaRPr/>
          </a:p>
          <a:p>
            <a:pPr lvl="0"/>
            <a:r>
              <a:t> ~ 2 million gates</a:t>
            </a:r>
          </a:p>
          <a:p>
            <a:pPr lvl="0"/>
            <a:endParaRPr/>
          </a:p>
          <a:p>
            <a:pPr lvl="0"/>
            <a:r>
              <a:t>Chip Size 9x11mm</a:t>
            </a:r>
          </a:p>
        </p:txBody>
      </p:sp>
      <p:sp>
        <p:nvSpPr>
          <p:cNvPr id="78" name="Shape 7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888888"/>
                </a:solidFill>
              </a:rPr>
              <a:t>3</a:t>
            </a:fld>
            <a:endParaRPr sz="1200">
              <a:solidFill>
                <a:srgbClr val="888888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scaling ?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31824" y="1012826"/>
            <a:ext cx="9411067" cy="5328052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1pPr>
            <a:lvl2pPr marL="723900" indent="-2667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2pPr>
            <a:lvl3pPr marL="1234439" indent="-320039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3pPr>
            <a:lvl4pPr marL="1727200" indent="-355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4pPr>
            <a:lvl5pPr marL="2184400" indent="-355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5pPr>
            <a:lvl6pPr marL="2641600" indent="-355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6pPr>
            <a:lvl7pPr marL="3098800" indent="-355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7pPr>
            <a:lvl8pPr marL="3556000" indent="-355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8pPr>
            <a:lvl9pPr marL="4013200" indent="-355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buNone/>
            </a:pPr>
            <a:r>
              <a:rPr lang="en-US" sz="2400" dirty="0" smtClean="0"/>
              <a:t>In High Performance Computing there are two common notions of scaling:</a:t>
            </a:r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dirty="0" smtClean="0"/>
              <a:t>Strong scaling</a:t>
            </a:r>
          </a:p>
          <a:p>
            <a:pPr lvl="1"/>
            <a:r>
              <a:rPr lang="en-US" sz="2400" dirty="0" smtClean="0"/>
              <a:t>How the solution time varies with the number of processors for a fixed total problem size.</a:t>
            </a:r>
          </a:p>
          <a:p>
            <a:pPr marL="914400" lvl="2" indent="0">
              <a:buNone/>
            </a:pPr>
            <a:r>
              <a:rPr lang="en-US" sz="2400" dirty="0" smtClean="0"/>
              <a:t>\</a:t>
            </a:r>
            <a:r>
              <a:rPr lang="en-US" sz="2400" dirty="0" err="1" smtClean="0"/>
              <a:t>eta_p</a:t>
            </a:r>
            <a:r>
              <a:rPr lang="en-US" sz="2400" dirty="0" smtClean="0"/>
              <a:t> = t1 / ( </a:t>
            </a:r>
            <a:r>
              <a:rPr lang="en-US" sz="2400" dirty="0" smtClean="0"/>
              <a:t>N</a:t>
            </a:r>
            <a:r>
              <a:rPr lang="en-US" sz="2400" dirty="0" smtClean="0"/>
              <a:t> * </a:t>
            </a:r>
            <a:r>
              <a:rPr lang="en-US" sz="2400" dirty="0" err="1" smtClean="0"/>
              <a:t>tN</a:t>
            </a:r>
            <a:r>
              <a:rPr lang="en-US" sz="2400" dirty="0" smtClean="0"/>
              <a:t> ) * 100%</a:t>
            </a:r>
          </a:p>
          <a:p>
            <a:endParaRPr lang="en-US" sz="2400" dirty="0" smtClean="0"/>
          </a:p>
          <a:p>
            <a:r>
              <a:rPr lang="en-US" sz="2400" dirty="0" smtClean="0"/>
              <a:t>Weak scaling</a:t>
            </a:r>
          </a:p>
          <a:p>
            <a:pPr lvl="1"/>
            <a:r>
              <a:rPr lang="en-US" sz="2400" dirty="0" smtClean="0"/>
              <a:t>How the solution time varies with the number of processors for a fixed problem size per processor.</a:t>
            </a:r>
          </a:p>
          <a:p>
            <a:pPr marL="914400" lvl="2" indent="0">
              <a:buNone/>
            </a:pPr>
            <a:r>
              <a:rPr lang="en-US" sz="2400" dirty="0" smtClean="0"/>
              <a:t>\</a:t>
            </a:r>
            <a:r>
              <a:rPr lang="en-US" sz="2400" dirty="0" err="1" smtClean="0"/>
              <a:t>eta_p</a:t>
            </a:r>
            <a:r>
              <a:rPr lang="en-US" sz="2400" dirty="0" smtClean="0"/>
              <a:t> = ( t1 / </a:t>
            </a:r>
            <a:r>
              <a:rPr lang="en-US" sz="2400" dirty="0" err="1" smtClean="0"/>
              <a:t>tN</a:t>
            </a:r>
            <a:r>
              <a:rPr lang="en-US" sz="2400" dirty="0" smtClean="0"/>
              <a:t> ) * 100%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698" y="6207528"/>
            <a:ext cx="2527300" cy="2667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01939" y="5987727"/>
            <a:ext cx="2077359" cy="706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60036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OPM – “</a:t>
            </a:r>
            <a:r>
              <a:rPr lang="en-US" dirty="0" err="1" smtClean="0"/>
              <a:t>cpchop</a:t>
            </a:r>
            <a:r>
              <a:rPr lang="en-US" dirty="0" smtClean="0"/>
              <a:t>” What was done ?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31825" y="1012825"/>
            <a:ext cx="8669338" cy="5595311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1pPr>
            <a:lvl2pPr marL="723900" indent="-2667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2pPr>
            <a:lvl3pPr marL="1234439" indent="-320039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3pPr>
            <a:lvl4pPr marL="1727200" indent="-355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4pPr>
            <a:lvl5pPr marL="2184400" indent="-355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5pPr>
            <a:lvl6pPr marL="2641600" indent="-355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6pPr>
            <a:lvl7pPr marL="3098800" indent="-355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7pPr>
            <a:lvl8pPr marL="3556000" indent="-355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8pPr>
            <a:lvl9pPr marL="4013200" indent="-355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sz="2400" dirty="0" smtClean="0"/>
              <a:t>3 weeks to enable “</a:t>
            </a:r>
            <a:r>
              <a:rPr lang="en-US" sz="2400" dirty="0" err="1" smtClean="0"/>
              <a:t>cpchop</a:t>
            </a:r>
            <a:r>
              <a:rPr lang="en-US" sz="2400" dirty="0" smtClean="0"/>
              <a:t>” scalability</a:t>
            </a:r>
          </a:p>
          <a:p>
            <a:r>
              <a:rPr lang="en-US" sz="2400" dirty="0" smtClean="0"/>
              <a:t>Initial </a:t>
            </a:r>
            <a:r>
              <a:rPr lang="en-US" sz="2400" dirty="0" smtClean="0"/>
              <a:t>state (Jan ‘14):</a:t>
            </a:r>
            <a:endParaRPr lang="en-US" sz="2400" dirty="0" smtClean="0"/>
          </a:p>
          <a:p>
            <a:pPr lvl="1"/>
            <a:r>
              <a:rPr lang="en-US" sz="2000" dirty="0" smtClean="0"/>
              <a:t>No scaling beyond 4 threads on a single server node</a:t>
            </a:r>
          </a:p>
          <a:p>
            <a:r>
              <a:rPr lang="en-US" sz="2400" dirty="0" smtClean="0"/>
              <a:t>A few changes after code analysis enabled </a:t>
            </a:r>
            <a:r>
              <a:rPr lang="en-US" sz="2400" dirty="0" smtClean="0"/>
              <a:t>scalability</a:t>
            </a:r>
          </a:p>
          <a:p>
            <a:pPr lvl="1"/>
            <a:r>
              <a:rPr lang="en-US" sz="1800" dirty="0" smtClean="0"/>
              <a:t>Removed #</a:t>
            </a:r>
            <a:r>
              <a:rPr lang="en-US" sz="1800" dirty="0"/>
              <a:t>pragma </a:t>
            </a:r>
            <a:r>
              <a:rPr lang="en-US" sz="1800" dirty="0" err="1"/>
              <a:t>omp</a:t>
            </a:r>
            <a:r>
              <a:rPr lang="en-US" sz="1800" dirty="0"/>
              <a:t> </a:t>
            </a:r>
            <a:r>
              <a:rPr lang="en-US" sz="1800" dirty="0" smtClean="0"/>
              <a:t>critical sections from </a:t>
            </a:r>
            <a:r>
              <a:rPr lang="en-US" sz="1800" dirty="0" err="1" smtClean="0"/>
              <a:t>opm-porsol</a:t>
            </a:r>
            <a:r>
              <a:rPr lang="en-US" sz="1800" dirty="0" smtClean="0"/>
              <a:t> (needed fixes to dune-</a:t>
            </a:r>
            <a:r>
              <a:rPr lang="en-US" sz="1800" dirty="0" err="1" smtClean="0"/>
              <a:t>istl</a:t>
            </a:r>
            <a:r>
              <a:rPr lang="en-US" sz="1800" dirty="0" smtClean="0"/>
              <a:t>/dune-common) (Arne Morten)</a:t>
            </a:r>
          </a:p>
          <a:p>
            <a:pPr lvl="1"/>
            <a:r>
              <a:rPr lang="en-US" sz="1800" dirty="0" smtClean="0"/>
              <a:t>Removed excessive verbose printouts (not so much for scaling but for “cleaner” multithreaded output).</a:t>
            </a:r>
          </a:p>
          <a:p>
            <a:pPr lvl="1"/>
            <a:r>
              <a:rPr lang="en-US" sz="1800" dirty="0" smtClean="0"/>
              <a:t>Made sure thread context was allocated locally per thread.</a:t>
            </a:r>
            <a:endParaRPr lang="en-US" sz="1800" dirty="0" smtClean="0"/>
          </a:p>
          <a:p>
            <a:pPr lvl="1"/>
            <a:r>
              <a:rPr lang="en-US" sz="1800" dirty="0" smtClean="0"/>
              <a:t>Created local </a:t>
            </a:r>
            <a:r>
              <a:rPr lang="en-US" sz="1800" dirty="0" smtClean="0"/>
              <a:t>copies of the parsed input.</a:t>
            </a:r>
          </a:p>
          <a:p>
            <a:pPr lvl="1"/>
            <a:r>
              <a:rPr lang="en-US" sz="1800" dirty="0"/>
              <a:t>Dune::Timer class changed to use </a:t>
            </a:r>
            <a:r>
              <a:rPr lang="en-US" sz="1800" dirty="0" err="1"/>
              <a:t>clock_gettime</a:t>
            </a:r>
            <a:r>
              <a:rPr lang="en-US" sz="1800" dirty="0"/>
              <a:t>(CLOCK_MONOTONIC, &amp;now) instead of </a:t>
            </a:r>
            <a:r>
              <a:rPr lang="en-US" sz="1800" dirty="0" err="1"/>
              <a:t>std</a:t>
            </a:r>
            <a:r>
              <a:rPr lang="en-US" sz="1800" dirty="0"/>
              <a:t>::clock() and </a:t>
            </a:r>
            <a:r>
              <a:rPr lang="en-US" sz="1800" dirty="0" err="1"/>
              <a:t>getrusage</a:t>
            </a:r>
            <a:r>
              <a:rPr lang="en-US" sz="1800" dirty="0"/>
              <a:t>() avoiding kernel spinlock calls</a:t>
            </a:r>
          </a:p>
          <a:p>
            <a:pPr lvl="2"/>
            <a:r>
              <a:rPr lang="en-US" sz="1200" dirty="0"/>
              <a:t>When building UMFPACK use –DNO_TIMING in the configuration or modify the code to use calls without </a:t>
            </a:r>
            <a:r>
              <a:rPr lang="en-US" sz="1200" dirty="0" smtClean="0"/>
              <a:t>spinlocks</a:t>
            </a:r>
            <a:endParaRPr lang="en-US" sz="1800" dirty="0" smtClean="0"/>
          </a:p>
          <a:p>
            <a:pPr lvl="1"/>
            <a:r>
              <a:rPr lang="en-US" sz="1800" dirty="0" smtClean="0"/>
              <a:t>Reduced excessive use of </a:t>
            </a:r>
            <a:r>
              <a:rPr lang="en-US" sz="1800" i="1" dirty="0" err="1" smtClean="0"/>
              <a:t>malloc</a:t>
            </a:r>
            <a:r>
              <a:rPr lang="en-US" sz="1800" dirty="0" smtClean="0"/>
              <a:t>/</a:t>
            </a:r>
            <a:r>
              <a:rPr lang="en-US" sz="1800" i="1" dirty="0" smtClean="0"/>
              <a:t>free</a:t>
            </a:r>
            <a:r>
              <a:rPr lang="en-US" sz="1800" dirty="0" smtClean="0"/>
              <a:t> by setting environment variables MALLOC_TRIM_THREASHOLD_=-1, MALLOC_MMAP_MAX_=0, MALLOC_TOP_PAD_=536870912 (500MB</a:t>
            </a:r>
            <a:r>
              <a:rPr lang="en-US" sz="1800" dirty="0" smtClean="0"/>
              <a:t>)</a:t>
            </a:r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255359867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280" y="-64715"/>
            <a:ext cx="8461438" cy="1059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OPM – “</a:t>
            </a:r>
            <a:r>
              <a:rPr lang="en-US" dirty="0" err="1" smtClean="0"/>
              <a:t>cpchop</a:t>
            </a:r>
            <a:r>
              <a:rPr lang="en-US" dirty="0" smtClean="0"/>
              <a:t>” Making local object copies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46685" y="1269948"/>
            <a:ext cx="9224421" cy="415498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200" dirty="0">
                <a:solidFill>
                  <a:srgbClr val="000000"/>
                </a:solidFill>
                <a:latin typeface="Consolas"/>
                <a:cs typeface="Consolas"/>
              </a:rPr>
              <a:t>diff --</a:t>
            </a:r>
            <a:r>
              <a:rPr lang="en-US" sz="1200" dirty="0" err="1">
                <a:solidFill>
                  <a:srgbClr val="000000"/>
                </a:solidFill>
                <a:latin typeface="Consolas"/>
                <a:cs typeface="Consolas"/>
              </a:rPr>
              <a:t>git</a:t>
            </a:r>
            <a:r>
              <a:rPr lang="en-US" sz="1200" dirty="0">
                <a:solidFill>
                  <a:srgbClr val="000000"/>
                </a:solidFill>
                <a:latin typeface="Consolas"/>
                <a:cs typeface="Consolas"/>
              </a:rPr>
              <a:t> a/examples/</a:t>
            </a:r>
            <a:r>
              <a:rPr lang="en-US" sz="1200" dirty="0" err="1">
                <a:solidFill>
                  <a:srgbClr val="000000"/>
                </a:solidFill>
                <a:latin typeface="Consolas"/>
                <a:cs typeface="Consolas"/>
              </a:rPr>
              <a:t>cpchop.cpp</a:t>
            </a:r>
            <a:r>
              <a:rPr lang="en-US" sz="1200" dirty="0">
                <a:solidFill>
                  <a:srgbClr val="000000"/>
                </a:solidFill>
                <a:latin typeface="Consolas"/>
                <a:cs typeface="Consolas"/>
              </a:rPr>
              <a:t> b/examples/</a:t>
            </a:r>
            <a:r>
              <a:rPr lang="en-US" sz="1200" dirty="0" err="1">
                <a:solidFill>
                  <a:srgbClr val="000000"/>
                </a:solidFill>
                <a:latin typeface="Consolas"/>
                <a:cs typeface="Consolas"/>
              </a:rPr>
              <a:t>cpchop.cpp</a:t>
            </a:r>
            <a:endParaRPr lang="en-US" sz="1200" dirty="0">
              <a:solidFill>
                <a:srgbClr val="000000"/>
              </a:solidFill>
              <a:latin typeface="Consolas"/>
              <a:cs typeface="Consolas"/>
            </a:endParaRP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200" dirty="0">
                <a:solidFill>
                  <a:srgbClr val="000000"/>
                </a:solidFill>
                <a:latin typeface="Consolas"/>
                <a:cs typeface="Consolas"/>
              </a:rPr>
              <a:t>index 212ac53..da52c6a 100644</a:t>
            </a: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200" dirty="0">
                <a:solidFill>
                  <a:srgbClr val="000000"/>
                </a:solidFill>
                <a:latin typeface="Consolas"/>
                <a:cs typeface="Consolas"/>
              </a:rPr>
              <a:t>--- a/examples/</a:t>
            </a:r>
            <a:r>
              <a:rPr lang="en-US" sz="1200" dirty="0" err="1">
                <a:solidFill>
                  <a:srgbClr val="000000"/>
                </a:solidFill>
                <a:latin typeface="Consolas"/>
                <a:cs typeface="Consolas"/>
              </a:rPr>
              <a:t>cpchop.cpp</a:t>
            </a:r>
            <a:endParaRPr lang="en-US" sz="1200" dirty="0">
              <a:solidFill>
                <a:srgbClr val="000000"/>
              </a:solidFill>
              <a:latin typeface="Consolas"/>
              <a:cs typeface="Consolas"/>
            </a:endParaRP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200" dirty="0">
                <a:solidFill>
                  <a:srgbClr val="000000"/>
                </a:solidFill>
                <a:latin typeface="Consolas"/>
                <a:cs typeface="Consolas"/>
              </a:rPr>
              <a:t>+++ b/examples/</a:t>
            </a:r>
            <a:r>
              <a:rPr lang="en-US" sz="1200" dirty="0" err="1">
                <a:solidFill>
                  <a:srgbClr val="000000"/>
                </a:solidFill>
                <a:latin typeface="Consolas"/>
                <a:cs typeface="Consolas"/>
              </a:rPr>
              <a:t>cpchop.cpp</a:t>
            </a:r>
            <a:endParaRPr lang="en-US" sz="1200" dirty="0">
              <a:solidFill>
                <a:srgbClr val="000000"/>
              </a:solidFill>
              <a:latin typeface="Consolas"/>
              <a:cs typeface="Consolas"/>
            </a:endParaRP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200" dirty="0">
                <a:solidFill>
                  <a:srgbClr val="000000"/>
                </a:solidFill>
                <a:latin typeface="Consolas"/>
                <a:cs typeface="Consolas"/>
              </a:rPr>
              <a:t>@@ -617,7 +617,16 @@ try</a:t>
            </a: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200" dirty="0">
                <a:solidFill>
                  <a:srgbClr val="000000"/>
                </a:solidFill>
                <a:latin typeface="Consolas"/>
                <a:cs typeface="Consolas"/>
              </a:rPr>
              <a:t> #</a:t>
            </a:r>
            <a:r>
              <a:rPr lang="en-US" sz="1200" dirty="0" err="1">
                <a:solidFill>
                  <a:srgbClr val="000000"/>
                </a:solidFill>
                <a:latin typeface="Consolas"/>
                <a:cs typeface="Consolas"/>
              </a:rPr>
              <a:t>ifdef</a:t>
            </a:r>
            <a:r>
              <a:rPr lang="en-US" sz="1200" dirty="0">
                <a:solidFill>
                  <a:srgbClr val="000000"/>
                </a:solidFill>
                <a:latin typeface="Consolas"/>
                <a:cs typeface="Consolas"/>
              </a:rPr>
              <a:t> HAVE_OPENMP</a:t>
            </a: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200" dirty="0">
                <a:solidFill>
                  <a:srgbClr val="000000"/>
                </a:solidFill>
                <a:latin typeface="Consolas"/>
                <a:cs typeface="Consolas"/>
              </a:rPr>
              <a:t>     threads = </a:t>
            </a:r>
            <a:r>
              <a:rPr lang="en-US" sz="1200" dirty="0" err="1">
                <a:solidFill>
                  <a:srgbClr val="000000"/>
                </a:solidFill>
                <a:latin typeface="Consolas"/>
                <a:cs typeface="Consolas"/>
              </a:rPr>
              <a:t>omp_get_max_threads</a:t>
            </a:r>
            <a:r>
              <a:rPr lang="en-US" sz="1200" dirty="0">
                <a:solidFill>
                  <a:srgbClr val="000000"/>
                </a:solidFill>
                <a:latin typeface="Consolas"/>
                <a:cs typeface="Consolas"/>
              </a:rPr>
              <a:t>();</a:t>
            </a: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200" dirty="0">
                <a:solidFill>
                  <a:srgbClr val="000000"/>
                </a:solidFill>
                <a:latin typeface="Consolas"/>
                <a:cs typeface="Consolas"/>
              </a:rPr>
              <a:t> #</a:t>
            </a:r>
            <a:r>
              <a:rPr lang="en-US" sz="1200" dirty="0" err="1">
                <a:solidFill>
                  <a:srgbClr val="000000"/>
                </a:solidFill>
                <a:latin typeface="Consolas"/>
                <a:cs typeface="Consolas"/>
              </a:rPr>
              <a:t>endif</a:t>
            </a:r>
            <a:endParaRPr lang="en-US" sz="1200" dirty="0">
              <a:solidFill>
                <a:srgbClr val="000000"/>
              </a:solidFill>
              <a:latin typeface="Consolas"/>
              <a:cs typeface="Consolas"/>
            </a:endParaRP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200" dirty="0">
                <a:solidFill>
                  <a:srgbClr val="000000"/>
                </a:solidFill>
                <a:latin typeface="Consolas"/>
                <a:cs typeface="Consolas"/>
              </a:rPr>
              <a:t>-    </a:t>
            </a:r>
            <a:r>
              <a:rPr lang="en-US" sz="1200" dirty="0" err="1">
                <a:solidFill>
                  <a:srgbClr val="000000"/>
                </a:solidFill>
                <a:latin typeface="Consolas"/>
                <a:cs typeface="Consolas"/>
              </a:rPr>
              <a:t>std</a:t>
            </a:r>
            <a:r>
              <a:rPr lang="en-US" sz="1200" dirty="0">
                <a:solidFill>
                  <a:srgbClr val="000000"/>
                </a:solidFill>
                <a:latin typeface="Consolas"/>
                <a:cs typeface="Consolas"/>
              </a:rPr>
              <a:t>::vector&lt;</a:t>
            </a:r>
            <a:r>
              <a:rPr lang="en-US" sz="1200" dirty="0" err="1">
                <a:solidFill>
                  <a:srgbClr val="000000"/>
                </a:solidFill>
                <a:latin typeface="Consolas"/>
                <a:cs typeface="Consolas"/>
              </a:rPr>
              <a:t>ChopThreadContext</a:t>
            </a:r>
            <a:r>
              <a:rPr lang="en-US" sz="1200" dirty="0">
                <a:solidFill>
                  <a:srgbClr val="000000"/>
                </a:solidFill>
                <a:latin typeface="Consolas"/>
                <a:cs typeface="Consolas"/>
              </a:rPr>
              <a:t>&gt; </a:t>
            </a:r>
            <a:r>
              <a:rPr lang="en-US" sz="1200" dirty="0" err="1">
                <a:solidFill>
                  <a:srgbClr val="000000"/>
                </a:solidFill>
                <a:latin typeface="Consolas"/>
                <a:cs typeface="Consolas"/>
              </a:rPr>
              <a:t>ctx</a:t>
            </a:r>
            <a:r>
              <a:rPr lang="en-US" sz="1200" dirty="0">
                <a:solidFill>
                  <a:srgbClr val="000000"/>
                </a:solidFill>
                <a:latin typeface="Consolas"/>
                <a:cs typeface="Consolas"/>
              </a:rPr>
              <a:t>(threads);</a:t>
            </a: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200" dirty="0">
                <a:solidFill>
                  <a:srgbClr val="000000"/>
                </a:solidFill>
                <a:latin typeface="Consolas"/>
                <a:cs typeface="Consolas"/>
              </a:rPr>
              <a:t>+    </a:t>
            </a:r>
            <a:r>
              <a:rPr lang="en-US" sz="1200" dirty="0" err="1">
                <a:solidFill>
                  <a:srgbClr val="000000"/>
                </a:solidFill>
                <a:latin typeface="Consolas"/>
                <a:cs typeface="Consolas"/>
              </a:rPr>
              <a:t>std</a:t>
            </a:r>
            <a:r>
              <a:rPr lang="en-US" sz="1200" dirty="0">
                <a:solidFill>
                  <a:srgbClr val="000000"/>
                </a:solidFill>
                <a:latin typeface="Consolas"/>
                <a:cs typeface="Consolas"/>
              </a:rPr>
              <a:t>::vector&lt;</a:t>
            </a:r>
            <a:r>
              <a:rPr lang="en-US" sz="1200" dirty="0" err="1">
                <a:solidFill>
                  <a:srgbClr val="000000"/>
                </a:solidFill>
                <a:latin typeface="Consolas"/>
                <a:cs typeface="Consolas"/>
              </a:rPr>
              <a:t>ChopThreadContext</a:t>
            </a:r>
            <a:r>
              <a:rPr lang="en-US" sz="1200" dirty="0">
                <a:solidFill>
                  <a:srgbClr val="000000"/>
                </a:solidFill>
                <a:latin typeface="Consolas"/>
                <a:cs typeface="Consolas"/>
              </a:rPr>
              <a:t>*&gt; </a:t>
            </a:r>
            <a:r>
              <a:rPr lang="en-US" sz="1200" dirty="0" err="1">
                <a:solidFill>
                  <a:srgbClr val="000000"/>
                </a:solidFill>
                <a:latin typeface="Consolas"/>
                <a:cs typeface="Consolas"/>
              </a:rPr>
              <a:t>ctx</a:t>
            </a:r>
            <a:r>
              <a:rPr lang="en-US" sz="1200" dirty="0">
                <a:solidFill>
                  <a:srgbClr val="000000"/>
                </a:solidFill>
                <a:latin typeface="Consolas"/>
                <a:cs typeface="Consolas"/>
              </a:rPr>
              <a:t>(threads);</a:t>
            </a: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200" dirty="0">
                <a:solidFill>
                  <a:srgbClr val="000000"/>
                </a:solidFill>
                <a:latin typeface="Consolas"/>
                <a:cs typeface="Consolas"/>
              </a:rPr>
              <a:t>+</a:t>
            </a: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200" dirty="0">
                <a:solidFill>
                  <a:srgbClr val="000000"/>
                </a:solidFill>
                <a:latin typeface="Consolas"/>
                <a:cs typeface="Consolas"/>
              </a:rPr>
              <a:t>+#pragma </a:t>
            </a:r>
            <a:r>
              <a:rPr lang="en-US" sz="1200" dirty="0" err="1">
                <a:solidFill>
                  <a:srgbClr val="000000"/>
                </a:solidFill>
                <a:latin typeface="Consolas"/>
                <a:cs typeface="Consolas"/>
              </a:rPr>
              <a:t>omp</a:t>
            </a:r>
            <a:r>
              <a:rPr lang="en-US" sz="1200" dirty="0">
                <a:solidFill>
                  <a:srgbClr val="000000"/>
                </a:solidFill>
                <a:latin typeface="Consolas"/>
                <a:cs typeface="Consolas"/>
              </a:rPr>
              <a:t> parallel for schedule(static)</a:t>
            </a: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200" dirty="0">
                <a:solidFill>
                  <a:srgbClr val="000000"/>
                </a:solidFill>
                <a:latin typeface="Consolas"/>
                <a:cs typeface="Consolas"/>
              </a:rPr>
              <a:t>+    for (</a:t>
            </a:r>
            <a:r>
              <a:rPr lang="en-US" sz="1200" dirty="0" err="1">
                <a:solidFill>
                  <a:srgbClr val="000000"/>
                </a:solidFill>
                <a:latin typeface="Consolas"/>
                <a:cs typeface="Consolas"/>
              </a:rPr>
              <a:t>int</a:t>
            </a:r>
            <a:r>
              <a:rPr lang="en-US" sz="1200" dirty="0">
                <a:solidFill>
                  <a:srgbClr val="000000"/>
                </a:solidFill>
                <a:latin typeface="Consolas"/>
                <a:cs typeface="Consolas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Consolas"/>
                <a:cs typeface="Consolas"/>
              </a:rPr>
              <a:t>i</a:t>
            </a:r>
            <a:r>
              <a:rPr lang="en-US" sz="1200" dirty="0">
                <a:solidFill>
                  <a:srgbClr val="000000"/>
                </a:solidFill>
                <a:latin typeface="Consolas"/>
                <a:cs typeface="Consolas"/>
              </a:rPr>
              <a:t>=0;i&lt;threads;++</a:t>
            </a:r>
            <a:r>
              <a:rPr lang="en-US" sz="1200" dirty="0" err="1">
                <a:solidFill>
                  <a:srgbClr val="000000"/>
                </a:solidFill>
                <a:latin typeface="Consolas"/>
                <a:cs typeface="Consolas"/>
              </a:rPr>
              <a:t>i</a:t>
            </a:r>
            <a:r>
              <a:rPr lang="en-US" sz="1200" dirty="0">
                <a:solidFill>
                  <a:srgbClr val="000000"/>
                </a:solidFill>
                <a:latin typeface="Consolas"/>
                <a:cs typeface="Consolas"/>
              </a:rPr>
              <a:t>) {</a:t>
            </a: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200" dirty="0">
                <a:solidFill>
                  <a:srgbClr val="000000"/>
                </a:solidFill>
                <a:latin typeface="Consolas"/>
                <a:cs typeface="Consolas"/>
              </a:rPr>
              <a:t>+        </a:t>
            </a:r>
            <a:r>
              <a:rPr lang="en-US" sz="1200" dirty="0" err="1">
                <a:solidFill>
                  <a:srgbClr val="000000"/>
                </a:solidFill>
                <a:latin typeface="Consolas"/>
                <a:cs typeface="Consolas"/>
              </a:rPr>
              <a:t>int</a:t>
            </a:r>
            <a:r>
              <a:rPr lang="en-US" sz="1200" dirty="0">
                <a:solidFill>
                  <a:srgbClr val="000000"/>
                </a:solidFill>
                <a:latin typeface="Consolas"/>
                <a:cs typeface="Consolas"/>
              </a:rPr>
              <a:t> thread = 0;</a:t>
            </a: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200" dirty="0">
                <a:solidFill>
                  <a:srgbClr val="000000"/>
                </a:solidFill>
                <a:latin typeface="Consolas"/>
                <a:cs typeface="Consolas"/>
              </a:rPr>
              <a:t>+#</a:t>
            </a:r>
            <a:r>
              <a:rPr lang="en-US" sz="1200" dirty="0" err="1">
                <a:solidFill>
                  <a:srgbClr val="000000"/>
                </a:solidFill>
                <a:latin typeface="Consolas"/>
                <a:cs typeface="Consolas"/>
              </a:rPr>
              <a:t>ifdef</a:t>
            </a:r>
            <a:r>
              <a:rPr lang="en-US" sz="1200" dirty="0">
                <a:solidFill>
                  <a:srgbClr val="000000"/>
                </a:solidFill>
                <a:latin typeface="Consolas"/>
                <a:cs typeface="Consolas"/>
              </a:rPr>
              <a:t> HAVE_OPENMP</a:t>
            </a: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200" dirty="0">
                <a:solidFill>
                  <a:srgbClr val="000000"/>
                </a:solidFill>
                <a:latin typeface="Consolas"/>
                <a:cs typeface="Consolas"/>
              </a:rPr>
              <a:t>+        thread = </a:t>
            </a:r>
            <a:r>
              <a:rPr lang="en-US" sz="1200" dirty="0" err="1">
                <a:solidFill>
                  <a:srgbClr val="000000"/>
                </a:solidFill>
                <a:latin typeface="Consolas"/>
                <a:cs typeface="Consolas"/>
              </a:rPr>
              <a:t>omp_get_thread_num</a:t>
            </a:r>
            <a:r>
              <a:rPr lang="en-US" sz="1200" dirty="0">
                <a:solidFill>
                  <a:srgbClr val="000000"/>
                </a:solidFill>
                <a:latin typeface="Consolas"/>
                <a:cs typeface="Consolas"/>
              </a:rPr>
              <a:t>();</a:t>
            </a: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200" dirty="0">
                <a:solidFill>
                  <a:srgbClr val="000000"/>
                </a:solidFill>
                <a:latin typeface="Consolas"/>
                <a:cs typeface="Consolas"/>
              </a:rPr>
              <a:t>+#</a:t>
            </a:r>
            <a:r>
              <a:rPr lang="en-US" sz="1200" dirty="0" err="1">
                <a:solidFill>
                  <a:srgbClr val="000000"/>
                </a:solidFill>
                <a:latin typeface="Consolas"/>
                <a:cs typeface="Consolas"/>
              </a:rPr>
              <a:t>endif</a:t>
            </a:r>
            <a:endParaRPr lang="en-US" sz="1200" dirty="0">
              <a:solidFill>
                <a:srgbClr val="000000"/>
              </a:solidFill>
              <a:latin typeface="Consolas"/>
              <a:cs typeface="Consolas"/>
            </a:endParaRP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200" dirty="0">
                <a:solidFill>
                  <a:srgbClr val="000000"/>
                </a:solidFill>
                <a:latin typeface="Consolas"/>
                <a:cs typeface="Consolas"/>
              </a:rPr>
              <a:t>+        </a:t>
            </a:r>
            <a:r>
              <a:rPr lang="en-US" sz="1200" dirty="0" err="1">
                <a:solidFill>
                  <a:srgbClr val="000000"/>
                </a:solidFill>
                <a:latin typeface="Consolas"/>
                <a:cs typeface="Consolas"/>
              </a:rPr>
              <a:t>ctx</a:t>
            </a:r>
            <a:r>
              <a:rPr lang="en-US" sz="1200" dirty="0">
                <a:solidFill>
                  <a:srgbClr val="000000"/>
                </a:solidFill>
                <a:latin typeface="Consolas"/>
                <a:cs typeface="Consolas"/>
              </a:rPr>
              <a:t>[thread] = new </a:t>
            </a:r>
            <a:r>
              <a:rPr lang="en-US" sz="1200" dirty="0" err="1">
                <a:solidFill>
                  <a:srgbClr val="000000"/>
                </a:solidFill>
                <a:latin typeface="Consolas"/>
                <a:cs typeface="Consolas"/>
              </a:rPr>
              <a:t>ChopThreadContext</a:t>
            </a:r>
            <a:r>
              <a:rPr lang="en-US" sz="1200" dirty="0">
                <a:solidFill>
                  <a:srgbClr val="000000"/>
                </a:solidFill>
                <a:latin typeface="Consolas"/>
                <a:cs typeface="Consolas"/>
              </a:rPr>
              <a:t>();</a:t>
            </a: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200" dirty="0">
                <a:solidFill>
                  <a:srgbClr val="000000"/>
                </a:solidFill>
                <a:latin typeface="Consolas"/>
                <a:cs typeface="Consolas"/>
              </a:rPr>
              <a:t>+    }</a:t>
            </a: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200" dirty="0">
                <a:solidFill>
                  <a:srgbClr val="000000"/>
                </a:solidFill>
                <a:latin typeface="Consolas"/>
                <a:cs typeface="Consolas"/>
              </a:rPr>
              <a:t> </a:t>
            </a: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200" dirty="0">
                <a:solidFill>
                  <a:srgbClr val="000000"/>
                </a:solidFill>
                <a:latin typeface="Consolas"/>
                <a:cs typeface="Consolas"/>
              </a:rPr>
              <a:t>     // draw the random numbers up front to ensure consistency with or without threads </a:t>
            </a: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200" dirty="0">
                <a:solidFill>
                  <a:srgbClr val="000000"/>
                </a:solidFill>
                <a:latin typeface="Consolas"/>
                <a:cs typeface="Consolas"/>
              </a:rPr>
              <a:t>     </a:t>
            </a:r>
            <a:r>
              <a:rPr lang="en-US" sz="1200" dirty="0" err="1">
                <a:solidFill>
                  <a:srgbClr val="000000"/>
                </a:solidFill>
                <a:latin typeface="Consolas"/>
                <a:cs typeface="Consolas"/>
              </a:rPr>
              <a:t>std</a:t>
            </a:r>
            <a:r>
              <a:rPr lang="en-US" sz="1200" dirty="0">
                <a:solidFill>
                  <a:srgbClr val="000000"/>
                </a:solidFill>
                <a:latin typeface="Consolas"/>
                <a:cs typeface="Consolas"/>
              </a:rPr>
              <a:t>::vector&lt;</a:t>
            </a:r>
            <a:r>
              <a:rPr lang="en-US" sz="1200" dirty="0" err="1">
                <a:solidFill>
                  <a:srgbClr val="000000"/>
                </a:solidFill>
                <a:latin typeface="Consolas"/>
                <a:cs typeface="Consolas"/>
              </a:rPr>
              <a:t>int</a:t>
            </a:r>
            <a:r>
              <a:rPr lang="en-US" sz="1200" dirty="0">
                <a:solidFill>
                  <a:srgbClr val="000000"/>
                </a:solidFill>
                <a:latin typeface="Consolas"/>
                <a:cs typeface="Consolas"/>
              </a:rPr>
              <a:t>&gt; </a:t>
            </a:r>
            <a:r>
              <a:rPr lang="en-US" sz="1200" dirty="0" err="1">
                <a:solidFill>
                  <a:srgbClr val="000000"/>
                </a:solidFill>
                <a:latin typeface="Consolas"/>
                <a:cs typeface="Consolas"/>
              </a:rPr>
              <a:t>ris</a:t>
            </a:r>
            <a:r>
              <a:rPr lang="en-US" sz="1200" dirty="0">
                <a:solidFill>
                  <a:srgbClr val="000000"/>
                </a:solidFill>
                <a:latin typeface="Consolas"/>
                <a:cs typeface="Consolas"/>
              </a:rPr>
              <a:t>(</a:t>
            </a:r>
            <a:r>
              <a:rPr lang="en-US" sz="1200" dirty="0" err="1">
                <a:solidFill>
                  <a:srgbClr val="000000"/>
                </a:solidFill>
                <a:latin typeface="Consolas"/>
                <a:cs typeface="Consolas"/>
              </a:rPr>
              <a:t>settings.subsamples</a:t>
            </a:r>
            <a:r>
              <a:rPr lang="en-US" sz="1200" dirty="0">
                <a:solidFill>
                  <a:srgbClr val="000000"/>
                </a:solidFill>
                <a:latin typeface="Consolas"/>
                <a:cs typeface="Consolas"/>
              </a:rPr>
              <a:t>);</a:t>
            </a:r>
          </a:p>
        </p:txBody>
      </p:sp>
    </p:spTree>
    <p:extLst>
      <p:ext uri="{BB962C8B-B14F-4D97-AF65-F5344CB8AC3E}">
        <p14:creationId xmlns:p14="http://schemas.microsoft.com/office/powerpoint/2010/main" val="90457007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500" dirty="0"/>
              <a:t>OPM – “</a:t>
            </a:r>
            <a:r>
              <a:rPr lang="en-US" sz="3500" dirty="0" err="1"/>
              <a:t>cpchop</a:t>
            </a:r>
            <a:r>
              <a:rPr lang="en-US" sz="3500" dirty="0"/>
              <a:t>” </a:t>
            </a:r>
            <a:r>
              <a:rPr lang="en-US" sz="3500" dirty="0" smtClean="0"/>
              <a:t>Distribute input</a:t>
            </a:r>
            <a:endParaRPr lang="en-US" sz="3500" dirty="0"/>
          </a:p>
        </p:txBody>
      </p:sp>
      <p:sp>
        <p:nvSpPr>
          <p:cNvPr id="3" name="TextBox 2"/>
          <p:cNvSpPr txBox="1"/>
          <p:nvPr/>
        </p:nvSpPr>
        <p:spPr>
          <a:xfrm>
            <a:off x="2874276" y="1670985"/>
            <a:ext cx="92331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1899" y="1247668"/>
            <a:ext cx="11034065" cy="452431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200" dirty="0">
                <a:solidFill>
                  <a:srgbClr val="000000"/>
                </a:solidFill>
                <a:latin typeface="Consolas"/>
                <a:cs typeface="Consolas"/>
              </a:rPr>
              <a:t>@@ -638,6 +643,42 @@ try</a:t>
            </a: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200" dirty="0">
                <a:solidFill>
                  <a:srgbClr val="000000"/>
                </a:solidFill>
                <a:latin typeface="Consolas"/>
                <a:cs typeface="Consolas"/>
              </a:rPr>
              <a:t>       </a:t>
            </a:r>
            <a:r>
              <a:rPr lang="en-US" sz="1200" dirty="0" err="1">
                <a:solidFill>
                  <a:srgbClr val="000000"/>
                </a:solidFill>
                <a:latin typeface="Consolas"/>
                <a:cs typeface="Consolas"/>
              </a:rPr>
              <a:t>rzs</a:t>
            </a:r>
            <a:r>
              <a:rPr lang="en-US" sz="1200" dirty="0">
                <a:solidFill>
                  <a:srgbClr val="000000"/>
                </a:solidFill>
                <a:latin typeface="Consolas"/>
                <a:cs typeface="Consolas"/>
              </a:rPr>
              <a:t>[j] = </a:t>
            </a:r>
            <a:r>
              <a:rPr lang="en-US" sz="1200" dirty="0" err="1">
                <a:solidFill>
                  <a:srgbClr val="000000"/>
                </a:solidFill>
                <a:latin typeface="Consolas"/>
                <a:cs typeface="Consolas"/>
              </a:rPr>
              <a:t>rz</a:t>
            </a:r>
            <a:r>
              <a:rPr lang="en-US" sz="1200" dirty="0">
                <a:solidFill>
                  <a:srgbClr val="000000"/>
                </a:solidFill>
                <a:latin typeface="Consolas"/>
                <a:cs typeface="Consolas"/>
              </a:rPr>
              <a:t>();</a:t>
            </a: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200" dirty="0">
                <a:solidFill>
                  <a:srgbClr val="000000"/>
                </a:solidFill>
                <a:latin typeface="Consolas"/>
                <a:cs typeface="Consolas"/>
              </a:rPr>
              <a:t>     }</a:t>
            </a: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200" dirty="0">
                <a:solidFill>
                  <a:srgbClr val="000000"/>
                </a:solidFill>
                <a:latin typeface="Consolas"/>
                <a:cs typeface="Consolas"/>
              </a:rPr>
              <a:t> </a:t>
            </a: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200" dirty="0">
                <a:solidFill>
                  <a:srgbClr val="000000"/>
                </a:solidFill>
                <a:latin typeface="Consolas"/>
                <a:cs typeface="Consolas"/>
              </a:rPr>
              <a:t>+#</a:t>
            </a:r>
            <a:r>
              <a:rPr lang="en-US" sz="1200" dirty="0" err="1">
                <a:solidFill>
                  <a:srgbClr val="000000"/>
                </a:solidFill>
                <a:latin typeface="Consolas"/>
                <a:cs typeface="Consolas"/>
              </a:rPr>
              <a:t>ifdef</a:t>
            </a:r>
            <a:r>
              <a:rPr lang="en-US" sz="1200" dirty="0">
                <a:solidFill>
                  <a:srgbClr val="000000"/>
                </a:solidFill>
                <a:latin typeface="Consolas"/>
                <a:cs typeface="Consolas"/>
              </a:rPr>
              <a:t> HAVE_HWLOC</a:t>
            </a: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200" dirty="0">
                <a:solidFill>
                  <a:srgbClr val="000000"/>
                </a:solidFill>
                <a:latin typeface="Consolas"/>
                <a:cs typeface="Consolas"/>
              </a:rPr>
              <a:t>+    Dune::Timer watch1;</a:t>
            </a: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200" dirty="0">
                <a:solidFill>
                  <a:srgbClr val="000000"/>
                </a:solidFill>
                <a:latin typeface="Consolas"/>
                <a:cs typeface="Consolas"/>
              </a:rPr>
              <a:t>+    </a:t>
            </a:r>
            <a:r>
              <a:rPr lang="en-US" sz="1200" dirty="0" err="1">
                <a:solidFill>
                  <a:srgbClr val="000000"/>
                </a:solidFill>
                <a:latin typeface="Consolas"/>
                <a:cs typeface="Consolas"/>
              </a:rPr>
              <a:t>Numa</a:t>
            </a:r>
            <a:r>
              <a:rPr lang="en-US" sz="1200" dirty="0">
                <a:solidFill>
                  <a:srgbClr val="000000"/>
                </a:solidFill>
                <a:latin typeface="Consolas"/>
                <a:cs typeface="Consolas"/>
              </a:rPr>
              <a:t>::Topology </a:t>
            </a:r>
            <a:r>
              <a:rPr lang="en-US" sz="1200" dirty="0" err="1">
                <a:solidFill>
                  <a:srgbClr val="000000"/>
                </a:solidFill>
                <a:latin typeface="Consolas"/>
                <a:cs typeface="Consolas"/>
              </a:rPr>
              <a:t>numatopology</a:t>
            </a:r>
            <a:r>
              <a:rPr lang="en-US" sz="1200" dirty="0">
                <a:solidFill>
                  <a:srgbClr val="000000"/>
                </a:solidFill>
                <a:latin typeface="Consolas"/>
                <a:cs typeface="Consolas"/>
              </a:rPr>
              <a:t>;</a:t>
            </a: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200" dirty="0">
                <a:solidFill>
                  <a:srgbClr val="000000"/>
                </a:solidFill>
                <a:latin typeface="Consolas"/>
                <a:cs typeface="Consolas"/>
              </a:rPr>
              <a:t>+</a:t>
            </a: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200" dirty="0">
                <a:solidFill>
                  <a:srgbClr val="000000"/>
                </a:solidFill>
                <a:latin typeface="Consolas"/>
                <a:cs typeface="Consolas"/>
              </a:rPr>
              <a:t>+    // Create a local copy of the </a:t>
            </a:r>
            <a:r>
              <a:rPr lang="en-US" sz="1200" dirty="0" err="1">
                <a:solidFill>
                  <a:srgbClr val="000000"/>
                </a:solidFill>
                <a:latin typeface="Consolas"/>
                <a:cs typeface="Consolas"/>
              </a:rPr>
              <a:t>CornerPointChopper</a:t>
            </a:r>
            <a:r>
              <a:rPr lang="en-US" sz="1200" dirty="0">
                <a:solidFill>
                  <a:srgbClr val="000000"/>
                </a:solidFill>
                <a:latin typeface="Consolas"/>
                <a:cs typeface="Consolas"/>
              </a:rPr>
              <a:t> object, one per </a:t>
            </a:r>
            <a:r>
              <a:rPr lang="en-US" sz="1200" dirty="0" err="1">
                <a:solidFill>
                  <a:srgbClr val="000000"/>
                </a:solidFill>
                <a:latin typeface="Consolas"/>
                <a:cs typeface="Consolas"/>
              </a:rPr>
              <a:t>numa</a:t>
            </a:r>
            <a:r>
              <a:rPr lang="en-US" sz="1200" dirty="0">
                <a:solidFill>
                  <a:srgbClr val="000000"/>
                </a:solidFill>
                <a:latin typeface="Consolas"/>
                <a:cs typeface="Consolas"/>
              </a:rPr>
              <a:t> board used</a:t>
            </a: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200" dirty="0">
                <a:solidFill>
                  <a:srgbClr val="000000"/>
                </a:solidFill>
                <a:latin typeface="Consolas"/>
                <a:cs typeface="Consolas"/>
              </a:rPr>
              <a:t>+    </a:t>
            </a:r>
            <a:r>
              <a:rPr lang="en-US" sz="1200" dirty="0" err="1">
                <a:solidFill>
                  <a:srgbClr val="000000"/>
                </a:solidFill>
                <a:latin typeface="Consolas"/>
                <a:cs typeface="Consolas"/>
              </a:rPr>
              <a:t>int</a:t>
            </a:r>
            <a:r>
              <a:rPr lang="en-US" sz="1200" dirty="0">
                <a:solidFill>
                  <a:srgbClr val="000000"/>
                </a:solidFill>
                <a:latin typeface="Consolas"/>
                <a:cs typeface="Consolas"/>
              </a:rPr>
              <a:t> boards = </a:t>
            </a:r>
            <a:r>
              <a:rPr lang="en-US" sz="1200" dirty="0" err="1">
                <a:solidFill>
                  <a:srgbClr val="000000"/>
                </a:solidFill>
                <a:latin typeface="Consolas"/>
                <a:cs typeface="Consolas"/>
              </a:rPr>
              <a:t>numatopology.num_boards</a:t>
            </a:r>
            <a:r>
              <a:rPr lang="en-US" sz="1200" dirty="0">
                <a:solidFill>
                  <a:srgbClr val="000000"/>
                </a:solidFill>
                <a:latin typeface="Consolas"/>
                <a:cs typeface="Consolas"/>
              </a:rPr>
              <a:t>();</a:t>
            </a: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200" dirty="0">
                <a:solidFill>
                  <a:srgbClr val="000000"/>
                </a:solidFill>
                <a:latin typeface="Consolas"/>
                <a:cs typeface="Consolas"/>
              </a:rPr>
              <a:t>+</a:t>
            </a: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200" dirty="0">
                <a:solidFill>
                  <a:srgbClr val="000000"/>
                </a:solidFill>
                <a:latin typeface="Consolas"/>
                <a:cs typeface="Consolas"/>
              </a:rPr>
              <a:t>+    </a:t>
            </a:r>
            <a:r>
              <a:rPr lang="en-US" sz="1200" dirty="0" err="1">
                <a:solidFill>
                  <a:srgbClr val="000000"/>
                </a:solidFill>
                <a:latin typeface="Consolas"/>
                <a:cs typeface="Consolas"/>
              </a:rPr>
              <a:t>std</a:t>
            </a:r>
            <a:r>
              <a:rPr lang="en-US" sz="1200" dirty="0">
                <a:solidFill>
                  <a:srgbClr val="000000"/>
                </a:solidFill>
                <a:latin typeface="Consolas"/>
                <a:cs typeface="Consolas"/>
              </a:rPr>
              <a:t>::vector&lt;</a:t>
            </a:r>
            <a:r>
              <a:rPr lang="en-US" sz="1200" dirty="0" err="1">
                <a:solidFill>
                  <a:srgbClr val="000000"/>
                </a:solidFill>
                <a:latin typeface="Consolas"/>
                <a:cs typeface="Consolas"/>
              </a:rPr>
              <a:t>Opm</a:t>
            </a:r>
            <a:r>
              <a:rPr lang="en-US" sz="1200" dirty="0">
                <a:solidFill>
                  <a:srgbClr val="000000"/>
                </a:solidFill>
                <a:latin typeface="Consolas"/>
                <a:cs typeface="Consolas"/>
              </a:rPr>
              <a:t>::</a:t>
            </a:r>
            <a:r>
              <a:rPr lang="en-US" sz="1200" dirty="0" err="1">
                <a:solidFill>
                  <a:srgbClr val="000000"/>
                </a:solidFill>
                <a:latin typeface="Consolas"/>
                <a:cs typeface="Consolas"/>
              </a:rPr>
              <a:t>CornerPointChopper</a:t>
            </a:r>
            <a:r>
              <a:rPr lang="en-US" sz="1200" dirty="0">
                <a:solidFill>
                  <a:srgbClr val="000000"/>
                </a:solidFill>
                <a:latin typeface="Consolas"/>
                <a:cs typeface="Consolas"/>
              </a:rPr>
              <a:t>*&gt; </a:t>
            </a:r>
            <a:r>
              <a:rPr lang="en-US" sz="1200" dirty="0" err="1">
                <a:solidFill>
                  <a:srgbClr val="000000"/>
                </a:solidFill>
                <a:latin typeface="Consolas"/>
                <a:cs typeface="Consolas"/>
              </a:rPr>
              <a:t>ch_local</a:t>
            </a:r>
            <a:r>
              <a:rPr lang="en-US" sz="1200" dirty="0">
                <a:solidFill>
                  <a:srgbClr val="000000"/>
                </a:solidFill>
                <a:latin typeface="Consolas"/>
                <a:cs typeface="Consolas"/>
              </a:rPr>
              <a:t>(boards);</a:t>
            </a: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200" dirty="0">
                <a:solidFill>
                  <a:srgbClr val="000000"/>
                </a:solidFill>
                <a:latin typeface="Consolas"/>
                <a:cs typeface="Consolas"/>
              </a:rPr>
              <a:t>+    </a:t>
            </a:r>
            <a:r>
              <a:rPr lang="en-US" sz="1200" dirty="0" err="1">
                <a:solidFill>
                  <a:srgbClr val="000000"/>
                </a:solidFill>
                <a:latin typeface="Consolas"/>
                <a:cs typeface="Consolas"/>
              </a:rPr>
              <a:t>std</a:t>
            </a:r>
            <a:r>
              <a:rPr lang="en-US" sz="1200" dirty="0">
                <a:solidFill>
                  <a:srgbClr val="000000"/>
                </a:solidFill>
                <a:latin typeface="Consolas"/>
                <a:cs typeface="Consolas"/>
              </a:rPr>
              <a:t>::atomic&lt;</a:t>
            </a:r>
            <a:r>
              <a:rPr lang="en-US" sz="1200" dirty="0" err="1">
                <a:solidFill>
                  <a:srgbClr val="000000"/>
                </a:solidFill>
                <a:latin typeface="Consolas"/>
                <a:cs typeface="Consolas"/>
              </a:rPr>
              <a:t>bool</a:t>
            </a:r>
            <a:r>
              <a:rPr lang="en-US" sz="1200" dirty="0">
                <a:solidFill>
                  <a:srgbClr val="000000"/>
                </a:solidFill>
                <a:latin typeface="Consolas"/>
                <a:cs typeface="Consolas"/>
              </a:rPr>
              <a:t>&gt; </a:t>
            </a:r>
            <a:r>
              <a:rPr lang="en-US" sz="1200" dirty="0" err="1">
                <a:solidFill>
                  <a:srgbClr val="000000"/>
                </a:solidFill>
                <a:latin typeface="Consolas"/>
                <a:cs typeface="Consolas"/>
              </a:rPr>
              <a:t>have_ch_local</a:t>
            </a:r>
            <a:r>
              <a:rPr lang="en-US" sz="1200" dirty="0">
                <a:solidFill>
                  <a:srgbClr val="000000"/>
                </a:solidFill>
                <a:latin typeface="Consolas"/>
                <a:cs typeface="Consolas"/>
              </a:rPr>
              <a:t>[boards];</a:t>
            </a: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200" dirty="0">
                <a:solidFill>
                  <a:srgbClr val="000000"/>
                </a:solidFill>
                <a:latin typeface="Consolas"/>
                <a:cs typeface="Consolas"/>
              </a:rPr>
              <a:t>+    for (</a:t>
            </a:r>
            <a:r>
              <a:rPr lang="en-US" sz="1200" dirty="0" err="1">
                <a:solidFill>
                  <a:srgbClr val="000000"/>
                </a:solidFill>
                <a:latin typeface="Consolas"/>
                <a:cs typeface="Consolas"/>
              </a:rPr>
              <a:t>int</a:t>
            </a:r>
            <a:r>
              <a:rPr lang="en-US" sz="1200" dirty="0">
                <a:solidFill>
                  <a:srgbClr val="000000"/>
                </a:solidFill>
                <a:latin typeface="Consolas"/>
                <a:cs typeface="Consolas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Consolas"/>
                <a:cs typeface="Consolas"/>
              </a:rPr>
              <a:t>i</a:t>
            </a:r>
            <a:r>
              <a:rPr lang="en-US" sz="1200" dirty="0">
                <a:solidFill>
                  <a:srgbClr val="000000"/>
                </a:solidFill>
                <a:latin typeface="Consolas"/>
                <a:cs typeface="Consolas"/>
              </a:rPr>
              <a:t>=0;i&lt;boards;++</a:t>
            </a:r>
            <a:r>
              <a:rPr lang="en-US" sz="1200" dirty="0" err="1">
                <a:solidFill>
                  <a:srgbClr val="000000"/>
                </a:solidFill>
                <a:latin typeface="Consolas"/>
                <a:cs typeface="Consolas"/>
              </a:rPr>
              <a:t>i</a:t>
            </a:r>
            <a:r>
              <a:rPr lang="en-US" sz="1200" dirty="0">
                <a:solidFill>
                  <a:srgbClr val="000000"/>
                </a:solidFill>
                <a:latin typeface="Consolas"/>
                <a:cs typeface="Consolas"/>
              </a:rPr>
              <a:t>) {</a:t>
            </a: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200" dirty="0">
                <a:solidFill>
                  <a:srgbClr val="000000"/>
                </a:solidFill>
                <a:latin typeface="Consolas"/>
                <a:cs typeface="Consolas"/>
              </a:rPr>
              <a:t>+        </a:t>
            </a:r>
            <a:r>
              <a:rPr lang="en-US" sz="1200" dirty="0" err="1">
                <a:solidFill>
                  <a:srgbClr val="000000"/>
                </a:solidFill>
                <a:latin typeface="Consolas"/>
                <a:cs typeface="Consolas"/>
              </a:rPr>
              <a:t>have_ch_local</a:t>
            </a:r>
            <a:r>
              <a:rPr lang="en-US" sz="1200" dirty="0">
                <a:solidFill>
                  <a:srgbClr val="000000"/>
                </a:solidFill>
                <a:latin typeface="Consolas"/>
                <a:cs typeface="Consolas"/>
              </a:rPr>
              <a:t>[</a:t>
            </a:r>
            <a:r>
              <a:rPr lang="en-US" sz="1200" dirty="0" err="1">
                <a:solidFill>
                  <a:srgbClr val="000000"/>
                </a:solidFill>
                <a:latin typeface="Consolas"/>
                <a:cs typeface="Consolas"/>
              </a:rPr>
              <a:t>i</a:t>
            </a:r>
            <a:r>
              <a:rPr lang="en-US" sz="1200" dirty="0">
                <a:solidFill>
                  <a:srgbClr val="000000"/>
                </a:solidFill>
                <a:latin typeface="Consolas"/>
                <a:cs typeface="Consolas"/>
              </a:rPr>
              <a:t>] = false;</a:t>
            </a: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200" dirty="0">
                <a:solidFill>
                  <a:srgbClr val="000000"/>
                </a:solidFill>
                <a:latin typeface="Consolas"/>
                <a:cs typeface="Consolas"/>
              </a:rPr>
              <a:t>+    }</a:t>
            </a: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200" dirty="0">
                <a:solidFill>
                  <a:srgbClr val="000000"/>
                </a:solidFill>
                <a:latin typeface="Consolas"/>
                <a:cs typeface="Consolas"/>
              </a:rPr>
              <a:t>+</a:t>
            </a: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200" dirty="0">
                <a:solidFill>
                  <a:srgbClr val="000000"/>
                </a:solidFill>
                <a:latin typeface="Consolas"/>
                <a:cs typeface="Consolas"/>
              </a:rPr>
              <a:t>+    // Assign the master instance into our pointer vector</a:t>
            </a: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200" dirty="0">
                <a:solidFill>
                  <a:srgbClr val="000000"/>
                </a:solidFill>
                <a:latin typeface="Consolas"/>
                <a:cs typeface="Consolas"/>
              </a:rPr>
              <a:t>+    {</a:t>
            </a: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200" dirty="0">
                <a:solidFill>
                  <a:srgbClr val="000000"/>
                </a:solidFill>
                <a:latin typeface="Consolas"/>
                <a:cs typeface="Consolas"/>
              </a:rPr>
              <a:t>+        </a:t>
            </a:r>
            <a:r>
              <a:rPr lang="en-US" sz="1200" dirty="0" err="1">
                <a:solidFill>
                  <a:srgbClr val="000000"/>
                </a:solidFill>
                <a:latin typeface="Consolas"/>
                <a:cs typeface="Consolas"/>
              </a:rPr>
              <a:t>int</a:t>
            </a:r>
            <a:r>
              <a:rPr lang="en-US" sz="1200" dirty="0">
                <a:solidFill>
                  <a:srgbClr val="000000"/>
                </a:solidFill>
                <a:latin typeface="Consolas"/>
                <a:cs typeface="Consolas"/>
              </a:rPr>
              <a:t> board = </a:t>
            </a:r>
            <a:r>
              <a:rPr lang="en-US" sz="1200" dirty="0" err="1">
                <a:solidFill>
                  <a:srgbClr val="000000"/>
                </a:solidFill>
                <a:latin typeface="Consolas"/>
                <a:cs typeface="Consolas"/>
              </a:rPr>
              <a:t>numatopology.get_current_board</a:t>
            </a:r>
            <a:r>
              <a:rPr lang="en-US" sz="1200" dirty="0">
                <a:solidFill>
                  <a:srgbClr val="000000"/>
                </a:solidFill>
                <a:latin typeface="Consolas"/>
                <a:cs typeface="Consolas"/>
              </a:rPr>
              <a:t>();</a:t>
            </a: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200" dirty="0">
                <a:solidFill>
                  <a:srgbClr val="000000"/>
                </a:solidFill>
                <a:latin typeface="Consolas"/>
                <a:cs typeface="Consolas"/>
              </a:rPr>
              <a:t>+        </a:t>
            </a:r>
            <a:r>
              <a:rPr lang="en-US" sz="1200" dirty="0" err="1">
                <a:solidFill>
                  <a:srgbClr val="000000"/>
                </a:solidFill>
                <a:latin typeface="Consolas"/>
                <a:cs typeface="Consolas"/>
              </a:rPr>
              <a:t>ch_local</a:t>
            </a:r>
            <a:r>
              <a:rPr lang="en-US" sz="1200" dirty="0">
                <a:solidFill>
                  <a:srgbClr val="000000"/>
                </a:solidFill>
                <a:latin typeface="Consolas"/>
                <a:cs typeface="Consolas"/>
              </a:rPr>
              <a:t>[board] = &amp;</a:t>
            </a:r>
            <a:r>
              <a:rPr lang="en-US" sz="1200" dirty="0" err="1">
                <a:solidFill>
                  <a:srgbClr val="000000"/>
                </a:solidFill>
                <a:latin typeface="Consolas"/>
                <a:cs typeface="Consolas"/>
              </a:rPr>
              <a:t>ch</a:t>
            </a:r>
            <a:r>
              <a:rPr lang="en-US" sz="1200" dirty="0">
                <a:solidFill>
                  <a:srgbClr val="000000"/>
                </a:solidFill>
                <a:latin typeface="Consolas"/>
                <a:cs typeface="Consolas"/>
              </a:rPr>
              <a:t>;</a:t>
            </a: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200" dirty="0">
                <a:solidFill>
                  <a:srgbClr val="000000"/>
                </a:solidFill>
                <a:latin typeface="Consolas"/>
                <a:cs typeface="Consolas"/>
              </a:rPr>
              <a:t>+        </a:t>
            </a:r>
            <a:r>
              <a:rPr lang="en-US" sz="1200" dirty="0" err="1">
                <a:solidFill>
                  <a:srgbClr val="000000"/>
                </a:solidFill>
                <a:latin typeface="Consolas"/>
                <a:cs typeface="Consolas"/>
              </a:rPr>
              <a:t>have_ch_local</a:t>
            </a:r>
            <a:r>
              <a:rPr lang="en-US" sz="1200" dirty="0">
                <a:solidFill>
                  <a:srgbClr val="000000"/>
                </a:solidFill>
                <a:latin typeface="Consolas"/>
                <a:cs typeface="Consolas"/>
              </a:rPr>
              <a:t>[board] = true;</a:t>
            </a: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200" dirty="0">
                <a:solidFill>
                  <a:srgbClr val="000000"/>
                </a:solidFill>
                <a:latin typeface="Consolas"/>
                <a:cs typeface="Consolas"/>
              </a:rPr>
              <a:t>+    }</a:t>
            </a: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onsolas"/>
              <a:cs typeface="Consola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8637986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OPM – “</a:t>
            </a:r>
            <a:r>
              <a:rPr lang="en-US" dirty="0" err="1"/>
              <a:t>cpchop</a:t>
            </a:r>
            <a:r>
              <a:rPr lang="en-US" dirty="0"/>
              <a:t>” </a:t>
            </a:r>
            <a:r>
              <a:rPr lang="en-US" dirty="0" smtClean="0"/>
              <a:t>Distribute input cont’d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874276" y="1670985"/>
            <a:ext cx="92331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1899" y="1247668"/>
            <a:ext cx="11034065" cy="397031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solidFill>
                  <a:srgbClr val="000000"/>
                </a:solidFill>
                <a:latin typeface="Consolas"/>
                <a:cs typeface="Consolas"/>
              </a:rPr>
              <a:t>+</a:t>
            </a: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solidFill>
                  <a:srgbClr val="000000"/>
                </a:solidFill>
                <a:latin typeface="Consolas"/>
                <a:cs typeface="Consolas"/>
              </a:rPr>
              <a:t>+    </a:t>
            </a:r>
            <a:r>
              <a:rPr lang="en-US" sz="1200" dirty="0" err="1" smtClean="0">
                <a:solidFill>
                  <a:srgbClr val="000000"/>
                </a:solidFill>
                <a:latin typeface="Consolas"/>
                <a:cs typeface="Consolas"/>
              </a:rPr>
              <a:t>std</a:t>
            </a:r>
            <a:r>
              <a:rPr lang="en-US" sz="1200" dirty="0" smtClean="0">
                <a:solidFill>
                  <a:srgbClr val="000000"/>
                </a:solidFill>
                <a:latin typeface="Consolas"/>
                <a:cs typeface="Consolas"/>
              </a:rPr>
              <a:t>::</a:t>
            </a:r>
            <a:r>
              <a:rPr lang="en-US" sz="1200" dirty="0" err="1" smtClean="0">
                <a:solidFill>
                  <a:srgbClr val="000000"/>
                </a:solidFill>
                <a:latin typeface="Consolas"/>
                <a:cs typeface="Consolas"/>
              </a:rPr>
              <a:t>cout</a:t>
            </a:r>
            <a:r>
              <a:rPr lang="en-US" sz="1200" dirty="0" smtClean="0">
                <a:solidFill>
                  <a:srgbClr val="000000"/>
                </a:solidFill>
                <a:latin typeface="Consolas"/>
                <a:cs typeface="Consolas"/>
              </a:rPr>
              <a:t> &lt;&lt; "Distributing input to boards" &lt;&lt; </a:t>
            </a:r>
            <a:r>
              <a:rPr lang="en-US" sz="1200" dirty="0" err="1" smtClean="0">
                <a:solidFill>
                  <a:srgbClr val="000000"/>
                </a:solidFill>
                <a:latin typeface="Consolas"/>
                <a:cs typeface="Consolas"/>
              </a:rPr>
              <a:t>std</a:t>
            </a:r>
            <a:r>
              <a:rPr lang="en-US" sz="1200" dirty="0" smtClean="0">
                <a:solidFill>
                  <a:srgbClr val="000000"/>
                </a:solidFill>
                <a:latin typeface="Consolas"/>
                <a:cs typeface="Consolas"/>
              </a:rPr>
              <a:t>::</a:t>
            </a:r>
            <a:r>
              <a:rPr lang="en-US" sz="1200" dirty="0" err="1" smtClean="0">
                <a:solidFill>
                  <a:srgbClr val="000000"/>
                </a:solidFill>
                <a:latin typeface="Consolas"/>
                <a:cs typeface="Consolas"/>
              </a:rPr>
              <a:t>endl</a:t>
            </a:r>
            <a:r>
              <a:rPr lang="en-US" sz="1200" dirty="0" smtClean="0">
                <a:solidFill>
                  <a:srgbClr val="000000"/>
                </a:solidFill>
                <a:latin typeface="Consolas"/>
                <a:cs typeface="Consolas"/>
              </a:rPr>
              <a:t>;</a:t>
            </a: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solidFill>
                  <a:srgbClr val="000000"/>
                </a:solidFill>
                <a:latin typeface="Consolas"/>
                <a:cs typeface="Consolas"/>
              </a:rPr>
              <a:t>+    </a:t>
            </a:r>
            <a:r>
              <a:rPr lang="en-US" sz="1200" dirty="0" err="1" smtClean="0">
                <a:solidFill>
                  <a:srgbClr val="000000"/>
                </a:solidFill>
                <a:latin typeface="Consolas"/>
                <a:cs typeface="Consolas"/>
              </a:rPr>
              <a:t>int</a:t>
            </a:r>
            <a:r>
              <a:rPr lang="en-US" sz="1200" dirty="0" smtClean="0">
                <a:solidFill>
                  <a:srgbClr val="000000"/>
                </a:solidFill>
                <a:latin typeface="Consolas"/>
                <a:cs typeface="Consolas"/>
              </a:rPr>
              <a:t> distributed = 0;</a:t>
            </a: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solidFill>
                  <a:srgbClr val="000000"/>
                </a:solidFill>
                <a:latin typeface="Consolas"/>
                <a:cs typeface="Consolas"/>
              </a:rPr>
              <a:t>+</a:t>
            </a: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solidFill>
                  <a:srgbClr val="000000"/>
                </a:solidFill>
                <a:latin typeface="Consolas"/>
                <a:cs typeface="Consolas"/>
              </a:rPr>
              <a:t>+#pragma </a:t>
            </a:r>
            <a:r>
              <a:rPr lang="en-US" sz="1200" dirty="0" err="1" smtClean="0">
                <a:solidFill>
                  <a:srgbClr val="000000"/>
                </a:solidFill>
                <a:latin typeface="Consolas"/>
                <a:cs typeface="Consolas"/>
              </a:rPr>
              <a:t>omp</a:t>
            </a:r>
            <a:r>
              <a:rPr lang="en-US" sz="1200" dirty="0" smtClean="0">
                <a:solidFill>
                  <a:srgbClr val="000000"/>
                </a:solidFill>
                <a:latin typeface="Consolas"/>
                <a:cs typeface="Consolas"/>
              </a:rPr>
              <a:t> parallel for schedule(static) reduction(+:distributed)</a:t>
            </a: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solidFill>
                  <a:srgbClr val="000000"/>
                </a:solidFill>
                <a:latin typeface="Consolas"/>
                <a:cs typeface="Consolas"/>
              </a:rPr>
              <a:t>+    for (</a:t>
            </a:r>
            <a:r>
              <a:rPr lang="en-US" sz="1200" dirty="0" err="1" smtClean="0">
                <a:solidFill>
                  <a:srgbClr val="000000"/>
                </a:solidFill>
                <a:latin typeface="Consolas"/>
                <a:cs typeface="Consolas"/>
              </a:rPr>
              <a:t>int</a:t>
            </a:r>
            <a:r>
              <a:rPr lang="en-US" sz="1200" dirty="0" smtClean="0">
                <a:solidFill>
                  <a:srgbClr val="000000"/>
                </a:solidFill>
                <a:latin typeface="Consolas"/>
                <a:cs typeface="Consolas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latin typeface="Consolas"/>
                <a:cs typeface="Consolas"/>
              </a:rPr>
              <a:t>i</a:t>
            </a:r>
            <a:r>
              <a:rPr lang="en-US" sz="1200" dirty="0" smtClean="0">
                <a:solidFill>
                  <a:srgbClr val="000000"/>
                </a:solidFill>
                <a:latin typeface="Consolas"/>
                <a:cs typeface="Consolas"/>
              </a:rPr>
              <a:t> = 0; </a:t>
            </a:r>
            <a:r>
              <a:rPr lang="en-US" sz="1200" dirty="0" err="1" smtClean="0">
                <a:solidFill>
                  <a:srgbClr val="000000"/>
                </a:solidFill>
                <a:latin typeface="Consolas"/>
                <a:cs typeface="Consolas"/>
              </a:rPr>
              <a:t>i</a:t>
            </a:r>
            <a:r>
              <a:rPr lang="en-US" sz="1200" dirty="0" smtClean="0">
                <a:solidFill>
                  <a:srgbClr val="000000"/>
                </a:solidFill>
                <a:latin typeface="Consolas"/>
                <a:cs typeface="Consolas"/>
              </a:rPr>
              <a:t> &lt; threads; ++</a:t>
            </a:r>
            <a:r>
              <a:rPr lang="en-US" sz="1200" dirty="0" err="1" smtClean="0">
                <a:solidFill>
                  <a:srgbClr val="000000"/>
                </a:solidFill>
                <a:latin typeface="Consolas"/>
                <a:cs typeface="Consolas"/>
              </a:rPr>
              <a:t>i</a:t>
            </a:r>
            <a:r>
              <a:rPr lang="en-US" sz="1200" dirty="0" smtClean="0">
                <a:solidFill>
                  <a:srgbClr val="000000"/>
                </a:solidFill>
                <a:latin typeface="Consolas"/>
                <a:cs typeface="Consolas"/>
              </a:rPr>
              <a:t>) {</a:t>
            </a: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solidFill>
                  <a:srgbClr val="000000"/>
                </a:solidFill>
                <a:latin typeface="Consolas"/>
                <a:cs typeface="Consolas"/>
              </a:rPr>
              <a:t>+        </a:t>
            </a:r>
            <a:r>
              <a:rPr lang="en-US" sz="1200" dirty="0" err="1" smtClean="0">
                <a:solidFill>
                  <a:srgbClr val="000000"/>
                </a:solidFill>
                <a:latin typeface="Consolas"/>
                <a:cs typeface="Consolas"/>
              </a:rPr>
              <a:t>int</a:t>
            </a:r>
            <a:r>
              <a:rPr lang="en-US" sz="1200" dirty="0" smtClean="0">
                <a:solidFill>
                  <a:srgbClr val="000000"/>
                </a:solidFill>
                <a:latin typeface="Consolas"/>
                <a:cs typeface="Consolas"/>
              </a:rPr>
              <a:t> board = </a:t>
            </a:r>
            <a:r>
              <a:rPr lang="en-US" sz="1200" dirty="0" err="1" smtClean="0">
                <a:solidFill>
                  <a:srgbClr val="000000"/>
                </a:solidFill>
                <a:latin typeface="Consolas"/>
                <a:cs typeface="Consolas"/>
              </a:rPr>
              <a:t>numatopology.get_current_board</a:t>
            </a:r>
            <a:r>
              <a:rPr lang="en-US" sz="1200" dirty="0" smtClean="0">
                <a:solidFill>
                  <a:srgbClr val="000000"/>
                </a:solidFill>
                <a:latin typeface="Consolas"/>
                <a:cs typeface="Consolas"/>
              </a:rPr>
              <a:t>();</a:t>
            </a: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solidFill>
                  <a:srgbClr val="000000"/>
                </a:solidFill>
                <a:latin typeface="Consolas"/>
                <a:cs typeface="Consolas"/>
              </a:rPr>
              <a:t>+</a:t>
            </a: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solidFill>
                  <a:srgbClr val="000000"/>
                </a:solidFill>
                <a:latin typeface="Consolas"/>
                <a:cs typeface="Consolas"/>
              </a:rPr>
              <a:t>+        if (!</a:t>
            </a:r>
            <a:r>
              <a:rPr lang="en-US" sz="1200" dirty="0" err="1" smtClean="0">
                <a:solidFill>
                  <a:srgbClr val="000000"/>
                </a:solidFill>
                <a:latin typeface="Consolas"/>
                <a:cs typeface="Consolas"/>
              </a:rPr>
              <a:t>have_ch_local</a:t>
            </a:r>
            <a:r>
              <a:rPr lang="en-US" sz="1200" dirty="0" smtClean="0">
                <a:solidFill>
                  <a:srgbClr val="000000"/>
                </a:solidFill>
                <a:latin typeface="Consolas"/>
                <a:cs typeface="Consolas"/>
              </a:rPr>
              <a:t>[board].exchange(true)) {</a:t>
            </a: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solidFill>
                  <a:srgbClr val="000000"/>
                </a:solidFill>
                <a:latin typeface="Consolas"/>
                <a:cs typeface="Consolas"/>
              </a:rPr>
              <a:t>+            </a:t>
            </a:r>
            <a:r>
              <a:rPr lang="en-US" sz="1200" dirty="0" err="1" smtClean="0">
                <a:solidFill>
                  <a:srgbClr val="000000"/>
                </a:solidFill>
                <a:latin typeface="Consolas"/>
                <a:cs typeface="Consolas"/>
              </a:rPr>
              <a:t>ch_local</a:t>
            </a:r>
            <a:r>
              <a:rPr lang="en-US" sz="1200" dirty="0" smtClean="0">
                <a:solidFill>
                  <a:srgbClr val="000000"/>
                </a:solidFill>
                <a:latin typeface="Consolas"/>
                <a:cs typeface="Consolas"/>
              </a:rPr>
              <a:t>[board] = new </a:t>
            </a:r>
            <a:r>
              <a:rPr lang="en-US" sz="1200" dirty="0" err="1" smtClean="0">
                <a:solidFill>
                  <a:srgbClr val="000000"/>
                </a:solidFill>
                <a:latin typeface="Consolas"/>
                <a:cs typeface="Consolas"/>
              </a:rPr>
              <a:t>Opm</a:t>
            </a:r>
            <a:r>
              <a:rPr lang="en-US" sz="1200" dirty="0" smtClean="0">
                <a:solidFill>
                  <a:srgbClr val="000000"/>
                </a:solidFill>
                <a:latin typeface="Consolas"/>
                <a:cs typeface="Consolas"/>
              </a:rPr>
              <a:t>::</a:t>
            </a:r>
            <a:r>
              <a:rPr lang="en-US" sz="1200" dirty="0" err="1" smtClean="0">
                <a:solidFill>
                  <a:srgbClr val="000000"/>
                </a:solidFill>
                <a:latin typeface="Consolas"/>
                <a:cs typeface="Consolas"/>
              </a:rPr>
              <a:t>CornerPointChopper</a:t>
            </a:r>
            <a:r>
              <a:rPr lang="en-US" sz="1200" dirty="0" smtClean="0">
                <a:solidFill>
                  <a:srgbClr val="000000"/>
                </a:solidFill>
                <a:latin typeface="Consolas"/>
                <a:cs typeface="Consolas"/>
              </a:rPr>
              <a:t>(</a:t>
            </a:r>
            <a:r>
              <a:rPr lang="en-US" sz="1200" dirty="0" err="1" smtClean="0">
                <a:solidFill>
                  <a:srgbClr val="000000"/>
                </a:solidFill>
                <a:latin typeface="Consolas"/>
                <a:cs typeface="Consolas"/>
              </a:rPr>
              <a:t>ch</a:t>
            </a:r>
            <a:r>
              <a:rPr lang="en-US" sz="1200" dirty="0" smtClean="0">
                <a:solidFill>
                  <a:srgbClr val="000000"/>
                </a:solidFill>
                <a:latin typeface="Consolas"/>
                <a:cs typeface="Consolas"/>
              </a:rPr>
              <a:t>);</a:t>
            </a: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solidFill>
                  <a:srgbClr val="000000"/>
                </a:solidFill>
                <a:latin typeface="Consolas"/>
                <a:cs typeface="Consolas"/>
              </a:rPr>
              <a:t>+            distributed++;</a:t>
            </a: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solidFill>
                  <a:srgbClr val="000000"/>
                </a:solidFill>
                <a:latin typeface="Consolas"/>
                <a:cs typeface="Consolas"/>
              </a:rPr>
              <a:t>+        }</a:t>
            </a: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solidFill>
                  <a:srgbClr val="000000"/>
                </a:solidFill>
                <a:latin typeface="Consolas"/>
                <a:cs typeface="Consolas"/>
              </a:rPr>
              <a:t>+    }</a:t>
            </a: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solidFill>
                  <a:srgbClr val="000000"/>
                </a:solidFill>
                <a:latin typeface="Consolas"/>
                <a:cs typeface="Consolas"/>
              </a:rPr>
              <a:t>+</a:t>
            </a: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solidFill>
                  <a:srgbClr val="000000"/>
                </a:solidFill>
                <a:latin typeface="Consolas"/>
                <a:cs typeface="Consolas"/>
              </a:rPr>
              <a:t>+    </a:t>
            </a:r>
            <a:r>
              <a:rPr lang="en-US" sz="1200" dirty="0" err="1" smtClean="0">
                <a:solidFill>
                  <a:srgbClr val="000000"/>
                </a:solidFill>
                <a:latin typeface="Consolas"/>
                <a:cs typeface="Consolas"/>
              </a:rPr>
              <a:t>std</a:t>
            </a:r>
            <a:r>
              <a:rPr lang="en-US" sz="1200" dirty="0" smtClean="0">
                <a:solidFill>
                  <a:srgbClr val="000000"/>
                </a:solidFill>
                <a:latin typeface="Consolas"/>
                <a:cs typeface="Consolas"/>
              </a:rPr>
              <a:t>::</a:t>
            </a:r>
            <a:r>
              <a:rPr lang="en-US" sz="1200" dirty="0" err="1" smtClean="0">
                <a:solidFill>
                  <a:srgbClr val="000000"/>
                </a:solidFill>
                <a:latin typeface="Consolas"/>
                <a:cs typeface="Consolas"/>
              </a:rPr>
              <a:t>cout</a:t>
            </a:r>
            <a:r>
              <a:rPr lang="en-US" sz="1200" dirty="0" smtClean="0">
                <a:solidFill>
                  <a:srgbClr val="000000"/>
                </a:solidFill>
                <a:latin typeface="Consolas"/>
                <a:cs typeface="Consolas"/>
              </a:rPr>
              <a:t> &lt;&lt; "Distribution to " &lt;&lt; distributed &lt;&lt; " boards took " &lt;&lt; watch1.elapsed() &lt;&lt; " seconds" &lt;&lt; </a:t>
            </a:r>
            <a:r>
              <a:rPr lang="en-US" sz="1200" dirty="0" err="1" smtClean="0">
                <a:solidFill>
                  <a:srgbClr val="000000"/>
                </a:solidFill>
                <a:latin typeface="Consolas"/>
                <a:cs typeface="Consolas"/>
              </a:rPr>
              <a:t>std</a:t>
            </a:r>
            <a:r>
              <a:rPr lang="en-US" sz="1200" dirty="0" smtClean="0">
                <a:solidFill>
                  <a:srgbClr val="000000"/>
                </a:solidFill>
                <a:latin typeface="Consolas"/>
                <a:cs typeface="Consolas"/>
              </a:rPr>
              <a:t>::</a:t>
            </a:r>
            <a:r>
              <a:rPr lang="en-US" sz="1200" dirty="0" err="1" smtClean="0">
                <a:solidFill>
                  <a:srgbClr val="000000"/>
                </a:solidFill>
                <a:latin typeface="Consolas"/>
                <a:cs typeface="Consolas"/>
              </a:rPr>
              <a:t>endl</a:t>
            </a:r>
            <a:r>
              <a:rPr lang="en-US" sz="1200" dirty="0" smtClean="0">
                <a:solidFill>
                  <a:srgbClr val="000000"/>
                </a:solidFill>
                <a:latin typeface="Consolas"/>
                <a:cs typeface="Consolas"/>
              </a:rPr>
              <a:t>;</a:t>
            </a: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solidFill>
                  <a:srgbClr val="000000"/>
                </a:solidFill>
                <a:latin typeface="Consolas"/>
                <a:cs typeface="Consolas"/>
              </a:rPr>
              <a:t>+#</a:t>
            </a:r>
            <a:r>
              <a:rPr lang="en-US" sz="1200" dirty="0" err="1" smtClean="0">
                <a:solidFill>
                  <a:srgbClr val="000000"/>
                </a:solidFill>
                <a:latin typeface="Consolas"/>
                <a:cs typeface="Consolas"/>
              </a:rPr>
              <a:t>endif</a:t>
            </a:r>
            <a:r>
              <a:rPr lang="en-US" sz="1200" dirty="0" smtClean="0">
                <a:solidFill>
                  <a:srgbClr val="000000"/>
                </a:solidFill>
                <a:latin typeface="Consolas"/>
                <a:cs typeface="Consolas"/>
              </a:rPr>
              <a:t> // HAVE_HWLOC</a:t>
            </a: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solidFill>
                  <a:srgbClr val="000000"/>
                </a:solidFill>
                <a:latin typeface="Consolas"/>
                <a:cs typeface="Consolas"/>
              </a:rPr>
              <a:t>+</a:t>
            </a: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solidFill>
                  <a:srgbClr val="000000"/>
                </a:solidFill>
                <a:latin typeface="Consolas"/>
                <a:cs typeface="Consolas"/>
              </a:rPr>
              <a:t>     double </a:t>
            </a:r>
            <a:r>
              <a:rPr lang="en-US" sz="1200" dirty="0" err="1" smtClean="0">
                <a:solidFill>
                  <a:srgbClr val="000000"/>
                </a:solidFill>
                <a:latin typeface="Consolas"/>
                <a:cs typeface="Consolas"/>
              </a:rPr>
              <a:t>init_elapsed</a:t>
            </a:r>
            <a:r>
              <a:rPr lang="en-US" sz="1200" dirty="0" smtClean="0">
                <a:solidFill>
                  <a:srgbClr val="000000"/>
                </a:solidFill>
                <a:latin typeface="Consolas"/>
                <a:cs typeface="Consolas"/>
              </a:rPr>
              <a:t> = </a:t>
            </a:r>
            <a:r>
              <a:rPr lang="en-US" sz="1200" dirty="0" err="1" smtClean="0">
                <a:solidFill>
                  <a:srgbClr val="000000"/>
                </a:solidFill>
                <a:latin typeface="Consolas"/>
                <a:cs typeface="Consolas"/>
              </a:rPr>
              <a:t>watch.elapsed</a:t>
            </a:r>
            <a:r>
              <a:rPr lang="en-US" sz="1200" dirty="0" smtClean="0">
                <a:solidFill>
                  <a:srgbClr val="000000"/>
                </a:solidFill>
                <a:latin typeface="Consolas"/>
                <a:cs typeface="Consolas"/>
              </a:rPr>
              <a:t>();</a:t>
            </a: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solidFill>
                  <a:srgbClr val="000000"/>
                </a:solidFill>
                <a:latin typeface="Consolas"/>
                <a:cs typeface="Consolas"/>
              </a:rPr>
              <a:t>     </a:t>
            </a:r>
            <a:r>
              <a:rPr lang="en-US" sz="1200" dirty="0" err="1" smtClean="0">
                <a:solidFill>
                  <a:srgbClr val="000000"/>
                </a:solidFill>
                <a:latin typeface="Consolas"/>
                <a:cs typeface="Consolas"/>
              </a:rPr>
              <a:t>watch.reset</a:t>
            </a:r>
            <a:r>
              <a:rPr lang="en-US" sz="1200" dirty="0" smtClean="0">
                <a:solidFill>
                  <a:srgbClr val="000000"/>
                </a:solidFill>
                <a:latin typeface="Consolas"/>
                <a:cs typeface="Consolas"/>
              </a:rPr>
              <a:t>();</a:t>
            </a: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solidFill>
                  <a:srgbClr val="000000"/>
                </a:solidFill>
                <a:latin typeface="Consolas"/>
                <a:cs typeface="Consolas"/>
              </a:rPr>
              <a:t> </a:t>
            </a: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onsolas"/>
              <a:cs typeface="Consola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6758657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OPM – “</a:t>
            </a:r>
            <a:r>
              <a:rPr lang="en-US" dirty="0" err="1" smtClean="0"/>
              <a:t>cpchop</a:t>
            </a:r>
            <a:r>
              <a:rPr lang="en-US" dirty="0" smtClean="0"/>
              <a:t>” scaling</a:t>
            </a:r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8454729"/>
              </p:ext>
            </p:extLst>
          </p:nvPr>
        </p:nvGraphicFramePr>
        <p:xfrm>
          <a:off x="1101550" y="1718979"/>
          <a:ext cx="9646553" cy="40055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9461661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900">
                <a:solidFill>
                  <a:srgbClr val="FFFFFF"/>
                </a:solidFill>
              </a:rPr>
              <a:t>NumaConnect-1 Card</a:t>
            </a:r>
          </a:p>
        </p:txBody>
      </p:sp>
      <p:sp>
        <p:nvSpPr>
          <p:cNvPr id="81" name="Shape 8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888888"/>
                </a:solidFill>
              </a:rPr>
              <a:t>4</a:t>
            </a:fld>
            <a:endParaRPr sz="1200">
              <a:solidFill>
                <a:srgbClr val="888888"/>
              </a:solidFill>
            </a:endParaRPr>
          </a:p>
        </p:txBody>
      </p:sp>
      <p:pic>
        <p:nvPicPr>
          <p:cNvPr id="82" name="image6.png" descr="NumaConnect-1-20101015t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16619" y="1235075"/>
            <a:ext cx="8532281" cy="550545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ln w="9525">
            <a:round/>
          </a:ln>
        </p:spPr>
        <p:txBody>
          <a:bodyPr lIns="0" tIns="0" rIns="0" bIns="0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900">
                <a:solidFill>
                  <a:srgbClr val="FFFFFF"/>
                </a:solidFill>
              </a:rPr>
              <a:t>SMP - Symmetrical</a:t>
            </a:r>
          </a:p>
        </p:txBody>
      </p:sp>
      <p:sp>
        <p:nvSpPr>
          <p:cNvPr id="85" name="Shape 8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888888"/>
                </a:solidFill>
              </a:rPr>
              <a:t>5</a:t>
            </a:fld>
            <a:endParaRPr sz="1200">
              <a:solidFill>
                <a:srgbClr val="888888"/>
              </a:solidFill>
            </a:endParaRPr>
          </a:p>
        </p:txBody>
      </p:sp>
      <p:grpSp>
        <p:nvGrpSpPr>
          <p:cNvPr id="118" name="Group 118"/>
          <p:cNvGrpSpPr/>
          <p:nvPr/>
        </p:nvGrpSpPr>
        <p:grpSpPr>
          <a:xfrm>
            <a:off x="3136900" y="1854200"/>
            <a:ext cx="5727700" cy="4216400"/>
            <a:chOff x="0" y="0"/>
            <a:chExt cx="5727700" cy="4216399"/>
          </a:xfrm>
        </p:grpSpPr>
        <p:sp>
          <p:nvSpPr>
            <p:cNvPr id="86" name="Shape 86"/>
            <p:cNvSpPr/>
            <p:nvPr/>
          </p:nvSpPr>
          <p:spPr>
            <a:xfrm>
              <a:off x="0" y="0"/>
              <a:ext cx="5727700" cy="4088032"/>
            </a:xfrm>
            <a:prstGeom prst="roundRect">
              <a:avLst>
                <a:gd name="adj" fmla="val 5773"/>
              </a:avLst>
            </a:prstGeom>
            <a:gradFill flip="none" rotWithShape="1">
              <a:gsLst>
                <a:gs pos="0">
                  <a:srgbClr val="FFFFFF"/>
                </a:gs>
                <a:gs pos="100000">
                  <a:srgbClr val="497D7E"/>
                </a:gs>
              </a:gsLst>
              <a:path path="shape">
                <a:fillToRect l="50000" t="50000" r="50000" b="50000"/>
              </a:path>
            </a:gradFill>
            <a:ln w="9525" cap="flat">
              <a:noFill/>
              <a:round/>
            </a:ln>
            <a:effectLst>
              <a:outerShdw blurRad="63500" dist="101600" dir="2700000" rotWithShape="0">
                <a:srgbClr val="000000">
                  <a:alpha val="74998"/>
                </a:srgbClr>
              </a:outerShdw>
            </a:effectLst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87" name="Shape 87"/>
            <p:cNvSpPr/>
            <p:nvPr/>
          </p:nvSpPr>
          <p:spPr>
            <a:xfrm>
              <a:off x="2837244" y="1017071"/>
              <a:ext cx="1" cy="375231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round/>
            </a:ln>
            <a:effectLst>
              <a:outerShdw blurRad="63500" dist="25400" dir="2700000" rotWithShape="0">
                <a:srgbClr val="DDE1E7">
                  <a:alpha val="74998"/>
                </a:srgbClr>
              </a:outerShdw>
            </a:effectLst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88" name="Shape 88"/>
            <p:cNvSpPr/>
            <p:nvPr/>
          </p:nvSpPr>
          <p:spPr>
            <a:xfrm>
              <a:off x="474083" y="1375020"/>
              <a:ext cx="4905312" cy="1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round/>
            </a:ln>
            <a:effectLst>
              <a:outerShdw blurRad="63500" dist="25400" dir="2700000" rotWithShape="0">
                <a:srgbClr val="DDE1E7">
                  <a:alpha val="74998"/>
                </a:srgbClr>
              </a:outerShdw>
            </a:effectLst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89" name="Shape 89"/>
            <p:cNvSpPr/>
            <p:nvPr/>
          </p:nvSpPr>
          <p:spPr>
            <a:xfrm>
              <a:off x="493433" y="2932719"/>
              <a:ext cx="4905311" cy="1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>
              <a:outerShdw blurRad="63500" dist="25400" dir="2700000" rotWithShape="0">
                <a:srgbClr val="DDE1E7">
                  <a:alpha val="74998"/>
                </a:srgbClr>
              </a:outerShdw>
            </a:effectLst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90" name="Shape 90"/>
            <p:cNvSpPr/>
            <p:nvPr/>
          </p:nvSpPr>
          <p:spPr>
            <a:xfrm>
              <a:off x="1190046" y="1352803"/>
              <a:ext cx="1" cy="375231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round/>
            </a:ln>
            <a:effectLst>
              <a:outerShdw blurRad="63500" dist="25400" dir="2700000" rotWithShape="0">
                <a:srgbClr val="DDE1E7">
                  <a:alpha val="74998"/>
                </a:srgbClr>
              </a:outerShdw>
            </a:effectLst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91" name="Shape 91"/>
            <p:cNvSpPr/>
            <p:nvPr/>
          </p:nvSpPr>
          <p:spPr>
            <a:xfrm>
              <a:off x="1190046" y="2577236"/>
              <a:ext cx="1" cy="355482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>
              <a:outerShdw blurRad="63500" dist="25400" dir="2700000" rotWithShape="0">
                <a:srgbClr val="DDE1E7">
                  <a:alpha val="74998"/>
                </a:srgbClr>
              </a:outerShdw>
            </a:effectLst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grpSp>
          <p:nvGrpSpPr>
            <p:cNvPr id="94" name="Group 94"/>
            <p:cNvGrpSpPr/>
            <p:nvPr/>
          </p:nvGrpSpPr>
          <p:grpSpPr>
            <a:xfrm>
              <a:off x="532134" y="1698409"/>
              <a:ext cx="1315824" cy="987448"/>
              <a:chOff x="0" y="0"/>
              <a:chExt cx="1315822" cy="987446"/>
            </a:xfrm>
          </p:grpSpPr>
          <p:sp>
            <p:nvSpPr>
              <p:cNvPr id="92" name="Shape 92"/>
              <p:cNvSpPr/>
              <p:nvPr/>
            </p:nvSpPr>
            <p:spPr>
              <a:xfrm>
                <a:off x="0" y="0"/>
                <a:ext cx="1315823" cy="987447"/>
              </a:xfrm>
              <a:prstGeom prst="roundRect">
                <a:avLst>
                  <a:gd name="adj" fmla="val 10458"/>
                </a:avLst>
              </a:prstGeom>
              <a:solidFill>
                <a:srgbClr val="007FA6"/>
              </a:solidFill>
              <a:ln w="3175" cap="flat">
                <a:solidFill>
                  <a:srgbClr val="000000"/>
                </a:solidFill>
                <a:prstDash val="solid"/>
                <a:round/>
              </a:ln>
              <a:effectLst>
                <a:outerShdw blurRad="50800" dist="38100" dir="2700000" rotWithShape="0">
                  <a:srgbClr val="000000">
                    <a:alpha val="43000"/>
                  </a:srgbClr>
                </a:outerShdw>
              </a:effectLst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lvl="0">
                  <a:buClr>
                    <a:srgbClr val="000000"/>
                  </a:buClr>
                  <a:defRPr>
                    <a:uFill>
                      <a:solidFill/>
                    </a:u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93" name="Shape 93"/>
              <p:cNvSpPr/>
              <p:nvPr/>
            </p:nvSpPr>
            <p:spPr>
              <a:xfrm>
                <a:off x="398950" y="344647"/>
                <a:ext cx="517923" cy="29815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38100" tIns="38100" rIns="38100" bIns="38100" numCol="1" anchor="ctr">
                <a:spAutoFit/>
              </a:bodyPr>
              <a:lstStyle>
                <a:lvl1pPr algn="ctr">
                  <a:lnSpc>
                    <a:spcPct val="70000"/>
                  </a:lnSpc>
                  <a:buClr>
                    <a:srgbClr val="FFFFFF"/>
                  </a:buClr>
                  <a:defRPr sz="1600" b="1">
                    <a:solidFill>
                      <a:srgbClr val="FFFFFF"/>
                    </a:solidFill>
                    <a:effectLst>
                      <a:outerShdw blurRad="38100" dist="38100" dir="2700000" rotWithShape="0">
                        <a:srgbClr val="000000"/>
                      </a:outerShdw>
                    </a:effectLst>
                    <a:uFill>
                      <a:solidFill>
                        <a:srgbClr val="FFFFFF"/>
                      </a:solidFill>
                    </a:uFill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pPr lvl="0">
                  <a:defRPr sz="1800" b="0">
                    <a:solidFill>
                      <a:srgbClr val="000000"/>
                    </a:solidFill>
                    <a:effectLst/>
                    <a:uFillTx/>
                  </a:defRPr>
                </a:pPr>
                <a:r>
                  <a:rPr sz="1600" b="1">
                    <a:solidFill>
                      <a:srgbClr val="FFFFFF"/>
                    </a:solidFill>
                    <a:effectLst>
                      <a:outerShdw blurRad="38100" dist="38100" dir="2700000" rotWithShape="0">
                        <a:srgbClr val="000000"/>
                      </a:outerShdw>
                    </a:effectLst>
                    <a:uFill>
                      <a:solidFill>
                        <a:srgbClr val="FFFFFF"/>
                      </a:solidFill>
                    </a:uFill>
                  </a:rPr>
                  <a:t>CPU</a:t>
                </a:r>
              </a:p>
            </p:txBody>
          </p:sp>
        </p:grpSp>
        <p:grpSp>
          <p:nvGrpSpPr>
            <p:cNvPr id="97" name="Group 97"/>
            <p:cNvGrpSpPr/>
            <p:nvPr/>
          </p:nvGrpSpPr>
          <p:grpSpPr>
            <a:xfrm>
              <a:off x="174152" y="138242"/>
              <a:ext cx="5379396" cy="908453"/>
              <a:chOff x="0" y="0"/>
              <a:chExt cx="5379394" cy="908452"/>
            </a:xfrm>
          </p:grpSpPr>
          <p:sp>
            <p:nvSpPr>
              <p:cNvPr id="95" name="Shape 95"/>
              <p:cNvSpPr/>
              <p:nvPr/>
            </p:nvSpPr>
            <p:spPr>
              <a:xfrm>
                <a:off x="0" y="0"/>
                <a:ext cx="5379395" cy="908453"/>
              </a:xfrm>
              <a:prstGeom prst="roundRect">
                <a:avLst>
                  <a:gd name="adj" fmla="val 10458"/>
                </a:avLst>
              </a:prstGeom>
              <a:solidFill>
                <a:srgbClr val="008F00"/>
              </a:solidFill>
              <a:ln w="3175" cap="flat">
                <a:solidFill>
                  <a:srgbClr val="000000"/>
                </a:solidFill>
                <a:prstDash val="solid"/>
                <a:round/>
              </a:ln>
              <a:effectLst>
                <a:outerShdw blurRad="50800" dist="38100" dir="2700000" rotWithShape="0">
                  <a:srgbClr val="000000">
                    <a:alpha val="43000"/>
                  </a:srgbClr>
                </a:outerShdw>
              </a:effectLst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lvl="0">
                  <a:buClr>
                    <a:srgbClr val="000000"/>
                  </a:buClr>
                  <a:defRPr>
                    <a:uFill>
                      <a:solidFill/>
                    </a:u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96" name="Shape 96"/>
              <p:cNvSpPr/>
              <p:nvPr/>
            </p:nvSpPr>
            <p:spPr>
              <a:xfrm>
                <a:off x="1882999" y="305149"/>
                <a:ext cx="1613397" cy="29815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38100" tIns="38100" rIns="38100" bIns="38100" numCol="1" anchor="ctr">
                <a:spAutoFit/>
              </a:bodyPr>
              <a:lstStyle>
                <a:lvl1pPr algn="ctr">
                  <a:lnSpc>
                    <a:spcPct val="70000"/>
                  </a:lnSpc>
                  <a:buClr>
                    <a:srgbClr val="FFFFFF"/>
                  </a:buClr>
                  <a:defRPr sz="1600" b="1">
                    <a:solidFill>
                      <a:srgbClr val="FFFFFF"/>
                    </a:solidFill>
                    <a:effectLst>
                      <a:outerShdw blurRad="38100" dist="38100" dir="2700000" rotWithShape="0">
                        <a:srgbClr val="000000"/>
                      </a:outerShdw>
                    </a:effectLst>
                    <a:uFill>
                      <a:solidFill>
                        <a:srgbClr val="FFFFFF"/>
                      </a:solidFill>
                    </a:uFill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pPr lvl="0">
                  <a:defRPr sz="1800" b="0">
                    <a:solidFill>
                      <a:srgbClr val="000000"/>
                    </a:solidFill>
                    <a:effectLst/>
                    <a:uFillTx/>
                  </a:defRPr>
                </a:pPr>
                <a:r>
                  <a:rPr sz="1600" b="1">
                    <a:solidFill>
                      <a:srgbClr val="FFFFFF"/>
                    </a:solidFill>
                    <a:effectLst>
                      <a:outerShdw blurRad="38100" dist="38100" dir="2700000" rotWithShape="0">
                        <a:srgbClr val="000000"/>
                      </a:outerShdw>
                    </a:effectLst>
                    <a:uFill>
                      <a:solidFill>
                        <a:srgbClr val="FFFFFF"/>
                      </a:solidFill>
                    </a:uFill>
                  </a:rPr>
                  <a:t>Shared Memory</a:t>
                </a:r>
              </a:p>
            </p:txBody>
          </p:sp>
        </p:grpSp>
        <p:sp>
          <p:nvSpPr>
            <p:cNvPr id="98" name="Shape 98"/>
            <p:cNvSpPr/>
            <p:nvPr/>
          </p:nvSpPr>
          <p:spPr>
            <a:xfrm>
              <a:off x="2834825" y="1372552"/>
              <a:ext cx="1" cy="375231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round/>
            </a:ln>
            <a:effectLst>
              <a:outerShdw blurRad="63500" dist="25400" dir="2700000" rotWithShape="0">
                <a:srgbClr val="DDE1E7">
                  <a:alpha val="74998"/>
                </a:srgbClr>
              </a:outerShdw>
            </a:effectLst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99" name="Shape 99"/>
            <p:cNvSpPr/>
            <p:nvPr/>
          </p:nvSpPr>
          <p:spPr>
            <a:xfrm>
              <a:off x="2834825" y="2596986"/>
              <a:ext cx="1" cy="710963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>
              <a:outerShdw blurRad="63500" dist="25400" dir="2700000" rotWithShape="0">
                <a:srgbClr val="DDE1E7">
                  <a:alpha val="74998"/>
                </a:srgbClr>
              </a:outerShdw>
            </a:effectLst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grpSp>
          <p:nvGrpSpPr>
            <p:cNvPr id="102" name="Group 102"/>
            <p:cNvGrpSpPr/>
            <p:nvPr/>
          </p:nvGrpSpPr>
          <p:grpSpPr>
            <a:xfrm>
              <a:off x="2176912" y="1718157"/>
              <a:ext cx="1315824" cy="987448"/>
              <a:chOff x="0" y="0"/>
              <a:chExt cx="1315822" cy="987446"/>
            </a:xfrm>
          </p:grpSpPr>
          <p:sp>
            <p:nvSpPr>
              <p:cNvPr id="100" name="Shape 100"/>
              <p:cNvSpPr/>
              <p:nvPr/>
            </p:nvSpPr>
            <p:spPr>
              <a:xfrm>
                <a:off x="0" y="0"/>
                <a:ext cx="1315823" cy="987447"/>
              </a:xfrm>
              <a:prstGeom prst="roundRect">
                <a:avLst>
                  <a:gd name="adj" fmla="val 10458"/>
                </a:avLst>
              </a:prstGeom>
              <a:solidFill>
                <a:srgbClr val="007FA6"/>
              </a:solidFill>
              <a:ln w="3175" cap="flat">
                <a:solidFill>
                  <a:srgbClr val="000000"/>
                </a:solidFill>
                <a:prstDash val="solid"/>
                <a:round/>
              </a:ln>
              <a:effectLst>
                <a:outerShdw blurRad="50800" dist="38100" dir="2700000" rotWithShape="0">
                  <a:srgbClr val="000000">
                    <a:alpha val="43000"/>
                  </a:srgbClr>
                </a:outerShdw>
              </a:effectLst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lvl="0">
                  <a:buClr>
                    <a:srgbClr val="000000"/>
                  </a:buClr>
                  <a:defRPr>
                    <a:uFill>
                      <a:solidFill/>
                    </a:u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01" name="Shape 101"/>
              <p:cNvSpPr/>
              <p:nvPr/>
            </p:nvSpPr>
            <p:spPr>
              <a:xfrm>
                <a:off x="398950" y="344647"/>
                <a:ext cx="517923" cy="29815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38100" tIns="38100" rIns="38100" bIns="38100" numCol="1" anchor="ctr">
                <a:spAutoFit/>
              </a:bodyPr>
              <a:lstStyle>
                <a:lvl1pPr algn="ctr">
                  <a:lnSpc>
                    <a:spcPct val="70000"/>
                  </a:lnSpc>
                  <a:buClr>
                    <a:srgbClr val="FFFFFF"/>
                  </a:buClr>
                  <a:defRPr sz="1600" b="1">
                    <a:solidFill>
                      <a:srgbClr val="FFFFFF"/>
                    </a:solidFill>
                    <a:effectLst>
                      <a:outerShdw blurRad="38100" dist="38100" dir="2700000" rotWithShape="0">
                        <a:srgbClr val="000000"/>
                      </a:outerShdw>
                    </a:effectLst>
                    <a:uFill>
                      <a:solidFill>
                        <a:srgbClr val="FFFFFF"/>
                      </a:solidFill>
                    </a:uFill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pPr lvl="0">
                  <a:defRPr sz="1800" b="0">
                    <a:solidFill>
                      <a:srgbClr val="000000"/>
                    </a:solidFill>
                    <a:effectLst/>
                    <a:uFillTx/>
                  </a:defRPr>
                </a:pPr>
                <a:r>
                  <a:rPr sz="1600" b="1">
                    <a:solidFill>
                      <a:srgbClr val="FFFFFF"/>
                    </a:solidFill>
                    <a:effectLst>
                      <a:outerShdw blurRad="38100" dist="38100" dir="2700000" rotWithShape="0">
                        <a:srgbClr val="000000"/>
                      </a:outerShdw>
                    </a:effectLst>
                    <a:uFill>
                      <a:solidFill>
                        <a:srgbClr val="FFFFFF"/>
                      </a:solidFill>
                    </a:uFill>
                  </a:rPr>
                  <a:t>CPU</a:t>
                </a:r>
              </a:p>
            </p:txBody>
          </p:sp>
        </p:grpSp>
        <p:sp>
          <p:nvSpPr>
            <p:cNvPr id="103" name="Shape 103"/>
            <p:cNvSpPr/>
            <p:nvPr/>
          </p:nvSpPr>
          <p:spPr>
            <a:xfrm>
              <a:off x="4479603" y="1392301"/>
              <a:ext cx="1" cy="375230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round/>
            </a:ln>
            <a:effectLst>
              <a:outerShdw blurRad="63500" dist="25400" dir="2700000" rotWithShape="0">
                <a:srgbClr val="DDE1E7">
                  <a:alpha val="74998"/>
                </a:srgbClr>
              </a:outerShdw>
            </a:effectLst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104" name="Shape 104"/>
            <p:cNvSpPr/>
            <p:nvPr/>
          </p:nvSpPr>
          <p:spPr>
            <a:xfrm>
              <a:off x="4479603" y="2616734"/>
              <a:ext cx="1" cy="355482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>
              <a:outerShdw blurRad="63500" dist="25400" dir="2700000" rotWithShape="0">
                <a:srgbClr val="DDE1E7">
                  <a:alpha val="74998"/>
                </a:srgbClr>
              </a:outerShdw>
            </a:effectLst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grpSp>
          <p:nvGrpSpPr>
            <p:cNvPr id="107" name="Group 107"/>
            <p:cNvGrpSpPr/>
            <p:nvPr/>
          </p:nvGrpSpPr>
          <p:grpSpPr>
            <a:xfrm>
              <a:off x="3821691" y="1737907"/>
              <a:ext cx="1315824" cy="987448"/>
              <a:chOff x="0" y="0"/>
              <a:chExt cx="1315822" cy="987446"/>
            </a:xfrm>
          </p:grpSpPr>
          <p:sp>
            <p:nvSpPr>
              <p:cNvPr id="105" name="Shape 105"/>
              <p:cNvSpPr/>
              <p:nvPr/>
            </p:nvSpPr>
            <p:spPr>
              <a:xfrm>
                <a:off x="0" y="0"/>
                <a:ext cx="1315823" cy="987447"/>
              </a:xfrm>
              <a:prstGeom prst="roundRect">
                <a:avLst>
                  <a:gd name="adj" fmla="val 10458"/>
                </a:avLst>
              </a:prstGeom>
              <a:solidFill>
                <a:srgbClr val="007FA6"/>
              </a:solidFill>
              <a:ln w="3175" cap="flat">
                <a:solidFill>
                  <a:srgbClr val="000000"/>
                </a:solidFill>
                <a:prstDash val="solid"/>
                <a:round/>
              </a:ln>
              <a:effectLst>
                <a:outerShdw blurRad="50800" dist="38100" dir="2700000" rotWithShape="0">
                  <a:srgbClr val="000000">
                    <a:alpha val="43000"/>
                  </a:srgbClr>
                </a:outerShdw>
              </a:effectLst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lvl="0">
                  <a:buClr>
                    <a:srgbClr val="000000"/>
                  </a:buClr>
                  <a:defRPr>
                    <a:uFill>
                      <a:solidFill/>
                    </a:u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06" name="Shape 106"/>
              <p:cNvSpPr/>
              <p:nvPr/>
            </p:nvSpPr>
            <p:spPr>
              <a:xfrm>
                <a:off x="398950" y="344647"/>
                <a:ext cx="517923" cy="29815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38100" tIns="38100" rIns="38100" bIns="38100" numCol="1" anchor="ctr">
                <a:spAutoFit/>
              </a:bodyPr>
              <a:lstStyle>
                <a:lvl1pPr algn="ctr">
                  <a:lnSpc>
                    <a:spcPct val="70000"/>
                  </a:lnSpc>
                  <a:buClr>
                    <a:srgbClr val="FFFFFF"/>
                  </a:buClr>
                  <a:defRPr sz="1600" b="1">
                    <a:solidFill>
                      <a:srgbClr val="FFFFFF"/>
                    </a:solidFill>
                    <a:effectLst>
                      <a:outerShdw blurRad="38100" dist="38100" dir="2700000" rotWithShape="0">
                        <a:srgbClr val="000000"/>
                      </a:outerShdw>
                    </a:effectLst>
                    <a:uFill>
                      <a:solidFill>
                        <a:srgbClr val="FFFFFF"/>
                      </a:solidFill>
                    </a:uFill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pPr lvl="0">
                  <a:defRPr sz="1800" b="0">
                    <a:solidFill>
                      <a:srgbClr val="000000"/>
                    </a:solidFill>
                    <a:effectLst/>
                    <a:uFillTx/>
                  </a:defRPr>
                </a:pPr>
                <a:r>
                  <a:rPr sz="1600" b="1">
                    <a:solidFill>
                      <a:srgbClr val="FFFFFF"/>
                    </a:solidFill>
                    <a:effectLst>
                      <a:outerShdw blurRad="38100" dist="38100" dir="2700000" rotWithShape="0">
                        <a:srgbClr val="000000"/>
                      </a:outerShdw>
                    </a:effectLst>
                    <a:uFill>
                      <a:solidFill>
                        <a:srgbClr val="FFFFFF"/>
                      </a:solidFill>
                    </a:uFill>
                  </a:rPr>
                  <a:t>CPU</a:t>
                </a:r>
              </a:p>
            </p:txBody>
          </p:sp>
        </p:grpSp>
        <p:grpSp>
          <p:nvGrpSpPr>
            <p:cNvPr id="116" name="Group 116"/>
            <p:cNvGrpSpPr/>
            <p:nvPr/>
          </p:nvGrpSpPr>
          <p:grpSpPr>
            <a:xfrm>
              <a:off x="1983409" y="3179579"/>
              <a:ext cx="1664130" cy="1036821"/>
              <a:chOff x="0" y="0"/>
              <a:chExt cx="1664129" cy="1036819"/>
            </a:xfrm>
          </p:grpSpPr>
          <p:grpSp>
            <p:nvGrpSpPr>
              <p:cNvPr id="110" name="Group 110"/>
              <p:cNvGrpSpPr/>
              <p:nvPr/>
            </p:nvGrpSpPr>
            <p:grpSpPr>
              <a:xfrm>
                <a:off x="0" y="0"/>
                <a:ext cx="1664130" cy="763973"/>
                <a:chOff x="0" y="0"/>
                <a:chExt cx="1664129" cy="763972"/>
              </a:xfrm>
            </p:grpSpPr>
            <p:sp>
              <p:nvSpPr>
                <p:cNvPr id="108" name="Shape 108"/>
                <p:cNvSpPr/>
                <p:nvPr/>
              </p:nvSpPr>
              <p:spPr>
                <a:xfrm>
                  <a:off x="0" y="0"/>
                  <a:ext cx="1664130" cy="763973"/>
                </a:xfrm>
                <a:prstGeom prst="roundRect">
                  <a:avLst>
                    <a:gd name="adj" fmla="val 10458"/>
                  </a:avLst>
                </a:prstGeom>
                <a:solidFill>
                  <a:srgbClr val="2A60A1"/>
                </a:solidFill>
                <a:ln w="3175" cap="flat">
                  <a:solidFill>
                    <a:srgbClr val="000000"/>
                  </a:solidFill>
                  <a:prstDash val="solid"/>
                  <a:round/>
                </a:ln>
                <a:effectLst>
                  <a:outerShdw blurRad="63500" dist="38100" dir="2700000" rotWithShape="0">
                    <a:srgbClr val="000000">
                      <a:alpha val="47000"/>
                    </a:srgbClr>
                  </a:outerShdw>
                </a:effectLst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 lvl="0">
                    <a:buClr>
                      <a:srgbClr val="000000"/>
                    </a:buClr>
                    <a:defRPr>
                      <a:uFill>
                        <a:solidFill/>
                      </a:u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109" name="Shape 109"/>
                <p:cNvSpPr/>
                <p:nvPr/>
              </p:nvSpPr>
              <p:spPr>
                <a:xfrm>
                  <a:off x="652131" y="232909"/>
                  <a:ext cx="359867" cy="298154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none" lIns="38100" tIns="38100" rIns="38100" bIns="38100" numCol="1" anchor="ctr">
                  <a:spAutoFit/>
                </a:bodyPr>
                <a:lstStyle>
                  <a:lvl1pPr algn="ctr">
                    <a:lnSpc>
                      <a:spcPct val="70000"/>
                    </a:lnSpc>
                    <a:buClr>
                      <a:srgbClr val="FFFFFF"/>
                    </a:buClr>
                    <a:defRPr sz="1600" b="1">
                      <a:solidFill>
                        <a:srgbClr val="FFFFFF"/>
                      </a:solidFill>
                      <a:effectLst>
                        <a:outerShdw blurRad="38100" dist="38100" dir="2700000" rotWithShape="0">
                          <a:srgbClr val="000000"/>
                        </a:outerShdw>
                      </a:effectLst>
                      <a:uFill>
                        <a:solidFill>
                          <a:srgbClr val="FFFFFF"/>
                        </a:solidFill>
                      </a:uFill>
                      <a:latin typeface="Arial"/>
                      <a:ea typeface="Arial"/>
                      <a:cs typeface="Arial"/>
                      <a:sym typeface="Arial"/>
                    </a:defRPr>
                  </a:lvl1pPr>
                </a:lstStyle>
                <a:p>
                  <a:pPr lvl="0">
                    <a:defRPr sz="1800" b="0">
                      <a:solidFill>
                        <a:srgbClr val="000000"/>
                      </a:solidFill>
                      <a:effectLst/>
                      <a:uFillTx/>
                    </a:defRPr>
                  </a:pPr>
                  <a:r>
                    <a:rPr sz="1600" b="1">
                      <a:solidFill>
                        <a:srgbClr val="FFFFFF"/>
                      </a:solidFill>
                      <a:effectLst>
                        <a:outerShdw blurRad="38100" dist="38100" dir="2700000" rotWithShape="0">
                          <a:srgbClr val="000000"/>
                        </a:outerShdw>
                      </a:effectLst>
                      <a:uFill>
                        <a:solidFill>
                          <a:srgbClr val="FFFFFF"/>
                        </a:solidFill>
                      </a:uFill>
                    </a:rPr>
                    <a:t>I/O</a:t>
                  </a:r>
                </a:p>
              </p:txBody>
            </p:sp>
          </p:grpSp>
          <p:grpSp>
            <p:nvGrpSpPr>
              <p:cNvPr id="115" name="Group 115"/>
              <p:cNvGrpSpPr/>
              <p:nvPr/>
            </p:nvGrpSpPr>
            <p:grpSpPr>
              <a:xfrm>
                <a:off x="316977" y="774886"/>
                <a:ext cx="1030176" cy="261934"/>
                <a:chOff x="0" y="0"/>
                <a:chExt cx="1030175" cy="261932"/>
              </a:xfrm>
            </p:grpSpPr>
            <p:sp>
              <p:nvSpPr>
                <p:cNvPr id="111" name="Shape 111"/>
                <p:cNvSpPr/>
                <p:nvPr/>
              </p:nvSpPr>
              <p:spPr>
                <a:xfrm flipH="1">
                  <a:off x="-1" y="0"/>
                  <a:ext cx="2" cy="261933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olid"/>
                  <a:round/>
                </a:ln>
                <a:effectLst>
                  <a:outerShdw blurRad="63500" dist="25400" dir="2700000" rotWithShape="0">
                    <a:srgbClr val="DDE1E7">
                      <a:alpha val="74998"/>
                    </a:srgbClr>
                  </a:outerShdw>
                </a:effectLst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 defTabSz="457200">
                    <a:defRPr sz="1200">
                      <a:latin typeface="+mj-lt"/>
                      <a:ea typeface="+mj-ea"/>
                      <a:cs typeface="+mj-cs"/>
                      <a:sym typeface="Helvetica"/>
                    </a:defRPr>
                  </a:pPr>
                  <a:endParaRPr/>
                </a:p>
              </p:txBody>
            </p:sp>
            <p:sp>
              <p:nvSpPr>
                <p:cNvPr id="112" name="Shape 112"/>
                <p:cNvSpPr/>
                <p:nvPr/>
              </p:nvSpPr>
              <p:spPr>
                <a:xfrm flipH="1">
                  <a:off x="343391" y="0"/>
                  <a:ext cx="1" cy="261933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olid"/>
                  <a:round/>
                </a:ln>
                <a:effectLst>
                  <a:outerShdw blurRad="63500" dist="25400" dir="2700000" rotWithShape="0">
                    <a:srgbClr val="DDE1E7">
                      <a:alpha val="74998"/>
                    </a:srgbClr>
                  </a:outerShdw>
                </a:effectLst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 defTabSz="457200">
                    <a:defRPr sz="1200">
                      <a:latin typeface="+mj-lt"/>
                      <a:ea typeface="+mj-ea"/>
                      <a:cs typeface="+mj-cs"/>
                      <a:sym typeface="Helvetica"/>
                    </a:defRPr>
                  </a:pPr>
                  <a:endParaRPr/>
                </a:p>
              </p:txBody>
            </p:sp>
            <p:sp>
              <p:nvSpPr>
                <p:cNvPr id="113" name="Shape 113"/>
                <p:cNvSpPr/>
                <p:nvPr/>
              </p:nvSpPr>
              <p:spPr>
                <a:xfrm flipH="1">
                  <a:off x="686783" y="0"/>
                  <a:ext cx="1" cy="261933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olid"/>
                  <a:round/>
                </a:ln>
                <a:effectLst>
                  <a:outerShdw blurRad="63500" dist="25400" dir="2700000" rotWithShape="0">
                    <a:srgbClr val="DDE1E7">
                      <a:alpha val="74998"/>
                    </a:srgbClr>
                  </a:outerShdw>
                </a:effectLst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 defTabSz="457200">
                    <a:defRPr sz="1200">
                      <a:latin typeface="+mj-lt"/>
                      <a:ea typeface="+mj-ea"/>
                      <a:cs typeface="+mj-cs"/>
                      <a:sym typeface="Helvetica"/>
                    </a:defRPr>
                  </a:pPr>
                  <a:endParaRPr/>
                </a:p>
              </p:txBody>
            </p:sp>
            <p:sp>
              <p:nvSpPr>
                <p:cNvPr id="114" name="Shape 114"/>
                <p:cNvSpPr/>
                <p:nvPr/>
              </p:nvSpPr>
              <p:spPr>
                <a:xfrm>
                  <a:off x="1030175" y="0"/>
                  <a:ext cx="1" cy="261933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olid"/>
                  <a:round/>
                </a:ln>
                <a:effectLst>
                  <a:outerShdw blurRad="63500" dist="25400" dir="2700000" rotWithShape="0">
                    <a:srgbClr val="DDE1E7">
                      <a:alpha val="74998"/>
                    </a:srgbClr>
                  </a:outerShdw>
                </a:effectLst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 defTabSz="457200">
                    <a:defRPr sz="1200">
                      <a:latin typeface="+mj-lt"/>
                      <a:ea typeface="+mj-ea"/>
                      <a:cs typeface="+mj-cs"/>
                      <a:sym typeface="Helvetica"/>
                    </a:defRPr>
                  </a:pPr>
                  <a:endParaRPr/>
                </a:p>
              </p:txBody>
            </p:sp>
          </p:grpSp>
        </p:grpSp>
        <p:sp>
          <p:nvSpPr>
            <p:cNvPr id="117" name="Shape 117"/>
            <p:cNvSpPr/>
            <p:nvPr/>
          </p:nvSpPr>
          <p:spPr>
            <a:xfrm>
              <a:off x="1500304" y="993289"/>
              <a:ext cx="858740" cy="470968"/>
            </a:xfrm>
            <a:prstGeom prst="rect">
              <a:avLst/>
            </a:prstGeom>
            <a:noFill/>
            <a:ln w="12700" cap="flat">
              <a:noFill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38100" tIns="38100" rIns="38100" bIns="38100" numCol="1" anchor="t">
              <a:spAutoFit/>
            </a:bodyPr>
            <a:lstStyle>
              <a:lvl1pPr>
                <a:buClr>
                  <a:srgbClr val="E07800"/>
                </a:buClr>
                <a:defRPr sz="2800" b="1" spc="49">
                  <a:solidFill>
                    <a:srgbClr val="E07800"/>
                  </a:solidFill>
                  <a:effectLst>
                    <a:outerShdw blurRad="76200" dist="50800" dir="5400000" rotWithShape="0">
                      <a:srgbClr val="000000">
                        <a:alpha val="64999"/>
                      </a:srgbClr>
                    </a:outerShdw>
                  </a:effectLst>
                  <a:uFill>
                    <a:solidFill>
                      <a:srgbClr val="E07800"/>
                    </a:solidFill>
                  </a:u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lvl="0">
                <a:defRPr sz="1800" b="0" spc="0">
                  <a:solidFill>
                    <a:srgbClr val="000000"/>
                  </a:solidFill>
                  <a:effectLst/>
                  <a:uFillTx/>
                </a:defRPr>
              </a:pPr>
              <a:r>
                <a:rPr sz="2800" b="1" spc="49">
                  <a:solidFill>
                    <a:srgbClr val="E07800"/>
                  </a:solidFill>
                  <a:effectLst>
                    <a:outerShdw blurRad="76200" dist="50800" dir="5400000" rotWithShape="0">
                      <a:srgbClr val="000000">
                        <a:alpha val="64999"/>
                      </a:srgbClr>
                    </a:outerShdw>
                  </a:effectLst>
                  <a:uFill>
                    <a:solidFill>
                      <a:srgbClr val="E07800"/>
                    </a:solidFill>
                  </a:uFill>
                </a:rPr>
                <a:t>BUS</a:t>
              </a:r>
            </a:p>
          </p:txBody>
        </p:sp>
      </p:grpSp>
      <p:sp>
        <p:nvSpPr>
          <p:cNvPr id="119" name="Shape 119"/>
          <p:cNvSpPr/>
          <p:nvPr/>
        </p:nvSpPr>
        <p:spPr>
          <a:xfrm>
            <a:off x="2207465" y="1176692"/>
            <a:ext cx="8233520" cy="444501"/>
          </a:xfrm>
          <a:prstGeom prst="rect">
            <a:avLst/>
          </a:prstGeom>
          <a:ln w="12700"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8100" tIns="38100" rIns="38100" bIns="38100">
            <a:spAutoFit/>
          </a:bodyPr>
          <a:lstStyle>
            <a:lvl1pPr>
              <a:buClr>
                <a:srgbClr val="000000"/>
              </a:buClr>
              <a:buFont typeface="Verdana"/>
              <a:defRPr sz="2400">
                <a:uFill>
                  <a:solidFill/>
                </a:u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lvl="0">
              <a:defRPr sz="1800">
                <a:uFillTx/>
              </a:defRPr>
            </a:pPr>
            <a:r>
              <a:rPr sz="2400">
                <a:uFill>
                  <a:solidFill/>
                </a:uFill>
              </a:rPr>
              <a:t>SMP used to mean “Symmetrical Multi Processor”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ln w="9525">
            <a:round/>
          </a:ln>
        </p:spPr>
        <p:txBody>
          <a:bodyPr lIns="0" tIns="0" rIns="0" bIns="0"/>
          <a:lstStyle>
            <a:lvl1pPr>
              <a:defRPr>
                <a:uFill>
                  <a:solidFill/>
                </a:u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3900">
                <a:solidFill>
                  <a:srgbClr val="FFFFFF"/>
                </a:solidFill>
                <a:uFill>
                  <a:solidFill/>
                </a:uFill>
              </a:rPr>
              <a:t>SMP – Symmetrical, but…</a:t>
            </a:r>
          </a:p>
        </p:txBody>
      </p:sp>
      <p:sp>
        <p:nvSpPr>
          <p:cNvPr id="122" name="Shape 122"/>
          <p:cNvSpPr>
            <a:spLocks noGrp="1"/>
          </p:cNvSpPr>
          <p:nvPr>
            <p:ph type="sldNum" sz="quarter" idx="2"/>
          </p:nvPr>
        </p:nvSpPr>
        <p:spPr>
          <a:xfrm>
            <a:off x="9131300" y="6416992"/>
            <a:ext cx="2743200" cy="2184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>
              <a:defRPr sz="800" b="1">
                <a:solidFill>
                  <a:srgbClr val="B5DCDB"/>
                </a:solidFill>
                <a:uFill>
                  <a:solidFill>
                    <a:srgbClr val="B5DCDB"/>
                  </a:solidFill>
                </a:u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  <a:uFillTx/>
              </a:defRPr>
            </a:pPr>
            <a:fld id="{86CB4B4D-7CA3-9044-876B-883B54F8677D}" type="slidenum">
              <a:rPr sz="800" b="1">
                <a:solidFill>
                  <a:srgbClr val="B5DCDB"/>
                </a:solidFill>
                <a:uFill>
                  <a:solidFill>
                    <a:srgbClr val="B5DCDB"/>
                  </a:solidFill>
                </a:uFill>
              </a:rPr>
              <a:t>6</a:t>
            </a:fld>
            <a:endParaRPr sz="800" b="1">
              <a:solidFill>
                <a:srgbClr val="B5DCDB"/>
              </a:solidFill>
              <a:uFill>
                <a:solidFill>
                  <a:srgbClr val="B5DCDB"/>
                </a:solidFill>
              </a:uFill>
            </a:endParaRPr>
          </a:p>
        </p:txBody>
      </p:sp>
      <p:sp>
        <p:nvSpPr>
          <p:cNvPr id="123" name="Shape 123"/>
          <p:cNvSpPr/>
          <p:nvPr/>
        </p:nvSpPr>
        <p:spPr>
          <a:xfrm>
            <a:off x="2151379" y="1066800"/>
            <a:ext cx="8233521" cy="444500"/>
          </a:xfrm>
          <a:prstGeom prst="rect">
            <a:avLst/>
          </a:prstGeom>
          <a:ln w="12700"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8100" tIns="38100" rIns="38100" bIns="38100">
            <a:spAutoFit/>
          </a:bodyPr>
          <a:lstStyle>
            <a:lvl1pPr>
              <a:buClr>
                <a:srgbClr val="000000"/>
              </a:buClr>
              <a:buFont typeface="Verdana"/>
              <a:defRPr sz="2400">
                <a:uFill>
                  <a:solidFill/>
                </a:u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lvl="0">
              <a:defRPr sz="1800">
                <a:uFillTx/>
              </a:defRPr>
            </a:pPr>
            <a:r>
              <a:rPr sz="2400">
                <a:uFill>
                  <a:solidFill/>
                </a:uFill>
              </a:rPr>
              <a:t>Caches complicate - Cache Coherency (CC) required </a:t>
            </a:r>
          </a:p>
        </p:txBody>
      </p:sp>
      <p:grpSp>
        <p:nvGrpSpPr>
          <p:cNvPr id="164" name="Group 164"/>
          <p:cNvGrpSpPr/>
          <p:nvPr/>
        </p:nvGrpSpPr>
        <p:grpSpPr>
          <a:xfrm>
            <a:off x="3149600" y="1854200"/>
            <a:ext cx="5702300" cy="4216400"/>
            <a:chOff x="0" y="0"/>
            <a:chExt cx="5702299" cy="4216399"/>
          </a:xfrm>
        </p:grpSpPr>
        <p:sp>
          <p:nvSpPr>
            <p:cNvPr id="124" name="Shape 124"/>
            <p:cNvSpPr/>
            <p:nvPr/>
          </p:nvSpPr>
          <p:spPr>
            <a:xfrm>
              <a:off x="0" y="0"/>
              <a:ext cx="5702300" cy="4088032"/>
            </a:xfrm>
            <a:prstGeom prst="roundRect">
              <a:avLst>
                <a:gd name="adj" fmla="val 5773"/>
              </a:avLst>
            </a:prstGeom>
            <a:gradFill flip="none" rotWithShape="1">
              <a:gsLst>
                <a:gs pos="0">
                  <a:srgbClr val="FFFFFF"/>
                </a:gs>
                <a:gs pos="100000">
                  <a:srgbClr val="497D7E"/>
                </a:gs>
              </a:gsLst>
              <a:path path="shape">
                <a:fillToRect l="50000" t="50000" r="50000" b="50000"/>
              </a:path>
            </a:gradFill>
            <a:ln w="9525" cap="flat">
              <a:noFill/>
              <a:round/>
            </a:ln>
            <a:effectLst>
              <a:outerShdw blurRad="63500" dist="101600" dir="2700000" rotWithShape="0">
                <a:srgbClr val="000000">
                  <a:alpha val="74998"/>
                </a:srgbClr>
              </a:outerShdw>
            </a:effectLst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125" name="Shape 125"/>
            <p:cNvSpPr/>
            <p:nvPr/>
          </p:nvSpPr>
          <p:spPr>
            <a:xfrm>
              <a:off x="2824661" y="1017070"/>
              <a:ext cx="1" cy="375230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round/>
            </a:ln>
            <a:effectLst>
              <a:outerShdw blurRad="63500" dist="25400" dir="2700000" rotWithShape="0">
                <a:srgbClr val="DDE1E7">
                  <a:alpha val="74998"/>
                </a:srgbClr>
              </a:outerShdw>
            </a:effectLst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126" name="Shape 126"/>
            <p:cNvSpPr/>
            <p:nvPr/>
          </p:nvSpPr>
          <p:spPr>
            <a:xfrm>
              <a:off x="471980" y="1375021"/>
              <a:ext cx="4883558" cy="1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round/>
            </a:ln>
            <a:effectLst>
              <a:outerShdw blurRad="63500" dist="25400" dir="2700000" rotWithShape="0">
                <a:srgbClr val="DDE1E7">
                  <a:alpha val="74998"/>
                </a:srgbClr>
              </a:outerShdw>
            </a:effectLst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127" name="Shape 127"/>
            <p:cNvSpPr/>
            <p:nvPr/>
          </p:nvSpPr>
          <p:spPr>
            <a:xfrm>
              <a:off x="491245" y="2932718"/>
              <a:ext cx="4883557" cy="1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>
              <a:outerShdw blurRad="63500" dist="25400" dir="2700000" rotWithShape="0">
                <a:srgbClr val="DDE1E7">
                  <a:alpha val="74998"/>
                </a:srgbClr>
              </a:outerShdw>
            </a:effectLst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128" name="Shape 128"/>
            <p:cNvSpPr/>
            <p:nvPr/>
          </p:nvSpPr>
          <p:spPr>
            <a:xfrm>
              <a:off x="1184767" y="1352803"/>
              <a:ext cx="1" cy="375230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round/>
            </a:ln>
            <a:effectLst>
              <a:outerShdw blurRad="63500" dist="25400" dir="2700000" rotWithShape="0">
                <a:srgbClr val="DDE1E7">
                  <a:alpha val="74998"/>
                </a:srgbClr>
              </a:outerShdw>
            </a:effectLst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129" name="Shape 129"/>
            <p:cNvSpPr/>
            <p:nvPr/>
          </p:nvSpPr>
          <p:spPr>
            <a:xfrm>
              <a:off x="1184767" y="2577237"/>
              <a:ext cx="1" cy="355482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>
              <a:outerShdw blurRad="63500" dist="25400" dir="2700000" rotWithShape="0">
                <a:srgbClr val="DDE1E7">
                  <a:alpha val="74998"/>
                </a:srgbClr>
              </a:outerShdw>
            </a:effectLst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grpSp>
          <p:nvGrpSpPr>
            <p:cNvPr id="132" name="Group 132"/>
            <p:cNvGrpSpPr/>
            <p:nvPr/>
          </p:nvGrpSpPr>
          <p:grpSpPr>
            <a:xfrm>
              <a:off x="529773" y="1698409"/>
              <a:ext cx="1309988" cy="987448"/>
              <a:chOff x="0" y="0"/>
              <a:chExt cx="1309986" cy="987446"/>
            </a:xfrm>
          </p:grpSpPr>
          <p:sp>
            <p:nvSpPr>
              <p:cNvPr id="130" name="Shape 130"/>
              <p:cNvSpPr/>
              <p:nvPr/>
            </p:nvSpPr>
            <p:spPr>
              <a:xfrm>
                <a:off x="0" y="0"/>
                <a:ext cx="1309987" cy="987447"/>
              </a:xfrm>
              <a:prstGeom prst="roundRect">
                <a:avLst>
                  <a:gd name="adj" fmla="val 10458"/>
                </a:avLst>
              </a:prstGeom>
              <a:solidFill>
                <a:srgbClr val="007FA6"/>
              </a:solidFill>
              <a:ln w="3175" cap="flat">
                <a:solidFill>
                  <a:srgbClr val="000000"/>
                </a:solidFill>
                <a:prstDash val="solid"/>
                <a:round/>
              </a:ln>
              <a:effectLst>
                <a:outerShdw blurRad="50800" dist="38100" dir="2700000" rotWithShape="0">
                  <a:srgbClr val="000000">
                    <a:alpha val="43000"/>
                  </a:srgbClr>
                </a:outerShdw>
              </a:effectLst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lvl="0">
                  <a:buClr>
                    <a:srgbClr val="000000"/>
                  </a:buClr>
                  <a:defRPr>
                    <a:uFill>
                      <a:solidFill/>
                    </a:u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31" name="Shape 131"/>
              <p:cNvSpPr/>
              <p:nvPr/>
            </p:nvSpPr>
            <p:spPr>
              <a:xfrm>
                <a:off x="220861" y="182632"/>
                <a:ext cx="868265" cy="62218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38100" tIns="38100" rIns="38100" bIns="38100" numCol="1" anchor="ctr">
                <a:spAutoFit/>
              </a:bodyPr>
              <a:lstStyle/>
              <a:p>
                <a:pPr lvl="0" algn="ctr">
                  <a:lnSpc>
                    <a:spcPct val="70000"/>
                  </a:lnSpc>
                  <a:buClr>
                    <a:srgbClr val="FFFFFF"/>
                  </a:buClr>
                </a:pPr>
                <a:r>
                  <a:rPr sz="1600" b="1">
                    <a:solidFill>
                      <a:srgbClr val="FFFFFF"/>
                    </a:solidFill>
                    <a:effectLst>
                      <a:outerShdw blurRad="38100" dist="38100" dir="2700000" rotWithShape="0">
                        <a:srgbClr val="000000"/>
                      </a:outerShdw>
                    </a:effectLst>
                    <a:uFill>
                      <a:solidFill>
                        <a:srgbClr val="FFFFFF"/>
                      </a:solidFill>
                    </a:uFill>
                    <a:latin typeface="Arial"/>
                    <a:ea typeface="Arial"/>
                    <a:cs typeface="Arial"/>
                    <a:sym typeface="Arial"/>
                  </a:rPr>
                  <a:t>Caches</a:t>
                </a:r>
                <a:endParaRPr sz="1600">
                  <a:uFill>
                    <a:solidFill/>
                  </a:uFill>
                  <a:latin typeface="Arial"/>
                  <a:ea typeface="Arial"/>
                  <a:cs typeface="Arial"/>
                  <a:sym typeface="Arial"/>
                </a:endParaRPr>
              </a:p>
              <a:p>
                <a:pPr lvl="0" algn="ctr">
                  <a:lnSpc>
                    <a:spcPct val="70000"/>
                  </a:lnSpc>
                  <a:buClr>
                    <a:srgbClr val="FFFFFF"/>
                  </a:buClr>
                </a:pPr>
                <a:endParaRPr sz="1600" b="1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  <a:uFill>
                    <a:solidFill>
                      <a:srgbClr val="FFFFFF"/>
                    </a:solidFill>
                  </a:uFill>
                  <a:latin typeface="Arial"/>
                  <a:ea typeface="Arial"/>
                  <a:cs typeface="Arial"/>
                  <a:sym typeface="Arial"/>
                </a:endParaRPr>
              </a:p>
              <a:p>
                <a:pPr lvl="0" algn="ctr">
                  <a:lnSpc>
                    <a:spcPct val="70000"/>
                  </a:lnSpc>
                  <a:buClr>
                    <a:srgbClr val="FFFFFF"/>
                  </a:buClr>
                </a:pPr>
                <a:r>
                  <a:rPr sz="1600" b="1">
                    <a:solidFill>
                      <a:srgbClr val="FFFFFF"/>
                    </a:solidFill>
                    <a:effectLst>
                      <a:outerShdw blurRad="38100" dist="38100" dir="2700000" rotWithShape="0">
                        <a:srgbClr val="000000"/>
                      </a:outerShdw>
                    </a:effectLst>
                    <a:uFill>
                      <a:solidFill>
                        <a:srgbClr val="FFFFFF"/>
                      </a:solidFill>
                    </a:uFill>
                    <a:latin typeface="Arial"/>
                    <a:ea typeface="Arial"/>
                    <a:cs typeface="Arial"/>
                    <a:sym typeface="Arial"/>
                  </a:rPr>
                  <a:t>CPUs</a:t>
                </a:r>
              </a:p>
            </p:txBody>
          </p:sp>
        </p:grpSp>
        <p:grpSp>
          <p:nvGrpSpPr>
            <p:cNvPr id="135" name="Group 135"/>
            <p:cNvGrpSpPr/>
            <p:nvPr/>
          </p:nvGrpSpPr>
          <p:grpSpPr>
            <a:xfrm>
              <a:off x="529773" y="1698409"/>
              <a:ext cx="1309988" cy="513473"/>
              <a:chOff x="0" y="0"/>
              <a:chExt cx="1309986" cy="513472"/>
            </a:xfrm>
          </p:grpSpPr>
          <p:sp>
            <p:nvSpPr>
              <p:cNvPr id="133" name="Shape 133"/>
              <p:cNvSpPr/>
              <p:nvPr/>
            </p:nvSpPr>
            <p:spPr>
              <a:xfrm>
                <a:off x="0" y="0"/>
                <a:ext cx="1309987" cy="513473"/>
              </a:xfrm>
              <a:prstGeom prst="roundRect">
                <a:avLst>
                  <a:gd name="adj" fmla="val 10458"/>
                </a:avLst>
              </a:prstGeom>
              <a:solidFill>
                <a:srgbClr val="008F00"/>
              </a:solidFill>
              <a:ln w="317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lvl="0">
                  <a:buClr>
                    <a:srgbClr val="000000"/>
                  </a:buClr>
                  <a:defRPr>
                    <a:uFill>
                      <a:solidFill/>
                    </a:u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34" name="Shape 134"/>
              <p:cNvSpPr/>
              <p:nvPr/>
            </p:nvSpPr>
            <p:spPr>
              <a:xfrm>
                <a:off x="249089" y="107659"/>
                <a:ext cx="811809" cy="29815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38100" tIns="38100" rIns="38100" bIns="38100" numCol="1" anchor="ctr">
                <a:spAutoFit/>
              </a:bodyPr>
              <a:lstStyle>
                <a:lvl1pPr algn="ctr">
                  <a:lnSpc>
                    <a:spcPct val="70000"/>
                  </a:lnSpc>
                  <a:buClr>
                    <a:srgbClr val="FFFFFF"/>
                  </a:buClr>
                  <a:defRPr sz="1600" b="1">
                    <a:solidFill>
                      <a:srgbClr val="FFFFFF"/>
                    </a:solidFill>
                    <a:effectLst>
                      <a:outerShdw blurRad="38100" dist="38100" dir="2700000" rotWithShape="0">
                        <a:srgbClr val="000000"/>
                      </a:outerShdw>
                    </a:effectLst>
                    <a:uFill>
                      <a:solidFill>
                        <a:srgbClr val="FFFFFF"/>
                      </a:solidFill>
                    </a:uFill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pPr lvl="0">
                  <a:defRPr sz="1800" b="0">
                    <a:solidFill>
                      <a:srgbClr val="000000"/>
                    </a:solidFill>
                    <a:effectLst/>
                    <a:uFillTx/>
                  </a:defRPr>
                </a:pPr>
                <a:r>
                  <a:rPr sz="1600" b="1">
                    <a:solidFill>
                      <a:srgbClr val="FFFFFF"/>
                    </a:solidFill>
                    <a:effectLst>
                      <a:outerShdw blurRad="38100" dist="38100" dir="2700000" rotWithShape="0">
                        <a:srgbClr val="000000"/>
                      </a:outerShdw>
                    </a:effectLst>
                    <a:uFill>
                      <a:solidFill>
                        <a:srgbClr val="FFFFFF"/>
                      </a:solidFill>
                    </a:uFill>
                  </a:rPr>
                  <a:t>Caches</a:t>
                </a:r>
              </a:p>
            </p:txBody>
          </p:sp>
        </p:grpSp>
        <p:grpSp>
          <p:nvGrpSpPr>
            <p:cNvPr id="138" name="Group 138"/>
            <p:cNvGrpSpPr/>
            <p:nvPr/>
          </p:nvGrpSpPr>
          <p:grpSpPr>
            <a:xfrm>
              <a:off x="173380" y="138242"/>
              <a:ext cx="5355539" cy="908452"/>
              <a:chOff x="0" y="0"/>
              <a:chExt cx="5355538" cy="908451"/>
            </a:xfrm>
          </p:grpSpPr>
          <p:sp>
            <p:nvSpPr>
              <p:cNvPr id="136" name="Shape 136"/>
              <p:cNvSpPr/>
              <p:nvPr/>
            </p:nvSpPr>
            <p:spPr>
              <a:xfrm>
                <a:off x="0" y="0"/>
                <a:ext cx="5355539" cy="908452"/>
              </a:xfrm>
              <a:prstGeom prst="roundRect">
                <a:avLst>
                  <a:gd name="adj" fmla="val 10458"/>
                </a:avLst>
              </a:prstGeom>
              <a:solidFill>
                <a:srgbClr val="008F00"/>
              </a:solidFill>
              <a:ln w="3175" cap="flat">
                <a:solidFill>
                  <a:srgbClr val="000000"/>
                </a:solidFill>
                <a:prstDash val="solid"/>
                <a:round/>
              </a:ln>
              <a:effectLst>
                <a:outerShdw blurRad="50800" dist="38100" dir="2700000" rotWithShape="0">
                  <a:srgbClr val="000000">
                    <a:alpha val="43000"/>
                  </a:srgbClr>
                </a:outerShdw>
              </a:effectLst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lvl="0">
                  <a:buClr>
                    <a:srgbClr val="000000"/>
                  </a:buClr>
                  <a:defRPr>
                    <a:uFill>
                      <a:solidFill/>
                    </a:u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37" name="Shape 137"/>
              <p:cNvSpPr/>
              <p:nvPr/>
            </p:nvSpPr>
            <p:spPr>
              <a:xfrm>
                <a:off x="1871071" y="305149"/>
                <a:ext cx="1613397" cy="29815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38100" tIns="38100" rIns="38100" bIns="38100" numCol="1" anchor="ctr">
                <a:spAutoFit/>
              </a:bodyPr>
              <a:lstStyle>
                <a:lvl1pPr algn="ctr">
                  <a:lnSpc>
                    <a:spcPct val="70000"/>
                  </a:lnSpc>
                  <a:buClr>
                    <a:srgbClr val="FFFFFF"/>
                  </a:buClr>
                  <a:defRPr sz="1600" b="1">
                    <a:solidFill>
                      <a:srgbClr val="FFFFFF"/>
                    </a:solidFill>
                    <a:effectLst>
                      <a:outerShdw blurRad="38100" dist="38100" dir="2700000" rotWithShape="0">
                        <a:srgbClr val="000000"/>
                      </a:outerShdw>
                    </a:effectLst>
                    <a:uFill>
                      <a:solidFill>
                        <a:srgbClr val="FFFFFF"/>
                      </a:solidFill>
                    </a:uFill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pPr lvl="0">
                  <a:defRPr sz="1800" b="0">
                    <a:solidFill>
                      <a:srgbClr val="000000"/>
                    </a:solidFill>
                    <a:effectLst/>
                    <a:uFillTx/>
                  </a:defRPr>
                </a:pPr>
                <a:r>
                  <a:rPr sz="1600" b="1">
                    <a:solidFill>
                      <a:srgbClr val="FFFFFF"/>
                    </a:solidFill>
                    <a:effectLst>
                      <a:outerShdw blurRad="38100" dist="38100" dir="2700000" rotWithShape="0">
                        <a:srgbClr val="000000"/>
                      </a:outerShdw>
                    </a:effectLst>
                    <a:uFill>
                      <a:solidFill>
                        <a:srgbClr val="FFFFFF"/>
                      </a:solidFill>
                    </a:uFill>
                  </a:rPr>
                  <a:t>Shared Memory</a:t>
                </a:r>
              </a:p>
            </p:txBody>
          </p:sp>
        </p:grpSp>
        <p:sp>
          <p:nvSpPr>
            <p:cNvPr id="139" name="Shape 139"/>
            <p:cNvSpPr/>
            <p:nvPr/>
          </p:nvSpPr>
          <p:spPr>
            <a:xfrm>
              <a:off x="2822252" y="1372551"/>
              <a:ext cx="1" cy="375230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round/>
            </a:ln>
            <a:effectLst>
              <a:outerShdw blurRad="63500" dist="25400" dir="2700000" rotWithShape="0">
                <a:srgbClr val="DDE1E7">
                  <a:alpha val="74998"/>
                </a:srgbClr>
              </a:outerShdw>
            </a:effectLst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140" name="Shape 140"/>
            <p:cNvSpPr/>
            <p:nvPr/>
          </p:nvSpPr>
          <p:spPr>
            <a:xfrm>
              <a:off x="2822252" y="2596986"/>
              <a:ext cx="1" cy="710963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>
              <a:outerShdw blurRad="63500" dist="25400" dir="2700000" rotWithShape="0">
                <a:srgbClr val="DDE1E7">
                  <a:alpha val="74998"/>
                </a:srgbClr>
              </a:outerShdw>
            </a:effectLst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grpSp>
          <p:nvGrpSpPr>
            <p:cNvPr id="143" name="Group 143"/>
            <p:cNvGrpSpPr/>
            <p:nvPr/>
          </p:nvGrpSpPr>
          <p:grpSpPr>
            <a:xfrm>
              <a:off x="2167258" y="1718157"/>
              <a:ext cx="1309988" cy="987448"/>
              <a:chOff x="0" y="0"/>
              <a:chExt cx="1309986" cy="987446"/>
            </a:xfrm>
          </p:grpSpPr>
          <p:sp>
            <p:nvSpPr>
              <p:cNvPr id="141" name="Shape 141"/>
              <p:cNvSpPr/>
              <p:nvPr/>
            </p:nvSpPr>
            <p:spPr>
              <a:xfrm>
                <a:off x="0" y="0"/>
                <a:ext cx="1309987" cy="987447"/>
              </a:xfrm>
              <a:prstGeom prst="roundRect">
                <a:avLst>
                  <a:gd name="adj" fmla="val 10458"/>
                </a:avLst>
              </a:prstGeom>
              <a:solidFill>
                <a:srgbClr val="007FA6"/>
              </a:solidFill>
              <a:ln w="3175" cap="flat">
                <a:solidFill>
                  <a:srgbClr val="000000"/>
                </a:solidFill>
                <a:prstDash val="solid"/>
                <a:round/>
              </a:ln>
              <a:effectLst>
                <a:outerShdw blurRad="50800" dist="38100" dir="2700000" rotWithShape="0">
                  <a:srgbClr val="000000">
                    <a:alpha val="43000"/>
                  </a:srgbClr>
                </a:outerShdw>
              </a:effectLst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lvl="0">
                  <a:buClr>
                    <a:srgbClr val="000000"/>
                  </a:buClr>
                  <a:defRPr>
                    <a:uFill>
                      <a:solidFill/>
                    </a:u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42" name="Shape 142"/>
              <p:cNvSpPr/>
              <p:nvPr/>
            </p:nvSpPr>
            <p:spPr>
              <a:xfrm>
                <a:off x="220861" y="182632"/>
                <a:ext cx="868264" cy="62218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38100" tIns="38100" rIns="38100" bIns="38100" numCol="1" anchor="ctr">
                <a:spAutoFit/>
              </a:bodyPr>
              <a:lstStyle/>
              <a:p>
                <a:pPr lvl="0" algn="ctr">
                  <a:lnSpc>
                    <a:spcPct val="70000"/>
                  </a:lnSpc>
                  <a:buClr>
                    <a:srgbClr val="FFFFFF"/>
                  </a:buClr>
                </a:pPr>
                <a:r>
                  <a:rPr sz="1600" b="1">
                    <a:solidFill>
                      <a:srgbClr val="FFFFFF"/>
                    </a:solidFill>
                    <a:effectLst>
                      <a:outerShdw blurRad="38100" dist="38100" dir="2700000" rotWithShape="0">
                        <a:srgbClr val="000000"/>
                      </a:outerShdw>
                    </a:effectLst>
                    <a:uFill>
                      <a:solidFill>
                        <a:srgbClr val="FFFFFF"/>
                      </a:solidFill>
                    </a:uFill>
                    <a:latin typeface="Arial"/>
                    <a:ea typeface="Arial"/>
                    <a:cs typeface="Arial"/>
                    <a:sym typeface="Arial"/>
                  </a:rPr>
                  <a:t>Caches</a:t>
                </a:r>
                <a:endParaRPr sz="1600">
                  <a:uFill>
                    <a:solidFill/>
                  </a:uFill>
                  <a:latin typeface="Arial"/>
                  <a:ea typeface="Arial"/>
                  <a:cs typeface="Arial"/>
                  <a:sym typeface="Arial"/>
                </a:endParaRPr>
              </a:p>
              <a:p>
                <a:pPr lvl="0" algn="ctr">
                  <a:lnSpc>
                    <a:spcPct val="70000"/>
                  </a:lnSpc>
                  <a:buClr>
                    <a:srgbClr val="FFFFFF"/>
                  </a:buClr>
                </a:pPr>
                <a:endParaRPr sz="1600" b="1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  <a:uFill>
                    <a:solidFill>
                      <a:srgbClr val="FFFFFF"/>
                    </a:solidFill>
                  </a:uFill>
                  <a:latin typeface="Arial"/>
                  <a:ea typeface="Arial"/>
                  <a:cs typeface="Arial"/>
                  <a:sym typeface="Arial"/>
                </a:endParaRPr>
              </a:p>
              <a:p>
                <a:pPr lvl="0" algn="ctr">
                  <a:lnSpc>
                    <a:spcPct val="70000"/>
                  </a:lnSpc>
                  <a:buClr>
                    <a:srgbClr val="FFFFFF"/>
                  </a:buClr>
                </a:pPr>
                <a:r>
                  <a:rPr sz="1600" b="1">
                    <a:solidFill>
                      <a:srgbClr val="FFFFFF"/>
                    </a:solidFill>
                    <a:effectLst>
                      <a:outerShdw blurRad="38100" dist="38100" dir="2700000" rotWithShape="0">
                        <a:srgbClr val="000000"/>
                      </a:outerShdw>
                    </a:effectLst>
                    <a:uFill>
                      <a:solidFill>
                        <a:srgbClr val="FFFFFF"/>
                      </a:solidFill>
                    </a:uFill>
                    <a:latin typeface="Arial"/>
                    <a:ea typeface="Arial"/>
                    <a:cs typeface="Arial"/>
                    <a:sym typeface="Arial"/>
                  </a:rPr>
                  <a:t>CPUs</a:t>
                </a:r>
              </a:p>
            </p:txBody>
          </p:sp>
        </p:grpSp>
        <p:grpSp>
          <p:nvGrpSpPr>
            <p:cNvPr id="146" name="Group 146"/>
            <p:cNvGrpSpPr/>
            <p:nvPr/>
          </p:nvGrpSpPr>
          <p:grpSpPr>
            <a:xfrm>
              <a:off x="2167258" y="1718158"/>
              <a:ext cx="1309988" cy="513473"/>
              <a:chOff x="0" y="0"/>
              <a:chExt cx="1309986" cy="513472"/>
            </a:xfrm>
          </p:grpSpPr>
          <p:sp>
            <p:nvSpPr>
              <p:cNvPr id="144" name="Shape 144"/>
              <p:cNvSpPr/>
              <p:nvPr/>
            </p:nvSpPr>
            <p:spPr>
              <a:xfrm>
                <a:off x="0" y="0"/>
                <a:ext cx="1309987" cy="513473"/>
              </a:xfrm>
              <a:prstGeom prst="roundRect">
                <a:avLst>
                  <a:gd name="adj" fmla="val 10458"/>
                </a:avLst>
              </a:prstGeom>
              <a:solidFill>
                <a:srgbClr val="008F00"/>
              </a:solidFill>
              <a:ln w="317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lvl="0">
                  <a:buClr>
                    <a:srgbClr val="000000"/>
                  </a:buClr>
                  <a:defRPr>
                    <a:uFill>
                      <a:solidFill/>
                    </a:u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45" name="Shape 145"/>
              <p:cNvSpPr/>
              <p:nvPr/>
            </p:nvSpPr>
            <p:spPr>
              <a:xfrm>
                <a:off x="249089" y="107659"/>
                <a:ext cx="811809" cy="29815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38100" tIns="38100" rIns="38100" bIns="38100" numCol="1" anchor="ctr">
                <a:spAutoFit/>
              </a:bodyPr>
              <a:lstStyle>
                <a:lvl1pPr algn="ctr">
                  <a:lnSpc>
                    <a:spcPct val="70000"/>
                  </a:lnSpc>
                  <a:buClr>
                    <a:srgbClr val="FFFFFF"/>
                  </a:buClr>
                  <a:defRPr sz="1600" b="1">
                    <a:solidFill>
                      <a:srgbClr val="FFFFFF"/>
                    </a:solidFill>
                    <a:effectLst>
                      <a:outerShdw blurRad="38100" dist="38100" dir="2700000" rotWithShape="0">
                        <a:srgbClr val="000000"/>
                      </a:outerShdw>
                    </a:effectLst>
                    <a:uFill>
                      <a:solidFill>
                        <a:srgbClr val="FFFFFF"/>
                      </a:solidFill>
                    </a:uFill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pPr lvl="0">
                  <a:defRPr sz="1800" b="0">
                    <a:solidFill>
                      <a:srgbClr val="000000"/>
                    </a:solidFill>
                    <a:effectLst/>
                    <a:uFillTx/>
                  </a:defRPr>
                </a:pPr>
                <a:r>
                  <a:rPr sz="1600" b="1">
                    <a:solidFill>
                      <a:srgbClr val="FFFFFF"/>
                    </a:solidFill>
                    <a:effectLst>
                      <a:outerShdw blurRad="38100" dist="38100" dir="2700000" rotWithShape="0">
                        <a:srgbClr val="000000"/>
                      </a:outerShdw>
                    </a:effectLst>
                    <a:uFill>
                      <a:solidFill>
                        <a:srgbClr val="FFFFFF"/>
                      </a:solidFill>
                    </a:uFill>
                  </a:rPr>
                  <a:t>Caches</a:t>
                </a:r>
              </a:p>
            </p:txBody>
          </p:sp>
        </p:grpSp>
        <p:sp>
          <p:nvSpPr>
            <p:cNvPr id="147" name="Shape 147"/>
            <p:cNvSpPr/>
            <p:nvPr/>
          </p:nvSpPr>
          <p:spPr>
            <a:xfrm>
              <a:off x="4459737" y="1392301"/>
              <a:ext cx="1" cy="375230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round/>
            </a:ln>
            <a:effectLst>
              <a:outerShdw blurRad="63500" dist="25400" dir="2700000" rotWithShape="0">
                <a:srgbClr val="DDE1E7">
                  <a:alpha val="74998"/>
                </a:srgbClr>
              </a:outerShdw>
            </a:effectLst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148" name="Shape 148"/>
            <p:cNvSpPr/>
            <p:nvPr/>
          </p:nvSpPr>
          <p:spPr>
            <a:xfrm>
              <a:off x="4459737" y="2616734"/>
              <a:ext cx="1" cy="355482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>
              <a:outerShdw blurRad="63500" dist="25400" dir="2700000" rotWithShape="0">
                <a:srgbClr val="DDE1E7">
                  <a:alpha val="74998"/>
                </a:srgbClr>
              </a:outerShdw>
            </a:effectLst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grpSp>
          <p:nvGrpSpPr>
            <p:cNvPr id="151" name="Group 151"/>
            <p:cNvGrpSpPr/>
            <p:nvPr/>
          </p:nvGrpSpPr>
          <p:grpSpPr>
            <a:xfrm>
              <a:off x="3804743" y="1737907"/>
              <a:ext cx="1309988" cy="987448"/>
              <a:chOff x="0" y="0"/>
              <a:chExt cx="1309986" cy="987446"/>
            </a:xfrm>
          </p:grpSpPr>
          <p:sp>
            <p:nvSpPr>
              <p:cNvPr id="149" name="Shape 149"/>
              <p:cNvSpPr/>
              <p:nvPr/>
            </p:nvSpPr>
            <p:spPr>
              <a:xfrm>
                <a:off x="0" y="0"/>
                <a:ext cx="1309987" cy="987447"/>
              </a:xfrm>
              <a:prstGeom prst="roundRect">
                <a:avLst>
                  <a:gd name="adj" fmla="val 10458"/>
                </a:avLst>
              </a:prstGeom>
              <a:solidFill>
                <a:srgbClr val="007FA6"/>
              </a:solidFill>
              <a:ln w="3175" cap="flat">
                <a:solidFill>
                  <a:srgbClr val="000000"/>
                </a:solidFill>
                <a:prstDash val="solid"/>
                <a:round/>
              </a:ln>
              <a:effectLst>
                <a:outerShdw blurRad="50800" dist="38100" dir="2700000" rotWithShape="0">
                  <a:srgbClr val="000000">
                    <a:alpha val="43000"/>
                  </a:srgbClr>
                </a:outerShdw>
              </a:effectLst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lvl="0">
                  <a:buClr>
                    <a:srgbClr val="000000"/>
                  </a:buClr>
                  <a:defRPr>
                    <a:uFill>
                      <a:solidFill/>
                    </a:u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50" name="Shape 150"/>
              <p:cNvSpPr/>
              <p:nvPr/>
            </p:nvSpPr>
            <p:spPr>
              <a:xfrm>
                <a:off x="220861" y="182632"/>
                <a:ext cx="868264" cy="62218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38100" tIns="38100" rIns="38100" bIns="38100" numCol="1" anchor="ctr">
                <a:spAutoFit/>
              </a:bodyPr>
              <a:lstStyle/>
              <a:p>
                <a:pPr lvl="0" algn="ctr">
                  <a:lnSpc>
                    <a:spcPct val="70000"/>
                  </a:lnSpc>
                  <a:buClr>
                    <a:srgbClr val="FFFFFF"/>
                  </a:buClr>
                </a:pPr>
                <a:r>
                  <a:rPr sz="1600" b="1">
                    <a:solidFill>
                      <a:srgbClr val="FFFFFF"/>
                    </a:solidFill>
                    <a:effectLst>
                      <a:outerShdw blurRad="38100" dist="38100" dir="2700000" rotWithShape="0">
                        <a:srgbClr val="000000"/>
                      </a:outerShdw>
                    </a:effectLst>
                    <a:uFill>
                      <a:solidFill>
                        <a:srgbClr val="FFFFFF"/>
                      </a:solidFill>
                    </a:uFill>
                    <a:latin typeface="Arial"/>
                    <a:ea typeface="Arial"/>
                    <a:cs typeface="Arial"/>
                    <a:sym typeface="Arial"/>
                  </a:rPr>
                  <a:t>Caches</a:t>
                </a:r>
                <a:endParaRPr sz="1600">
                  <a:uFill>
                    <a:solidFill/>
                  </a:uFill>
                  <a:latin typeface="Arial"/>
                  <a:ea typeface="Arial"/>
                  <a:cs typeface="Arial"/>
                  <a:sym typeface="Arial"/>
                </a:endParaRPr>
              </a:p>
              <a:p>
                <a:pPr lvl="0" algn="ctr">
                  <a:lnSpc>
                    <a:spcPct val="70000"/>
                  </a:lnSpc>
                  <a:buClr>
                    <a:srgbClr val="FFFFFF"/>
                  </a:buClr>
                </a:pPr>
                <a:endParaRPr sz="1600" b="1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  <a:uFill>
                    <a:solidFill>
                      <a:srgbClr val="FFFFFF"/>
                    </a:solidFill>
                  </a:uFill>
                  <a:latin typeface="Arial"/>
                  <a:ea typeface="Arial"/>
                  <a:cs typeface="Arial"/>
                  <a:sym typeface="Arial"/>
                </a:endParaRPr>
              </a:p>
              <a:p>
                <a:pPr lvl="0" algn="ctr">
                  <a:lnSpc>
                    <a:spcPct val="70000"/>
                  </a:lnSpc>
                  <a:buClr>
                    <a:srgbClr val="FFFFFF"/>
                  </a:buClr>
                </a:pPr>
                <a:r>
                  <a:rPr sz="1600" b="1">
                    <a:solidFill>
                      <a:srgbClr val="FFFFFF"/>
                    </a:solidFill>
                    <a:effectLst>
                      <a:outerShdw blurRad="38100" dist="38100" dir="2700000" rotWithShape="0">
                        <a:srgbClr val="000000"/>
                      </a:outerShdw>
                    </a:effectLst>
                    <a:uFill>
                      <a:solidFill>
                        <a:srgbClr val="FFFFFF"/>
                      </a:solidFill>
                    </a:uFill>
                    <a:latin typeface="Arial"/>
                    <a:ea typeface="Arial"/>
                    <a:cs typeface="Arial"/>
                    <a:sym typeface="Arial"/>
                  </a:rPr>
                  <a:t>CPUs</a:t>
                </a:r>
              </a:p>
            </p:txBody>
          </p:sp>
        </p:grpSp>
        <p:grpSp>
          <p:nvGrpSpPr>
            <p:cNvPr id="154" name="Group 154"/>
            <p:cNvGrpSpPr/>
            <p:nvPr/>
          </p:nvGrpSpPr>
          <p:grpSpPr>
            <a:xfrm>
              <a:off x="3804743" y="1737907"/>
              <a:ext cx="1309988" cy="513473"/>
              <a:chOff x="0" y="0"/>
              <a:chExt cx="1309986" cy="513472"/>
            </a:xfrm>
          </p:grpSpPr>
          <p:sp>
            <p:nvSpPr>
              <p:cNvPr id="152" name="Shape 152"/>
              <p:cNvSpPr/>
              <p:nvPr/>
            </p:nvSpPr>
            <p:spPr>
              <a:xfrm>
                <a:off x="0" y="0"/>
                <a:ext cx="1309987" cy="513473"/>
              </a:xfrm>
              <a:prstGeom prst="roundRect">
                <a:avLst>
                  <a:gd name="adj" fmla="val 10458"/>
                </a:avLst>
              </a:prstGeom>
              <a:solidFill>
                <a:srgbClr val="008F00"/>
              </a:solidFill>
              <a:ln w="317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lvl="0">
                  <a:buClr>
                    <a:srgbClr val="000000"/>
                  </a:buClr>
                  <a:defRPr>
                    <a:uFill>
                      <a:solidFill/>
                    </a:u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53" name="Shape 153"/>
              <p:cNvSpPr/>
              <p:nvPr/>
            </p:nvSpPr>
            <p:spPr>
              <a:xfrm>
                <a:off x="249089" y="107659"/>
                <a:ext cx="811809" cy="29815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38100" tIns="38100" rIns="38100" bIns="38100" numCol="1" anchor="ctr">
                <a:spAutoFit/>
              </a:bodyPr>
              <a:lstStyle>
                <a:lvl1pPr algn="ctr">
                  <a:lnSpc>
                    <a:spcPct val="70000"/>
                  </a:lnSpc>
                  <a:buClr>
                    <a:srgbClr val="FFFFFF"/>
                  </a:buClr>
                  <a:defRPr sz="1600" b="1">
                    <a:solidFill>
                      <a:srgbClr val="FFFFFF"/>
                    </a:solidFill>
                    <a:effectLst>
                      <a:outerShdw blurRad="38100" dist="38100" dir="2700000" rotWithShape="0">
                        <a:srgbClr val="000000"/>
                      </a:outerShdw>
                    </a:effectLst>
                    <a:uFill>
                      <a:solidFill>
                        <a:srgbClr val="FFFFFF"/>
                      </a:solidFill>
                    </a:uFill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pPr lvl="0">
                  <a:defRPr sz="1800" b="0">
                    <a:solidFill>
                      <a:srgbClr val="000000"/>
                    </a:solidFill>
                    <a:effectLst/>
                    <a:uFillTx/>
                  </a:defRPr>
                </a:pPr>
                <a:r>
                  <a:rPr sz="1600" b="1">
                    <a:solidFill>
                      <a:srgbClr val="FFFFFF"/>
                    </a:solidFill>
                    <a:effectLst>
                      <a:outerShdw blurRad="38100" dist="38100" dir="2700000" rotWithShape="0">
                        <a:srgbClr val="000000"/>
                      </a:outerShdw>
                    </a:effectLst>
                    <a:uFill>
                      <a:solidFill>
                        <a:srgbClr val="FFFFFF"/>
                      </a:solidFill>
                    </a:uFill>
                  </a:rPr>
                  <a:t>Caches</a:t>
                </a:r>
              </a:p>
            </p:txBody>
          </p:sp>
        </p:grpSp>
        <p:grpSp>
          <p:nvGrpSpPr>
            <p:cNvPr id="157" name="Group 157"/>
            <p:cNvGrpSpPr/>
            <p:nvPr/>
          </p:nvGrpSpPr>
          <p:grpSpPr>
            <a:xfrm>
              <a:off x="1974613" y="3179579"/>
              <a:ext cx="1656750" cy="763972"/>
              <a:chOff x="0" y="0"/>
              <a:chExt cx="1656749" cy="763971"/>
            </a:xfrm>
          </p:grpSpPr>
          <p:sp>
            <p:nvSpPr>
              <p:cNvPr id="155" name="Shape 155"/>
              <p:cNvSpPr/>
              <p:nvPr/>
            </p:nvSpPr>
            <p:spPr>
              <a:xfrm>
                <a:off x="0" y="0"/>
                <a:ext cx="1656750" cy="763972"/>
              </a:xfrm>
              <a:prstGeom prst="roundRect">
                <a:avLst>
                  <a:gd name="adj" fmla="val 10458"/>
                </a:avLst>
              </a:prstGeom>
              <a:solidFill>
                <a:srgbClr val="2A60A1"/>
              </a:solidFill>
              <a:ln w="3175" cap="flat">
                <a:solidFill>
                  <a:srgbClr val="000000"/>
                </a:solidFill>
                <a:prstDash val="solid"/>
                <a:round/>
              </a:ln>
              <a:effectLst>
                <a:outerShdw blurRad="63500" dist="38100" dir="2700000" rotWithShape="0">
                  <a:srgbClr val="000000">
                    <a:alpha val="70000"/>
                  </a:srgbClr>
                </a:outerShdw>
              </a:effectLst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lvl="0">
                  <a:buClr>
                    <a:srgbClr val="000000"/>
                  </a:buClr>
                  <a:defRPr>
                    <a:uFill>
                      <a:solidFill/>
                    </a:u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56" name="Shape 156"/>
              <p:cNvSpPr/>
              <p:nvPr/>
            </p:nvSpPr>
            <p:spPr>
              <a:xfrm>
                <a:off x="648441" y="232909"/>
                <a:ext cx="359867" cy="29815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38100" tIns="38100" rIns="38100" bIns="38100" numCol="1" anchor="ctr">
                <a:spAutoFit/>
              </a:bodyPr>
              <a:lstStyle>
                <a:lvl1pPr algn="ctr">
                  <a:lnSpc>
                    <a:spcPct val="70000"/>
                  </a:lnSpc>
                  <a:buClr>
                    <a:srgbClr val="FFFFFF"/>
                  </a:buClr>
                  <a:defRPr sz="1600" b="1">
                    <a:solidFill>
                      <a:srgbClr val="FFFFFF"/>
                    </a:solidFill>
                    <a:effectLst>
                      <a:outerShdw blurRad="38100" dist="38100" dir="2700000" rotWithShape="0">
                        <a:srgbClr val="000000"/>
                      </a:outerShdw>
                    </a:effectLst>
                    <a:uFill>
                      <a:solidFill>
                        <a:srgbClr val="FFFFFF"/>
                      </a:solidFill>
                    </a:uFill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pPr lvl="0">
                  <a:defRPr sz="1800" b="0">
                    <a:solidFill>
                      <a:srgbClr val="000000"/>
                    </a:solidFill>
                    <a:effectLst/>
                    <a:uFillTx/>
                  </a:defRPr>
                </a:pPr>
                <a:r>
                  <a:rPr sz="1600" b="1">
                    <a:solidFill>
                      <a:srgbClr val="FFFFFF"/>
                    </a:solidFill>
                    <a:effectLst>
                      <a:outerShdw blurRad="38100" dist="38100" dir="2700000" rotWithShape="0">
                        <a:srgbClr val="000000"/>
                      </a:outerShdw>
                    </a:effectLst>
                    <a:uFill>
                      <a:solidFill>
                        <a:srgbClr val="FFFFFF"/>
                      </a:solidFill>
                    </a:uFill>
                  </a:rPr>
                  <a:t>I/O</a:t>
                </a:r>
              </a:p>
            </p:txBody>
          </p:sp>
        </p:grpSp>
        <p:grpSp>
          <p:nvGrpSpPr>
            <p:cNvPr id="162" name="Group 162"/>
            <p:cNvGrpSpPr/>
            <p:nvPr/>
          </p:nvGrpSpPr>
          <p:grpSpPr>
            <a:xfrm>
              <a:off x="2290183" y="3954466"/>
              <a:ext cx="1025609" cy="261934"/>
              <a:chOff x="0" y="0"/>
              <a:chExt cx="1025607" cy="261932"/>
            </a:xfrm>
          </p:grpSpPr>
          <p:sp>
            <p:nvSpPr>
              <p:cNvPr id="158" name="Shape 158"/>
              <p:cNvSpPr/>
              <p:nvPr/>
            </p:nvSpPr>
            <p:spPr>
              <a:xfrm flipH="1">
                <a:off x="-1" y="0"/>
                <a:ext cx="2" cy="261933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olid"/>
                <a:round/>
              </a:ln>
              <a:effectLst>
                <a:outerShdw blurRad="63500" dist="25400" dir="2700000" rotWithShape="0">
                  <a:srgbClr val="DDE1E7">
                    <a:alpha val="74998"/>
                  </a:srgbClr>
                </a:outerShdw>
              </a:effectLst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defTabSz="457200">
                  <a:defRPr sz="1200">
                    <a:latin typeface="+mj-lt"/>
                    <a:ea typeface="+mj-ea"/>
                    <a:cs typeface="+mj-cs"/>
                    <a:sym typeface="Helvetica"/>
                  </a:defRPr>
                </a:pPr>
                <a:endParaRPr/>
              </a:p>
            </p:txBody>
          </p:sp>
          <p:sp>
            <p:nvSpPr>
              <p:cNvPr id="159" name="Shape 159"/>
              <p:cNvSpPr/>
              <p:nvPr/>
            </p:nvSpPr>
            <p:spPr>
              <a:xfrm flipH="1">
                <a:off x="341869" y="0"/>
                <a:ext cx="1" cy="261933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olid"/>
                <a:round/>
              </a:ln>
              <a:effectLst>
                <a:outerShdw blurRad="63500" dist="25400" dir="2700000" rotWithShape="0">
                  <a:srgbClr val="DDE1E7">
                    <a:alpha val="74998"/>
                  </a:srgbClr>
                </a:outerShdw>
              </a:effectLst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defTabSz="457200">
                  <a:defRPr sz="1200">
                    <a:latin typeface="+mj-lt"/>
                    <a:ea typeface="+mj-ea"/>
                    <a:cs typeface="+mj-cs"/>
                    <a:sym typeface="Helvetica"/>
                  </a:defRPr>
                </a:pPr>
                <a:endParaRPr/>
              </a:p>
            </p:txBody>
          </p:sp>
          <p:sp>
            <p:nvSpPr>
              <p:cNvPr id="160" name="Shape 160"/>
              <p:cNvSpPr/>
              <p:nvPr/>
            </p:nvSpPr>
            <p:spPr>
              <a:xfrm flipH="1">
                <a:off x="683738" y="0"/>
                <a:ext cx="1" cy="261933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olid"/>
                <a:round/>
              </a:ln>
              <a:effectLst>
                <a:outerShdw blurRad="63500" dist="25400" dir="2700000" rotWithShape="0">
                  <a:srgbClr val="DDE1E7">
                    <a:alpha val="74998"/>
                  </a:srgbClr>
                </a:outerShdw>
              </a:effectLst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defTabSz="457200">
                  <a:defRPr sz="1200">
                    <a:latin typeface="+mj-lt"/>
                    <a:ea typeface="+mj-ea"/>
                    <a:cs typeface="+mj-cs"/>
                    <a:sym typeface="Helvetica"/>
                  </a:defRPr>
                </a:pPr>
                <a:endParaRPr/>
              </a:p>
            </p:txBody>
          </p:sp>
          <p:sp>
            <p:nvSpPr>
              <p:cNvPr id="161" name="Shape 161"/>
              <p:cNvSpPr/>
              <p:nvPr/>
            </p:nvSpPr>
            <p:spPr>
              <a:xfrm>
                <a:off x="1025607" y="0"/>
                <a:ext cx="1" cy="261933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olid"/>
                <a:round/>
              </a:ln>
              <a:effectLst>
                <a:outerShdw blurRad="63500" dist="25400" dir="2700000" rotWithShape="0">
                  <a:srgbClr val="DDE1E7">
                    <a:alpha val="74998"/>
                  </a:srgbClr>
                </a:outerShdw>
              </a:effectLst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defTabSz="457200">
                  <a:defRPr sz="1200">
                    <a:latin typeface="+mj-lt"/>
                    <a:ea typeface="+mj-ea"/>
                    <a:cs typeface="+mj-cs"/>
                    <a:sym typeface="Helvetica"/>
                  </a:defRPr>
                </a:pPr>
                <a:endParaRPr/>
              </a:p>
            </p:txBody>
          </p:sp>
        </p:grpSp>
        <p:sp>
          <p:nvSpPr>
            <p:cNvPr id="163" name="Shape 163"/>
            <p:cNvSpPr/>
            <p:nvPr/>
          </p:nvSpPr>
          <p:spPr>
            <a:xfrm>
              <a:off x="1390415" y="1007196"/>
              <a:ext cx="858739" cy="470968"/>
            </a:xfrm>
            <a:prstGeom prst="rect">
              <a:avLst/>
            </a:prstGeom>
            <a:noFill/>
            <a:ln w="12700" cap="flat">
              <a:noFill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38100" tIns="38100" rIns="38100" bIns="38100" numCol="1" anchor="t">
              <a:spAutoFit/>
            </a:bodyPr>
            <a:lstStyle>
              <a:lvl1pPr>
                <a:buClr>
                  <a:srgbClr val="E07800"/>
                </a:buClr>
                <a:defRPr sz="2800" b="1" spc="49">
                  <a:solidFill>
                    <a:srgbClr val="E07800"/>
                  </a:solidFill>
                  <a:effectLst>
                    <a:outerShdw blurRad="76200" dist="50800" dir="5400000" rotWithShape="0">
                      <a:srgbClr val="000000">
                        <a:alpha val="64999"/>
                      </a:srgbClr>
                    </a:outerShdw>
                  </a:effectLst>
                  <a:uFill>
                    <a:solidFill>
                      <a:srgbClr val="E07800"/>
                    </a:solidFill>
                  </a:u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lvl="0">
                <a:defRPr sz="1800" b="0" spc="0">
                  <a:solidFill>
                    <a:srgbClr val="000000"/>
                  </a:solidFill>
                  <a:effectLst/>
                  <a:uFillTx/>
                </a:defRPr>
              </a:pPr>
              <a:r>
                <a:rPr sz="2800" b="1" spc="49">
                  <a:solidFill>
                    <a:srgbClr val="E07800"/>
                  </a:solidFill>
                  <a:effectLst>
                    <a:outerShdw blurRad="76200" dist="50800" dir="5400000" rotWithShape="0">
                      <a:srgbClr val="000000">
                        <a:alpha val="64999"/>
                      </a:srgbClr>
                    </a:outerShdw>
                  </a:effectLst>
                  <a:uFill>
                    <a:solidFill>
                      <a:srgbClr val="E07800"/>
                    </a:solidFill>
                  </a:uFill>
                </a:rPr>
                <a:t>BUS</a:t>
              </a:r>
            </a:p>
          </p:txBody>
        </p:sp>
      </p:grpSp>
      <p:pic>
        <p:nvPicPr>
          <p:cNvPr id="165" name="image6.png"/>
          <p:cNvPicPr/>
          <p:nvPr/>
        </p:nvPicPr>
        <p:blipFill>
          <a:blip r:embed="rId2">
            <a:extLst/>
          </a:blip>
          <a:srcRect l="49575" t="2430" r="2123"/>
          <a:stretch>
            <a:fillRect/>
          </a:stretch>
        </p:blipFill>
        <p:spPr>
          <a:xfrm>
            <a:off x="8870229" y="4991100"/>
            <a:ext cx="702065" cy="1734795"/>
          </a:xfrm>
          <a:prstGeom prst="rect">
            <a:avLst/>
          </a:prstGeom>
          <a:ln w="12700">
            <a:round/>
          </a:ln>
        </p:spPr>
      </p:pic>
      <p:grpSp>
        <p:nvGrpSpPr>
          <p:cNvPr id="172" name="Group 172"/>
          <p:cNvGrpSpPr/>
          <p:nvPr/>
        </p:nvGrpSpPr>
        <p:grpSpPr>
          <a:xfrm>
            <a:off x="9079817" y="4381608"/>
            <a:ext cx="809251" cy="629758"/>
            <a:chOff x="0" y="0"/>
            <a:chExt cx="809249" cy="629756"/>
          </a:xfrm>
        </p:grpSpPr>
        <p:sp>
          <p:nvSpPr>
            <p:cNvPr id="166" name="Shape 166"/>
            <p:cNvSpPr/>
            <p:nvPr/>
          </p:nvSpPr>
          <p:spPr>
            <a:xfrm>
              <a:off x="0" y="-1"/>
              <a:ext cx="809250" cy="5624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9" h="20683" extrusionOk="0">
                  <a:moveTo>
                    <a:pt x="1901" y="6809"/>
                  </a:moveTo>
                  <a:cubicBezTo>
                    <a:pt x="1658" y="4403"/>
                    <a:pt x="2907" y="2186"/>
                    <a:pt x="4691" y="1859"/>
                  </a:cubicBezTo>
                  <a:cubicBezTo>
                    <a:pt x="5414" y="1726"/>
                    <a:pt x="6149" y="1925"/>
                    <a:pt x="6778" y="2422"/>
                  </a:cubicBezTo>
                  <a:cubicBezTo>
                    <a:pt x="7445" y="726"/>
                    <a:pt x="9003" y="81"/>
                    <a:pt x="10259" y="982"/>
                  </a:cubicBezTo>
                  <a:cubicBezTo>
                    <a:pt x="10478" y="1140"/>
                    <a:pt x="10680" y="1340"/>
                    <a:pt x="10857" y="1575"/>
                  </a:cubicBezTo>
                  <a:cubicBezTo>
                    <a:pt x="11377" y="169"/>
                    <a:pt x="12642" y="-402"/>
                    <a:pt x="13683" y="299"/>
                  </a:cubicBezTo>
                  <a:cubicBezTo>
                    <a:pt x="13971" y="493"/>
                    <a:pt x="14222" y="774"/>
                    <a:pt x="14418" y="1120"/>
                  </a:cubicBezTo>
                  <a:cubicBezTo>
                    <a:pt x="15255" y="-210"/>
                    <a:pt x="16734" y="-374"/>
                    <a:pt x="17722" y="753"/>
                  </a:cubicBezTo>
                  <a:cubicBezTo>
                    <a:pt x="18137" y="1227"/>
                    <a:pt x="18417" y="1880"/>
                    <a:pt x="18513" y="2601"/>
                  </a:cubicBezTo>
                  <a:cubicBezTo>
                    <a:pt x="19885" y="3106"/>
                    <a:pt x="20694" y="5019"/>
                    <a:pt x="20321" y="6874"/>
                  </a:cubicBezTo>
                  <a:cubicBezTo>
                    <a:pt x="20289" y="7030"/>
                    <a:pt x="20250" y="7182"/>
                    <a:pt x="20203" y="7331"/>
                  </a:cubicBezTo>
                  <a:cubicBezTo>
                    <a:pt x="21303" y="9264"/>
                    <a:pt x="21034" y="12033"/>
                    <a:pt x="19601" y="13518"/>
                  </a:cubicBezTo>
                  <a:cubicBezTo>
                    <a:pt x="19155" y="13980"/>
                    <a:pt x="18629" y="14279"/>
                    <a:pt x="18072" y="14386"/>
                  </a:cubicBezTo>
                  <a:cubicBezTo>
                    <a:pt x="18060" y="16465"/>
                    <a:pt x="16800" y="18137"/>
                    <a:pt x="15258" y="18121"/>
                  </a:cubicBezTo>
                  <a:cubicBezTo>
                    <a:pt x="14743" y="18115"/>
                    <a:pt x="14238" y="17917"/>
                    <a:pt x="13801" y="17550"/>
                  </a:cubicBezTo>
                  <a:cubicBezTo>
                    <a:pt x="13280" y="19881"/>
                    <a:pt x="11460" y="21198"/>
                    <a:pt x="9738" y="20492"/>
                  </a:cubicBezTo>
                  <a:cubicBezTo>
                    <a:pt x="9016" y="20196"/>
                    <a:pt x="8392" y="19571"/>
                    <a:pt x="7973" y="18722"/>
                  </a:cubicBezTo>
                  <a:cubicBezTo>
                    <a:pt x="6209" y="20158"/>
                    <a:pt x="3920" y="19386"/>
                    <a:pt x="2859" y="16998"/>
                  </a:cubicBezTo>
                  <a:cubicBezTo>
                    <a:pt x="2846" y="16968"/>
                    <a:pt x="2833" y="16937"/>
                    <a:pt x="2820" y="16907"/>
                  </a:cubicBezTo>
                  <a:cubicBezTo>
                    <a:pt x="1666" y="17089"/>
                    <a:pt x="620" y="15978"/>
                    <a:pt x="485" y="14424"/>
                  </a:cubicBezTo>
                  <a:cubicBezTo>
                    <a:pt x="412" y="13596"/>
                    <a:pt x="615" y="12767"/>
                    <a:pt x="1038" y="12159"/>
                  </a:cubicBezTo>
                  <a:cubicBezTo>
                    <a:pt x="39" y="11365"/>
                    <a:pt x="-297" y="9622"/>
                    <a:pt x="288" y="8266"/>
                  </a:cubicBezTo>
                  <a:cubicBezTo>
                    <a:pt x="626" y="7484"/>
                    <a:pt x="1218" y="6967"/>
                    <a:pt x="1883" y="6874"/>
                  </a:cubicBezTo>
                  <a:close/>
                </a:path>
              </a:pathLst>
            </a:custGeom>
            <a:solidFill>
              <a:srgbClr val="23A9A8">
                <a:alpha val="50000"/>
              </a:srgbClr>
            </a:solidFill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lvl="0">
                <a:buClr>
                  <a:srgbClr val="000000"/>
                </a:buClr>
                <a:defRPr>
                  <a:uFill>
                    <a:solidFill/>
                  </a:u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67" name="Shape 167"/>
            <p:cNvSpPr/>
            <p:nvPr/>
          </p:nvSpPr>
          <p:spPr>
            <a:xfrm>
              <a:off x="69179" y="483574"/>
              <a:ext cx="93703" cy="93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0"/>
                  </a:move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lose/>
                </a:path>
              </a:pathLst>
            </a:custGeom>
            <a:solidFill>
              <a:srgbClr val="23A9A8">
                <a:alpha val="50000"/>
              </a:srgbClr>
            </a:solidFill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lvl="0">
                <a:buClr>
                  <a:srgbClr val="000000"/>
                </a:buClr>
                <a:defRPr>
                  <a:uFill>
                    <a:solidFill/>
                  </a:u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68" name="Shape 168"/>
            <p:cNvSpPr/>
            <p:nvPr/>
          </p:nvSpPr>
          <p:spPr>
            <a:xfrm>
              <a:off x="24887" y="551297"/>
              <a:ext cx="62469" cy="624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0"/>
                  </a:move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lose/>
                </a:path>
              </a:pathLst>
            </a:custGeom>
            <a:solidFill>
              <a:srgbClr val="23A9A8">
                <a:alpha val="50000"/>
              </a:srgbClr>
            </a:solidFill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lvl="0">
                <a:buClr>
                  <a:srgbClr val="000000"/>
                </a:buClr>
                <a:defRPr>
                  <a:uFill>
                    <a:solidFill/>
                  </a:u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69" name="Shape 169"/>
            <p:cNvSpPr/>
            <p:nvPr/>
          </p:nvSpPr>
          <p:spPr>
            <a:xfrm>
              <a:off x="4162" y="598522"/>
              <a:ext cx="31235" cy="312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0"/>
                  </a:move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lose/>
                </a:path>
              </a:pathLst>
            </a:custGeom>
            <a:solidFill>
              <a:srgbClr val="23A9A8">
                <a:alpha val="50000"/>
              </a:srgbClr>
            </a:solidFill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lvl="0">
                <a:buClr>
                  <a:srgbClr val="000000"/>
                </a:buClr>
                <a:defRPr>
                  <a:uFill>
                    <a:solidFill/>
                  </a:u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70" name="Shape 170"/>
            <p:cNvSpPr/>
            <p:nvPr/>
          </p:nvSpPr>
          <p:spPr>
            <a:xfrm>
              <a:off x="41088" y="28643"/>
              <a:ext cx="741547" cy="4782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80" y="14010"/>
                  </a:moveTo>
                  <a:cubicBezTo>
                    <a:pt x="899" y="14066"/>
                    <a:pt x="417" y="13902"/>
                    <a:pt x="0" y="13542"/>
                  </a:cubicBezTo>
                  <a:moveTo>
                    <a:pt x="2598" y="19137"/>
                  </a:moveTo>
                  <a:cubicBezTo>
                    <a:pt x="2405" y="19250"/>
                    <a:pt x="2202" y="19325"/>
                    <a:pt x="1994" y="19361"/>
                  </a:cubicBezTo>
                  <a:moveTo>
                    <a:pt x="7802" y="21600"/>
                  </a:moveTo>
                  <a:cubicBezTo>
                    <a:pt x="7657" y="21279"/>
                    <a:pt x="7535" y="20936"/>
                    <a:pt x="7438" y="20577"/>
                  </a:cubicBezTo>
                  <a:moveTo>
                    <a:pt x="14532" y="19050"/>
                  </a:moveTo>
                  <a:cubicBezTo>
                    <a:pt x="14510" y="19430"/>
                    <a:pt x="14462" y="19806"/>
                    <a:pt x="14386" y="20172"/>
                  </a:cubicBezTo>
                  <a:moveTo>
                    <a:pt x="17421" y="12116"/>
                  </a:moveTo>
                  <a:cubicBezTo>
                    <a:pt x="18513" y="12896"/>
                    <a:pt x="19202" y="14528"/>
                    <a:pt x="19193" y="16310"/>
                  </a:cubicBezTo>
                  <a:moveTo>
                    <a:pt x="21600" y="7649"/>
                  </a:moveTo>
                  <a:cubicBezTo>
                    <a:pt x="21423" y="8256"/>
                    <a:pt x="21153" y="8794"/>
                    <a:pt x="20811" y="9222"/>
                  </a:cubicBezTo>
                  <a:moveTo>
                    <a:pt x="19707" y="1814"/>
                  </a:moveTo>
                  <a:cubicBezTo>
                    <a:pt x="19737" y="2059"/>
                    <a:pt x="19751" y="2307"/>
                    <a:pt x="19749" y="2556"/>
                  </a:cubicBezTo>
                  <a:moveTo>
                    <a:pt x="14668" y="947"/>
                  </a:moveTo>
                  <a:cubicBezTo>
                    <a:pt x="14771" y="605"/>
                    <a:pt x="14907" y="286"/>
                    <a:pt x="15073" y="0"/>
                  </a:cubicBezTo>
                  <a:moveTo>
                    <a:pt x="10888" y="1399"/>
                  </a:moveTo>
                  <a:cubicBezTo>
                    <a:pt x="10930" y="1115"/>
                    <a:pt x="10996" y="841"/>
                    <a:pt x="11084" y="582"/>
                  </a:cubicBezTo>
                  <a:moveTo>
                    <a:pt x="6452" y="1676"/>
                  </a:moveTo>
                  <a:cubicBezTo>
                    <a:pt x="6709" y="1897"/>
                    <a:pt x="6947" y="2163"/>
                    <a:pt x="7160" y="2469"/>
                  </a:cubicBezTo>
                  <a:moveTo>
                    <a:pt x="1072" y="7905"/>
                  </a:moveTo>
                  <a:cubicBezTo>
                    <a:pt x="1016" y="7632"/>
                    <a:pt x="974" y="7353"/>
                    <a:pt x="948" y="7071"/>
                  </a:cubicBezTo>
                </a:path>
              </a:pathLst>
            </a:custGeom>
            <a:noFill/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lvl="0">
                <a:buClr>
                  <a:srgbClr val="000000"/>
                </a:buClr>
                <a:defRPr>
                  <a:uFill>
                    <a:solidFill/>
                  </a:u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71" name="Shape 171"/>
            <p:cNvSpPr/>
            <p:nvPr/>
          </p:nvSpPr>
          <p:spPr>
            <a:xfrm>
              <a:off x="112069" y="98553"/>
              <a:ext cx="431801" cy="33542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38100" tIns="38100" rIns="38100" bIns="38100" numCol="1" anchor="ctr">
              <a:spAutoFit/>
            </a:bodyPr>
            <a:lstStyle>
              <a:lvl1pPr>
                <a:buClr>
                  <a:srgbClr val="000000"/>
                </a:buClr>
                <a:defRPr>
                  <a:uFill>
                    <a:solidFill/>
                  </a:u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lvl="0">
                <a:defRPr>
                  <a:uFillTx/>
                </a:defRPr>
              </a:pPr>
              <a:r>
                <a:rPr>
                  <a:uFill>
                    <a:solidFill/>
                  </a:uFill>
                </a:rPr>
                <a:t>zzz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ln w="9525">
            <a:round/>
          </a:ln>
        </p:spPr>
        <p:txBody>
          <a:bodyPr lIns="0" tIns="0" rIns="0" bIns="0"/>
          <a:lstStyle>
            <a:lvl1pPr>
              <a:defRPr sz="3000">
                <a:uFill>
                  <a:solidFill/>
                </a:u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3000">
                <a:solidFill>
                  <a:srgbClr val="FFFFFF"/>
                </a:solidFill>
                <a:uFill>
                  <a:solidFill/>
                </a:uFill>
              </a:rPr>
              <a:t>NUMA – Non Uniform Memory Access</a:t>
            </a:r>
          </a:p>
        </p:txBody>
      </p:sp>
      <p:sp>
        <p:nvSpPr>
          <p:cNvPr id="175" name="Shape 175"/>
          <p:cNvSpPr>
            <a:spLocks noGrp="1"/>
          </p:cNvSpPr>
          <p:nvPr>
            <p:ph type="sldNum" sz="quarter" idx="2"/>
          </p:nvPr>
        </p:nvSpPr>
        <p:spPr>
          <a:xfrm>
            <a:off x="9114277" y="6402809"/>
            <a:ext cx="2743201" cy="2184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>
              <a:defRPr sz="800" b="1">
                <a:solidFill>
                  <a:srgbClr val="B5DCDB"/>
                </a:solidFill>
                <a:uFill>
                  <a:solidFill>
                    <a:srgbClr val="B5DCDB"/>
                  </a:solidFill>
                </a:u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  <a:uFillTx/>
              </a:defRPr>
            </a:pPr>
            <a:fld id="{86CB4B4D-7CA3-9044-876B-883B54F8677D}" type="slidenum">
              <a:rPr sz="800" b="1">
                <a:solidFill>
                  <a:srgbClr val="B5DCDB"/>
                </a:solidFill>
                <a:uFill>
                  <a:solidFill>
                    <a:srgbClr val="B5DCDB"/>
                  </a:solidFill>
                </a:uFill>
              </a:rPr>
              <a:t>7</a:t>
            </a:fld>
            <a:endParaRPr sz="800" b="1">
              <a:solidFill>
                <a:srgbClr val="B5DCDB"/>
              </a:solidFill>
              <a:uFill>
                <a:solidFill>
                  <a:srgbClr val="B5DCDB"/>
                </a:solidFill>
              </a:uFill>
            </a:endParaRPr>
          </a:p>
        </p:txBody>
      </p:sp>
      <p:sp>
        <p:nvSpPr>
          <p:cNvPr id="176" name="Shape 176"/>
          <p:cNvSpPr/>
          <p:nvPr/>
        </p:nvSpPr>
        <p:spPr>
          <a:xfrm>
            <a:off x="4486065" y="5737274"/>
            <a:ext cx="2781301" cy="447676"/>
          </a:xfrm>
          <a:prstGeom prst="rect">
            <a:avLst/>
          </a:prstGeom>
          <a:solidFill>
            <a:srgbClr val="A9A9A9"/>
          </a:solidFill>
          <a:ln w="3175">
            <a:solidFill/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>
            <a:lvl1pPr algn="ctr">
              <a:buClr>
                <a:srgbClr val="000000"/>
              </a:buClr>
              <a:defRPr sz="2400">
                <a:solidFill>
                  <a:srgbClr val="FFFFFF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2400">
                <a:solidFill>
                  <a:srgbClr val="FFFFFF"/>
                </a:solidFill>
                <a:uFill>
                  <a:solidFill/>
                </a:uFill>
              </a:rPr>
              <a:t>Point-to-point Links</a:t>
            </a:r>
          </a:p>
        </p:txBody>
      </p:sp>
      <p:sp>
        <p:nvSpPr>
          <p:cNvPr id="177" name="Shape 177"/>
          <p:cNvSpPr/>
          <p:nvPr/>
        </p:nvSpPr>
        <p:spPr>
          <a:xfrm>
            <a:off x="3091605" y="2244774"/>
            <a:ext cx="5318761" cy="3175238"/>
          </a:xfrm>
          <a:prstGeom prst="roundRect">
            <a:avLst>
              <a:gd name="adj" fmla="val 5773"/>
            </a:avLst>
          </a:prstGeom>
          <a:gradFill>
            <a:gsLst>
              <a:gs pos="0">
                <a:srgbClr val="FFFFFF"/>
              </a:gs>
              <a:gs pos="100000">
                <a:srgbClr val="497D7E"/>
              </a:gs>
            </a:gsLst>
            <a:path>
              <a:fillToRect l="50000" t="50000" r="50000" b="50000"/>
            </a:path>
          </a:gradFill>
          <a:ln>
            <a:round/>
          </a:ln>
          <a:effectLst>
            <a:outerShdw blurRad="63500" dist="101600" dir="2700000" rotWithShape="0">
              <a:srgbClr val="000000">
                <a:alpha val="74998"/>
              </a:srgbClr>
            </a:outerShdw>
          </a:effectLst>
        </p:spPr>
        <p:txBody>
          <a:bodyPr lIns="0" tIns="0" rIns="0" bIns="0"/>
          <a:lstStyle/>
          <a:p>
            <a:pPr lvl="0"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78" name="Shape 178"/>
          <p:cNvSpPr/>
          <p:nvPr/>
        </p:nvSpPr>
        <p:spPr>
          <a:xfrm>
            <a:off x="3861918" y="2946053"/>
            <a:ext cx="1" cy="837639"/>
          </a:xfrm>
          <a:prstGeom prst="line">
            <a:avLst/>
          </a:prstGeom>
          <a:ln w="50800">
            <a:solidFill/>
            <a:round/>
          </a:ln>
          <a:effectLst>
            <a:outerShdw blurRad="63500" dist="38100" dir="2700000" rotWithShape="0">
              <a:srgbClr val="000000">
                <a:alpha val="57000"/>
              </a:srgbClr>
            </a:outerShdw>
          </a:effectLst>
        </p:spPr>
        <p:txBody>
          <a:bodyPr lIns="0" tIns="0" rIns="0" bIns="0"/>
          <a:lstStyle/>
          <a:p>
            <a:pPr lvl="0"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79" name="Shape 179"/>
          <p:cNvSpPr/>
          <p:nvPr/>
        </p:nvSpPr>
        <p:spPr>
          <a:xfrm>
            <a:off x="3861918" y="4173292"/>
            <a:ext cx="1" cy="701280"/>
          </a:xfrm>
          <a:prstGeom prst="line">
            <a:avLst/>
          </a:prstGeom>
          <a:ln w="12700">
            <a:solidFill/>
            <a:round/>
          </a:ln>
          <a:effectLst>
            <a:outerShdw blurRad="63500" dist="25400" dir="2700000" rotWithShape="0">
              <a:srgbClr val="000000">
                <a:alpha val="74998"/>
              </a:srgbClr>
            </a:outerShdw>
          </a:effectLst>
        </p:spPr>
        <p:txBody>
          <a:bodyPr lIns="0" tIns="0" rIns="0" bIns="0"/>
          <a:lstStyle/>
          <a:p>
            <a:pPr lvl="0"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grpSp>
        <p:nvGrpSpPr>
          <p:cNvPr id="182" name="Group 182"/>
          <p:cNvGrpSpPr/>
          <p:nvPr/>
        </p:nvGrpSpPr>
        <p:grpSpPr>
          <a:xfrm>
            <a:off x="3233845" y="3472013"/>
            <a:ext cx="1256146" cy="974000"/>
            <a:chOff x="0" y="0"/>
            <a:chExt cx="1256145" cy="973998"/>
          </a:xfrm>
        </p:grpSpPr>
        <p:sp>
          <p:nvSpPr>
            <p:cNvPr id="180" name="Shape 180"/>
            <p:cNvSpPr/>
            <p:nvPr/>
          </p:nvSpPr>
          <p:spPr>
            <a:xfrm>
              <a:off x="0" y="0"/>
              <a:ext cx="1256146" cy="973999"/>
            </a:xfrm>
            <a:prstGeom prst="roundRect">
              <a:avLst>
                <a:gd name="adj" fmla="val 10458"/>
              </a:avLst>
            </a:prstGeom>
            <a:solidFill>
              <a:srgbClr val="007FA6"/>
            </a:solidFill>
            <a:ln w="3175" cap="flat">
              <a:solidFill>
                <a:srgbClr val="000000"/>
              </a:solidFill>
              <a:prstDash val="solid"/>
              <a:round/>
            </a:ln>
            <a:effectLst>
              <a:outerShdw blurRad="50800" dist="38100" dir="2700000" rotWithShape="0">
                <a:srgbClr val="000000">
                  <a:alpha val="43000"/>
                </a:srgbClr>
              </a:outerShdw>
            </a:effectLst>
          </p:spPr>
          <p:txBody>
            <a:bodyPr wrap="square" lIns="38100" tIns="38100" rIns="38100" bIns="38100" numCol="1" anchor="ctr">
              <a:noAutofit/>
            </a:bodyPr>
            <a:lstStyle/>
            <a:p>
              <a:pPr lvl="0">
                <a:buClr>
                  <a:srgbClr val="000000"/>
                </a:buClr>
                <a:defRPr>
                  <a:uFill>
                    <a:solidFill/>
                  </a:u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81" name="Shape 181"/>
            <p:cNvSpPr/>
            <p:nvPr/>
          </p:nvSpPr>
          <p:spPr>
            <a:xfrm>
              <a:off x="193940" y="175909"/>
              <a:ext cx="868265" cy="62218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38100" tIns="38100" rIns="38100" bIns="38100" numCol="1" anchor="ctr">
              <a:spAutoFit/>
            </a:bodyPr>
            <a:lstStyle/>
            <a:p>
              <a:pPr lvl="0" algn="ctr">
                <a:lnSpc>
                  <a:spcPct val="70000"/>
                </a:lnSpc>
                <a:buClr>
                  <a:srgbClr val="FFFFFF"/>
                </a:buClr>
              </a:pPr>
              <a:r>
                <a:rPr sz="1600" b="1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  <a:uFill>
                    <a:solidFill>
                      <a:srgbClr val="FFFFFF"/>
                    </a:solidFill>
                  </a:uFill>
                  <a:latin typeface="Arial"/>
                  <a:ea typeface="Arial"/>
                  <a:cs typeface="Arial"/>
                  <a:sym typeface="Arial"/>
                </a:rPr>
                <a:t>Caches</a:t>
              </a:r>
              <a:endParaRPr sz="1600">
                <a:uFill>
                  <a:solidFill/>
                </a:uFill>
                <a:latin typeface="Arial"/>
                <a:ea typeface="Arial"/>
                <a:cs typeface="Arial"/>
                <a:sym typeface="Arial"/>
              </a:endParaRPr>
            </a:p>
            <a:p>
              <a:pPr lvl="0" algn="ctr">
                <a:lnSpc>
                  <a:spcPct val="70000"/>
                </a:lnSpc>
                <a:buClr>
                  <a:srgbClr val="FFFFFF"/>
                </a:buClr>
              </a:pPr>
              <a:endParaRPr sz="1600" b="1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uFill>
                  <a:solidFill>
                    <a:srgbClr val="FFFFFF"/>
                  </a:solidFill>
                </a:uFill>
                <a:latin typeface="Arial"/>
                <a:ea typeface="Arial"/>
                <a:cs typeface="Arial"/>
                <a:sym typeface="Arial"/>
              </a:endParaRPr>
            </a:p>
            <a:p>
              <a:pPr lvl="0" algn="ctr">
                <a:lnSpc>
                  <a:spcPct val="70000"/>
                </a:lnSpc>
                <a:buClr>
                  <a:srgbClr val="FFFFFF"/>
                </a:buClr>
              </a:pPr>
              <a:r>
                <a:rPr sz="1600" b="1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  <a:uFill>
                    <a:solidFill>
                      <a:srgbClr val="FFFFFF"/>
                    </a:solidFill>
                  </a:uFill>
                  <a:latin typeface="Arial"/>
                  <a:ea typeface="Arial"/>
                  <a:cs typeface="Arial"/>
                  <a:sym typeface="Arial"/>
                </a:rPr>
                <a:t>CPUs</a:t>
              </a:r>
            </a:p>
          </p:txBody>
        </p:sp>
      </p:grpSp>
      <p:grpSp>
        <p:nvGrpSpPr>
          <p:cNvPr id="185" name="Group 185"/>
          <p:cNvGrpSpPr/>
          <p:nvPr/>
        </p:nvGrpSpPr>
        <p:grpSpPr>
          <a:xfrm>
            <a:off x="3280027" y="4621332"/>
            <a:ext cx="1163783" cy="681800"/>
            <a:chOff x="0" y="0"/>
            <a:chExt cx="1163782" cy="681799"/>
          </a:xfrm>
        </p:grpSpPr>
        <p:sp>
          <p:nvSpPr>
            <p:cNvPr id="183" name="Shape 183"/>
            <p:cNvSpPr/>
            <p:nvPr/>
          </p:nvSpPr>
          <p:spPr>
            <a:xfrm>
              <a:off x="0" y="0"/>
              <a:ext cx="1163783" cy="681800"/>
            </a:xfrm>
            <a:prstGeom prst="roundRect">
              <a:avLst>
                <a:gd name="adj" fmla="val 10458"/>
              </a:avLst>
            </a:prstGeom>
            <a:solidFill>
              <a:srgbClr val="2A60A1"/>
            </a:solidFill>
            <a:ln w="3175" cap="flat">
              <a:solidFill>
                <a:srgbClr val="000000"/>
              </a:solidFill>
              <a:prstDash val="solid"/>
              <a:round/>
            </a:ln>
            <a:effectLst>
              <a:outerShdw blurRad="50800" dist="38100" dir="2700000" rotWithShape="0">
                <a:srgbClr val="000000">
                  <a:alpha val="43000"/>
                </a:srgbClr>
              </a:outerShdw>
            </a:effectLst>
          </p:spPr>
          <p:txBody>
            <a:bodyPr wrap="square" lIns="38100" tIns="38100" rIns="38100" bIns="38100" numCol="1" anchor="ctr">
              <a:noAutofit/>
            </a:bodyPr>
            <a:lstStyle/>
            <a:p>
              <a:pPr lvl="0">
                <a:buClr>
                  <a:srgbClr val="000000"/>
                </a:buClr>
                <a:defRPr>
                  <a:uFill>
                    <a:solidFill/>
                  </a:u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84" name="Shape 184"/>
            <p:cNvSpPr/>
            <p:nvPr/>
          </p:nvSpPr>
          <p:spPr>
            <a:xfrm>
              <a:off x="401957" y="191823"/>
              <a:ext cx="359868" cy="29815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38100" tIns="38100" rIns="38100" bIns="38100" numCol="1" anchor="ctr">
              <a:spAutoFit/>
            </a:bodyPr>
            <a:lstStyle>
              <a:lvl1pPr algn="ctr">
                <a:lnSpc>
                  <a:spcPct val="70000"/>
                </a:lnSpc>
                <a:buClr>
                  <a:srgbClr val="FFFFFF"/>
                </a:buClr>
                <a:defRPr sz="1600" b="1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  <a:uFill>
                    <a:solidFill>
                      <a:srgbClr val="FFFFFF"/>
                    </a:solidFill>
                  </a:u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  <a:effectLst/>
                  <a:uFillTx/>
                </a:defRPr>
              </a:pPr>
              <a:r>
                <a:rPr sz="1600" b="1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  <a:uFill>
                    <a:solidFill>
                      <a:srgbClr val="FFFFFF"/>
                    </a:solidFill>
                  </a:uFill>
                </a:rPr>
                <a:t>I/O</a:t>
              </a:r>
            </a:p>
          </p:txBody>
        </p:sp>
      </p:grpSp>
      <p:grpSp>
        <p:nvGrpSpPr>
          <p:cNvPr id="190" name="Group 190"/>
          <p:cNvGrpSpPr/>
          <p:nvPr/>
        </p:nvGrpSpPr>
        <p:grpSpPr>
          <a:xfrm>
            <a:off x="3501700" y="5312871"/>
            <a:ext cx="720438" cy="233761"/>
            <a:chOff x="0" y="0"/>
            <a:chExt cx="720436" cy="233760"/>
          </a:xfrm>
        </p:grpSpPr>
        <p:sp>
          <p:nvSpPr>
            <p:cNvPr id="186" name="Shape 186"/>
            <p:cNvSpPr/>
            <p:nvPr/>
          </p:nvSpPr>
          <p:spPr>
            <a:xfrm flipH="1">
              <a:off x="-1" y="0"/>
              <a:ext cx="2" cy="233761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round/>
            </a:ln>
            <a:effectLst>
              <a:outerShdw blurRad="63500" dist="25400" dir="2700000" rotWithShape="0">
                <a:srgbClr val="DDE1E7">
                  <a:alpha val="74998"/>
                </a:srgbClr>
              </a:outerShdw>
            </a:effectLst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187" name="Shape 187"/>
            <p:cNvSpPr/>
            <p:nvPr/>
          </p:nvSpPr>
          <p:spPr>
            <a:xfrm flipH="1">
              <a:off x="240145" y="0"/>
              <a:ext cx="1" cy="233761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round/>
            </a:ln>
            <a:effectLst>
              <a:outerShdw blurRad="63500" dist="25400" dir="2700000" rotWithShape="0">
                <a:srgbClr val="DDE1E7">
                  <a:alpha val="74998"/>
                </a:srgbClr>
              </a:outerShdw>
            </a:effectLst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188" name="Shape 188"/>
            <p:cNvSpPr/>
            <p:nvPr/>
          </p:nvSpPr>
          <p:spPr>
            <a:xfrm>
              <a:off x="480290" y="0"/>
              <a:ext cx="1" cy="233761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round/>
            </a:ln>
            <a:effectLst>
              <a:outerShdw blurRad="63500" dist="25400" dir="2700000" rotWithShape="0">
                <a:srgbClr val="DDE1E7">
                  <a:alpha val="74998"/>
                </a:srgbClr>
              </a:outerShdw>
            </a:effectLst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189" name="Shape 189"/>
            <p:cNvSpPr/>
            <p:nvPr/>
          </p:nvSpPr>
          <p:spPr>
            <a:xfrm>
              <a:off x="720436" y="0"/>
              <a:ext cx="1" cy="233761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round/>
            </a:ln>
            <a:effectLst>
              <a:outerShdw blurRad="63500" dist="25400" dir="2700000" rotWithShape="0">
                <a:srgbClr val="DDE1E7">
                  <a:alpha val="74998"/>
                </a:srgbClr>
              </a:outerShdw>
            </a:effectLst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</p:grpSp>
      <p:grpSp>
        <p:nvGrpSpPr>
          <p:cNvPr id="193" name="Group 193"/>
          <p:cNvGrpSpPr/>
          <p:nvPr/>
        </p:nvGrpSpPr>
        <p:grpSpPr>
          <a:xfrm>
            <a:off x="3233845" y="2361654"/>
            <a:ext cx="1256146" cy="896080"/>
            <a:chOff x="0" y="0"/>
            <a:chExt cx="1256145" cy="896079"/>
          </a:xfrm>
        </p:grpSpPr>
        <p:sp>
          <p:nvSpPr>
            <p:cNvPr id="191" name="Shape 191"/>
            <p:cNvSpPr/>
            <p:nvPr/>
          </p:nvSpPr>
          <p:spPr>
            <a:xfrm>
              <a:off x="0" y="0"/>
              <a:ext cx="1256146" cy="896080"/>
            </a:xfrm>
            <a:prstGeom prst="roundRect">
              <a:avLst>
                <a:gd name="adj" fmla="val 10458"/>
              </a:avLst>
            </a:prstGeom>
            <a:solidFill>
              <a:srgbClr val="008F00"/>
            </a:solidFill>
            <a:ln w="3175" cap="flat">
              <a:solidFill>
                <a:srgbClr val="000000"/>
              </a:solidFill>
              <a:prstDash val="solid"/>
              <a:round/>
            </a:ln>
            <a:effectLst>
              <a:outerShdw blurRad="50800" dist="38100" dir="2700000" rotWithShape="0">
                <a:srgbClr val="000000">
                  <a:alpha val="43000"/>
                </a:srgbClr>
              </a:outerShdw>
            </a:effectLst>
          </p:spPr>
          <p:txBody>
            <a:bodyPr wrap="square" lIns="38100" tIns="38100" rIns="38100" bIns="38100" numCol="1" anchor="ctr">
              <a:noAutofit/>
            </a:bodyPr>
            <a:lstStyle/>
            <a:p>
              <a:pPr lvl="0">
                <a:buClr>
                  <a:srgbClr val="000000"/>
                </a:buClr>
                <a:defRPr>
                  <a:uFill>
                    <a:solidFill/>
                  </a:u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92" name="Shape 192"/>
            <p:cNvSpPr/>
            <p:nvPr/>
          </p:nvSpPr>
          <p:spPr>
            <a:xfrm>
              <a:off x="194040" y="298963"/>
              <a:ext cx="868065" cy="29815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38100" tIns="38100" rIns="38100" bIns="38100" numCol="1" anchor="ctr">
              <a:spAutoFit/>
            </a:bodyPr>
            <a:lstStyle>
              <a:lvl1pPr algn="ctr">
                <a:lnSpc>
                  <a:spcPct val="70000"/>
                </a:lnSpc>
                <a:buClr>
                  <a:srgbClr val="FFFFFF"/>
                </a:buClr>
                <a:defRPr sz="1600" b="1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  <a:uFill>
                    <a:solidFill>
                      <a:srgbClr val="FFFFFF"/>
                    </a:solidFill>
                  </a:u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  <a:effectLst/>
                  <a:uFillTx/>
                </a:defRPr>
              </a:pPr>
              <a:r>
                <a:rPr sz="1600" b="1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  <a:uFill>
                    <a:solidFill>
                      <a:srgbClr val="FFFFFF"/>
                    </a:solidFill>
                  </a:uFill>
                </a:rPr>
                <a:t>Memory</a:t>
              </a:r>
            </a:p>
          </p:txBody>
        </p:sp>
      </p:grpSp>
      <p:sp>
        <p:nvSpPr>
          <p:cNvPr id="194" name="Shape 194"/>
          <p:cNvSpPr/>
          <p:nvPr/>
        </p:nvSpPr>
        <p:spPr>
          <a:xfrm>
            <a:off x="5746136" y="2946053"/>
            <a:ext cx="1" cy="837639"/>
          </a:xfrm>
          <a:prstGeom prst="line">
            <a:avLst/>
          </a:prstGeom>
          <a:ln w="50800">
            <a:solidFill/>
            <a:round/>
          </a:ln>
          <a:effectLst>
            <a:outerShdw blurRad="63500" dist="38100" dir="2700000" rotWithShape="0">
              <a:srgbClr val="000000">
                <a:alpha val="57000"/>
              </a:srgbClr>
            </a:outerShdw>
          </a:effectLst>
        </p:spPr>
        <p:txBody>
          <a:bodyPr lIns="0" tIns="0" rIns="0" bIns="0"/>
          <a:lstStyle/>
          <a:p>
            <a:pPr lvl="0"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grpSp>
        <p:nvGrpSpPr>
          <p:cNvPr id="197" name="Group 197"/>
          <p:cNvGrpSpPr/>
          <p:nvPr/>
        </p:nvGrpSpPr>
        <p:grpSpPr>
          <a:xfrm>
            <a:off x="5118063" y="3472013"/>
            <a:ext cx="1256146" cy="974000"/>
            <a:chOff x="0" y="0"/>
            <a:chExt cx="1256145" cy="973998"/>
          </a:xfrm>
        </p:grpSpPr>
        <p:sp>
          <p:nvSpPr>
            <p:cNvPr id="195" name="Shape 195"/>
            <p:cNvSpPr/>
            <p:nvPr/>
          </p:nvSpPr>
          <p:spPr>
            <a:xfrm>
              <a:off x="0" y="0"/>
              <a:ext cx="1256146" cy="973999"/>
            </a:xfrm>
            <a:prstGeom prst="roundRect">
              <a:avLst>
                <a:gd name="adj" fmla="val 10458"/>
              </a:avLst>
            </a:prstGeom>
            <a:solidFill>
              <a:srgbClr val="007FA6"/>
            </a:solidFill>
            <a:ln w="3175" cap="flat">
              <a:solidFill>
                <a:srgbClr val="000000"/>
              </a:solidFill>
              <a:prstDash val="solid"/>
              <a:round/>
            </a:ln>
            <a:effectLst>
              <a:outerShdw blurRad="50800" dist="38100" dir="2700000" rotWithShape="0">
                <a:srgbClr val="000000">
                  <a:alpha val="43000"/>
                </a:srgbClr>
              </a:outerShdw>
            </a:effectLst>
          </p:spPr>
          <p:txBody>
            <a:bodyPr wrap="square" lIns="38100" tIns="38100" rIns="38100" bIns="38100" numCol="1" anchor="ctr">
              <a:noAutofit/>
            </a:bodyPr>
            <a:lstStyle/>
            <a:p>
              <a:pPr lvl="0">
                <a:buClr>
                  <a:srgbClr val="000000"/>
                </a:buClr>
                <a:defRPr>
                  <a:uFill>
                    <a:solidFill/>
                  </a:u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96" name="Shape 196"/>
            <p:cNvSpPr/>
            <p:nvPr/>
          </p:nvSpPr>
          <p:spPr>
            <a:xfrm>
              <a:off x="193940" y="175909"/>
              <a:ext cx="868265" cy="62218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38100" tIns="38100" rIns="38100" bIns="38100" numCol="1" anchor="ctr">
              <a:spAutoFit/>
            </a:bodyPr>
            <a:lstStyle/>
            <a:p>
              <a:pPr lvl="0" algn="ctr">
                <a:lnSpc>
                  <a:spcPct val="70000"/>
                </a:lnSpc>
                <a:buClr>
                  <a:srgbClr val="FFFFFF"/>
                </a:buClr>
              </a:pPr>
              <a:r>
                <a:rPr sz="1600" b="1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  <a:uFill>
                    <a:solidFill>
                      <a:srgbClr val="FFFFFF"/>
                    </a:solidFill>
                  </a:uFill>
                  <a:latin typeface="Arial"/>
                  <a:ea typeface="Arial"/>
                  <a:cs typeface="Arial"/>
                  <a:sym typeface="Arial"/>
                </a:rPr>
                <a:t>Caches</a:t>
              </a:r>
              <a:endParaRPr sz="1600">
                <a:uFill>
                  <a:solidFill/>
                </a:uFill>
                <a:latin typeface="Arial"/>
                <a:ea typeface="Arial"/>
                <a:cs typeface="Arial"/>
                <a:sym typeface="Arial"/>
              </a:endParaRPr>
            </a:p>
            <a:p>
              <a:pPr lvl="0" algn="ctr">
                <a:lnSpc>
                  <a:spcPct val="70000"/>
                </a:lnSpc>
                <a:buClr>
                  <a:srgbClr val="FFFFFF"/>
                </a:buClr>
              </a:pPr>
              <a:endParaRPr sz="1600" b="1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uFill>
                  <a:solidFill>
                    <a:srgbClr val="FFFFFF"/>
                  </a:solidFill>
                </a:uFill>
                <a:latin typeface="Arial"/>
                <a:ea typeface="Arial"/>
                <a:cs typeface="Arial"/>
                <a:sym typeface="Arial"/>
              </a:endParaRPr>
            </a:p>
            <a:p>
              <a:pPr lvl="0" algn="ctr">
                <a:lnSpc>
                  <a:spcPct val="70000"/>
                </a:lnSpc>
                <a:buClr>
                  <a:srgbClr val="FFFFFF"/>
                </a:buClr>
              </a:pPr>
              <a:r>
                <a:rPr sz="1600" b="1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  <a:uFill>
                    <a:solidFill>
                      <a:srgbClr val="FFFFFF"/>
                    </a:solidFill>
                  </a:uFill>
                  <a:latin typeface="Arial"/>
                  <a:ea typeface="Arial"/>
                  <a:cs typeface="Arial"/>
                  <a:sym typeface="Arial"/>
                </a:rPr>
                <a:t>CPUs</a:t>
              </a:r>
            </a:p>
          </p:txBody>
        </p:sp>
      </p:grpSp>
      <p:grpSp>
        <p:nvGrpSpPr>
          <p:cNvPr id="200" name="Group 200"/>
          <p:cNvGrpSpPr/>
          <p:nvPr/>
        </p:nvGrpSpPr>
        <p:grpSpPr>
          <a:xfrm>
            <a:off x="5118063" y="2361654"/>
            <a:ext cx="1256146" cy="896080"/>
            <a:chOff x="0" y="0"/>
            <a:chExt cx="1256145" cy="896079"/>
          </a:xfrm>
        </p:grpSpPr>
        <p:sp>
          <p:nvSpPr>
            <p:cNvPr id="198" name="Shape 198"/>
            <p:cNvSpPr/>
            <p:nvPr/>
          </p:nvSpPr>
          <p:spPr>
            <a:xfrm>
              <a:off x="0" y="0"/>
              <a:ext cx="1256146" cy="896080"/>
            </a:xfrm>
            <a:prstGeom prst="roundRect">
              <a:avLst>
                <a:gd name="adj" fmla="val 10458"/>
              </a:avLst>
            </a:prstGeom>
            <a:solidFill>
              <a:srgbClr val="008F00"/>
            </a:solidFill>
            <a:ln w="3175" cap="flat">
              <a:solidFill>
                <a:srgbClr val="000000"/>
              </a:solidFill>
              <a:prstDash val="solid"/>
              <a:round/>
            </a:ln>
            <a:effectLst>
              <a:outerShdw blurRad="50800" dist="38100" dir="2700000" rotWithShape="0">
                <a:srgbClr val="000000">
                  <a:alpha val="43000"/>
                </a:srgbClr>
              </a:outerShdw>
            </a:effectLst>
          </p:spPr>
          <p:txBody>
            <a:bodyPr wrap="square" lIns="38100" tIns="38100" rIns="38100" bIns="38100" numCol="1" anchor="ctr">
              <a:noAutofit/>
            </a:bodyPr>
            <a:lstStyle/>
            <a:p>
              <a:pPr lvl="0">
                <a:buClr>
                  <a:srgbClr val="000000"/>
                </a:buClr>
                <a:defRPr>
                  <a:uFill>
                    <a:solidFill/>
                  </a:u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99" name="Shape 199"/>
            <p:cNvSpPr/>
            <p:nvPr/>
          </p:nvSpPr>
          <p:spPr>
            <a:xfrm>
              <a:off x="194040" y="298963"/>
              <a:ext cx="868065" cy="29815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38100" tIns="38100" rIns="38100" bIns="38100" numCol="1" anchor="ctr">
              <a:spAutoFit/>
            </a:bodyPr>
            <a:lstStyle>
              <a:lvl1pPr algn="ctr">
                <a:lnSpc>
                  <a:spcPct val="70000"/>
                </a:lnSpc>
                <a:buClr>
                  <a:srgbClr val="FFFFFF"/>
                </a:buClr>
                <a:defRPr sz="1600" b="1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  <a:uFill>
                    <a:solidFill>
                      <a:srgbClr val="FFFFFF"/>
                    </a:solidFill>
                  </a:u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  <a:effectLst/>
                  <a:uFillTx/>
                </a:defRPr>
              </a:pPr>
              <a:r>
                <a:rPr sz="1600" b="1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  <a:uFill>
                    <a:solidFill>
                      <a:srgbClr val="FFFFFF"/>
                    </a:solidFill>
                  </a:uFill>
                </a:rPr>
                <a:t>Memory</a:t>
              </a:r>
            </a:p>
          </p:txBody>
        </p:sp>
      </p:grpSp>
      <p:sp>
        <p:nvSpPr>
          <p:cNvPr id="201" name="Shape 201"/>
          <p:cNvSpPr/>
          <p:nvPr/>
        </p:nvSpPr>
        <p:spPr>
          <a:xfrm>
            <a:off x="7630355" y="2946053"/>
            <a:ext cx="1" cy="837639"/>
          </a:xfrm>
          <a:prstGeom prst="line">
            <a:avLst/>
          </a:prstGeom>
          <a:ln w="50800">
            <a:solidFill/>
            <a:round/>
          </a:ln>
          <a:effectLst>
            <a:outerShdw blurRad="63500" dist="38100" dir="2700000" rotWithShape="0">
              <a:srgbClr val="000000">
                <a:alpha val="57000"/>
              </a:srgbClr>
            </a:outerShdw>
          </a:effectLst>
        </p:spPr>
        <p:txBody>
          <a:bodyPr lIns="0" tIns="0" rIns="0" bIns="0"/>
          <a:lstStyle/>
          <a:p>
            <a:pPr lvl="0"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grpSp>
        <p:nvGrpSpPr>
          <p:cNvPr id="204" name="Group 204"/>
          <p:cNvGrpSpPr/>
          <p:nvPr/>
        </p:nvGrpSpPr>
        <p:grpSpPr>
          <a:xfrm>
            <a:off x="7002281" y="3472013"/>
            <a:ext cx="1256146" cy="974000"/>
            <a:chOff x="0" y="0"/>
            <a:chExt cx="1256145" cy="973998"/>
          </a:xfrm>
        </p:grpSpPr>
        <p:sp>
          <p:nvSpPr>
            <p:cNvPr id="202" name="Shape 202"/>
            <p:cNvSpPr/>
            <p:nvPr/>
          </p:nvSpPr>
          <p:spPr>
            <a:xfrm>
              <a:off x="0" y="0"/>
              <a:ext cx="1256146" cy="973999"/>
            </a:xfrm>
            <a:prstGeom prst="roundRect">
              <a:avLst>
                <a:gd name="adj" fmla="val 10458"/>
              </a:avLst>
            </a:prstGeom>
            <a:solidFill>
              <a:srgbClr val="007FA6"/>
            </a:solidFill>
            <a:ln w="3175" cap="flat">
              <a:solidFill>
                <a:srgbClr val="000000"/>
              </a:solidFill>
              <a:prstDash val="solid"/>
              <a:round/>
            </a:ln>
            <a:effectLst>
              <a:outerShdw blurRad="50800" dist="38100" dir="2700000" rotWithShape="0">
                <a:srgbClr val="000000">
                  <a:alpha val="43000"/>
                </a:srgbClr>
              </a:outerShdw>
            </a:effectLst>
          </p:spPr>
          <p:txBody>
            <a:bodyPr wrap="square" lIns="38100" tIns="38100" rIns="38100" bIns="38100" numCol="1" anchor="ctr">
              <a:noAutofit/>
            </a:bodyPr>
            <a:lstStyle/>
            <a:p>
              <a:pPr lvl="0">
                <a:buClr>
                  <a:srgbClr val="000000"/>
                </a:buClr>
                <a:defRPr>
                  <a:uFill>
                    <a:solidFill/>
                  </a:u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03" name="Shape 203"/>
            <p:cNvSpPr/>
            <p:nvPr/>
          </p:nvSpPr>
          <p:spPr>
            <a:xfrm>
              <a:off x="193940" y="175909"/>
              <a:ext cx="868265" cy="62218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38100" tIns="38100" rIns="38100" bIns="38100" numCol="1" anchor="ctr">
              <a:spAutoFit/>
            </a:bodyPr>
            <a:lstStyle/>
            <a:p>
              <a:pPr lvl="0" algn="ctr">
                <a:lnSpc>
                  <a:spcPct val="70000"/>
                </a:lnSpc>
                <a:buClr>
                  <a:srgbClr val="FFFFFF"/>
                </a:buClr>
              </a:pPr>
              <a:r>
                <a:rPr sz="1600" b="1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  <a:uFill>
                    <a:solidFill>
                      <a:srgbClr val="FFFFFF"/>
                    </a:solidFill>
                  </a:uFill>
                  <a:latin typeface="Arial"/>
                  <a:ea typeface="Arial"/>
                  <a:cs typeface="Arial"/>
                  <a:sym typeface="Arial"/>
                </a:rPr>
                <a:t>Caches</a:t>
              </a:r>
              <a:endParaRPr sz="1600">
                <a:uFill>
                  <a:solidFill/>
                </a:uFill>
                <a:latin typeface="Arial"/>
                <a:ea typeface="Arial"/>
                <a:cs typeface="Arial"/>
                <a:sym typeface="Arial"/>
              </a:endParaRPr>
            </a:p>
            <a:p>
              <a:pPr lvl="0" algn="ctr">
                <a:lnSpc>
                  <a:spcPct val="70000"/>
                </a:lnSpc>
                <a:buClr>
                  <a:srgbClr val="FFFFFF"/>
                </a:buClr>
              </a:pPr>
              <a:endParaRPr sz="1600" b="1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uFill>
                  <a:solidFill>
                    <a:srgbClr val="FFFFFF"/>
                  </a:solidFill>
                </a:uFill>
                <a:latin typeface="Arial"/>
                <a:ea typeface="Arial"/>
                <a:cs typeface="Arial"/>
                <a:sym typeface="Arial"/>
              </a:endParaRPr>
            </a:p>
            <a:p>
              <a:pPr lvl="0" algn="ctr">
                <a:lnSpc>
                  <a:spcPct val="70000"/>
                </a:lnSpc>
                <a:buClr>
                  <a:srgbClr val="FFFFFF"/>
                </a:buClr>
              </a:pPr>
              <a:r>
                <a:rPr sz="1600" b="1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  <a:uFill>
                    <a:solidFill>
                      <a:srgbClr val="FFFFFF"/>
                    </a:solidFill>
                  </a:uFill>
                  <a:latin typeface="Arial"/>
                  <a:ea typeface="Arial"/>
                  <a:cs typeface="Arial"/>
                  <a:sym typeface="Arial"/>
                </a:rPr>
                <a:t>CPUs</a:t>
              </a:r>
            </a:p>
          </p:txBody>
        </p:sp>
      </p:grpSp>
      <p:grpSp>
        <p:nvGrpSpPr>
          <p:cNvPr id="207" name="Group 207"/>
          <p:cNvGrpSpPr/>
          <p:nvPr/>
        </p:nvGrpSpPr>
        <p:grpSpPr>
          <a:xfrm>
            <a:off x="7002281" y="2361654"/>
            <a:ext cx="1256146" cy="896080"/>
            <a:chOff x="0" y="0"/>
            <a:chExt cx="1256145" cy="896079"/>
          </a:xfrm>
        </p:grpSpPr>
        <p:sp>
          <p:nvSpPr>
            <p:cNvPr id="205" name="Shape 205"/>
            <p:cNvSpPr/>
            <p:nvPr/>
          </p:nvSpPr>
          <p:spPr>
            <a:xfrm>
              <a:off x="0" y="0"/>
              <a:ext cx="1256146" cy="896080"/>
            </a:xfrm>
            <a:prstGeom prst="roundRect">
              <a:avLst>
                <a:gd name="adj" fmla="val 10458"/>
              </a:avLst>
            </a:prstGeom>
            <a:solidFill>
              <a:srgbClr val="008F00"/>
            </a:solidFill>
            <a:ln w="3175" cap="flat">
              <a:solidFill>
                <a:srgbClr val="000000"/>
              </a:solidFill>
              <a:prstDash val="solid"/>
              <a:round/>
            </a:ln>
            <a:effectLst>
              <a:outerShdw blurRad="50800" dist="38100" dir="2700000" rotWithShape="0">
                <a:srgbClr val="000000">
                  <a:alpha val="43000"/>
                </a:srgbClr>
              </a:outerShdw>
            </a:effectLst>
          </p:spPr>
          <p:txBody>
            <a:bodyPr wrap="square" lIns="38100" tIns="38100" rIns="38100" bIns="38100" numCol="1" anchor="ctr">
              <a:noAutofit/>
            </a:bodyPr>
            <a:lstStyle/>
            <a:p>
              <a:pPr lvl="0">
                <a:buClr>
                  <a:srgbClr val="000000"/>
                </a:buClr>
                <a:defRPr>
                  <a:uFill>
                    <a:solidFill/>
                  </a:u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06" name="Shape 206"/>
            <p:cNvSpPr/>
            <p:nvPr/>
          </p:nvSpPr>
          <p:spPr>
            <a:xfrm>
              <a:off x="194040" y="298963"/>
              <a:ext cx="868065" cy="29815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38100" tIns="38100" rIns="38100" bIns="38100" numCol="1" anchor="ctr">
              <a:spAutoFit/>
            </a:bodyPr>
            <a:lstStyle>
              <a:lvl1pPr algn="ctr">
                <a:lnSpc>
                  <a:spcPct val="70000"/>
                </a:lnSpc>
                <a:buClr>
                  <a:srgbClr val="FFFFFF"/>
                </a:buClr>
                <a:defRPr sz="1600" b="1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  <a:uFill>
                    <a:solidFill>
                      <a:srgbClr val="FFFFFF"/>
                    </a:solidFill>
                  </a:u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  <a:effectLst/>
                  <a:uFillTx/>
                </a:defRPr>
              </a:pPr>
              <a:r>
                <a:rPr sz="1600" b="1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  <a:uFill>
                    <a:solidFill>
                      <a:srgbClr val="FFFFFF"/>
                    </a:solidFill>
                  </a:uFill>
                </a:rPr>
                <a:t>Memory</a:t>
              </a:r>
            </a:p>
          </p:txBody>
        </p:sp>
      </p:grpSp>
      <p:grpSp>
        <p:nvGrpSpPr>
          <p:cNvPr id="210" name="Group 210"/>
          <p:cNvGrpSpPr/>
          <p:nvPr/>
        </p:nvGrpSpPr>
        <p:grpSpPr>
          <a:xfrm>
            <a:off x="3233845" y="3472012"/>
            <a:ext cx="1256146" cy="506480"/>
            <a:chOff x="0" y="0"/>
            <a:chExt cx="1256145" cy="506479"/>
          </a:xfrm>
        </p:grpSpPr>
        <p:sp>
          <p:nvSpPr>
            <p:cNvPr id="208" name="Shape 208"/>
            <p:cNvSpPr/>
            <p:nvPr/>
          </p:nvSpPr>
          <p:spPr>
            <a:xfrm>
              <a:off x="0" y="0"/>
              <a:ext cx="1256146" cy="506480"/>
            </a:xfrm>
            <a:prstGeom prst="roundRect">
              <a:avLst>
                <a:gd name="adj" fmla="val 10458"/>
              </a:avLst>
            </a:prstGeom>
            <a:solidFill>
              <a:srgbClr val="008F00"/>
            </a:solidFill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lvl="0">
                <a:buClr>
                  <a:srgbClr val="000000"/>
                </a:buClr>
                <a:defRPr>
                  <a:uFill>
                    <a:solidFill/>
                  </a:u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09" name="Shape 209"/>
            <p:cNvSpPr/>
            <p:nvPr/>
          </p:nvSpPr>
          <p:spPr>
            <a:xfrm>
              <a:off x="222168" y="104163"/>
              <a:ext cx="811809" cy="29815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38100" tIns="38100" rIns="38100" bIns="38100" numCol="1" anchor="ctr">
              <a:spAutoFit/>
            </a:bodyPr>
            <a:lstStyle>
              <a:lvl1pPr algn="ctr">
                <a:lnSpc>
                  <a:spcPct val="70000"/>
                </a:lnSpc>
                <a:buClr>
                  <a:srgbClr val="FFFFFF"/>
                </a:buClr>
                <a:defRPr sz="1600" b="1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  <a:uFill>
                    <a:solidFill>
                      <a:srgbClr val="FFFFFF"/>
                    </a:solidFill>
                  </a:u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  <a:effectLst/>
                  <a:uFillTx/>
                </a:defRPr>
              </a:pPr>
              <a:r>
                <a:rPr sz="1600" b="1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  <a:uFill>
                    <a:solidFill>
                      <a:srgbClr val="FFFFFF"/>
                    </a:solidFill>
                  </a:uFill>
                </a:rPr>
                <a:t>Caches</a:t>
              </a:r>
            </a:p>
          </p:txBody>
        </p:sp>
      </p:grpSp>
      <p:grpSp>
        <p:nvGrpSpPr>
          <p:cNvPr id="213" name="Group 213"/>
          <p:cNvGrpSpPr/>
          <p:nvPr/>
        </p:nvGrpSpPr>
        <p:grpSpPr>
          <a:xfrm>
            <a:off x="5118063" y="3472012"/>
            <a:ext cx="1256146" cy="506480"/>
            <a:chOff x="0" y="0"/>
            <a:chExt cx="1256145" cy="506479"/>
          </a:xfrm>
        </p:grpSpPr>
        <p:sp>
          <p:nvSpPr>
            <p:cNvPr id="211" name="Shape 211"/>
            <p:cNvSpPr/>
            <p:nvPr/>
          </p:nvSpPr>
          <p:spPr>
            <a:xfrm>
              <a:off x="0" y="0"/>
              <a:ext cx="1256146" cy="506480"/>
            </a:xfrm>
            <a:prstGeom prst="roundRect">
              <a:avLst>
                <a:gd name="adj" fmla="val 10458"/>
              </a:avLst>
            </a:prstGeom>
            <a:solidFill>
              <a:srgbClr val="008F00"/>
            </a:solidFill>
            <a:ln w="3175" cap="flat">
              <a:solidFill>
                <a:srgbClr val="000000"/>
              </a:solidFill>
              <a:prstDash val="solid"/>
              <a:round/>
            </a:ln>
            <a:effectLst>
              <a:outerShdw blurRad="50800" dist="38100" dir="2700000" rotWithShape="0">
                <a:srgbClr val="000000">
                  <a:alpha val="43000"/>
                </a:srgbClr>
              </a:outerShdw>
            </a:effectLst>
          </p:spPr>
          <p:txBody>
            <a:bodyPr wrap="square" lIns="38100" tIns="38100" rIns="38100" bIns="38100" numCol="1" anchor="ctr">
              <a:noAutofit/>
            </a:bodyPr>
            <a:lstStyle/>
            <a:p>
              <a:pPr lvl="0">
                <a:buClr>
                  <a:srgbClr val="000000"/>
                </a:buClr>
                <a:defRPr>
                  <a:uFill>
                    <a:solidFill/>
                  </a:u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12" name="Shape 212"/>
            <p:cNvSpPr/>
            <p:nvPr/>
          </p:nvSpPr>
          <p:spPr>
            <a:xfrm>
              <a:off x="222168" y="104163"/>
              <a:ext cx="811809" cy="29815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38100" tIns="38100" rIns="38100" bIns="38100" numCol="1" anchor="ctr">
              <a:spAutoFit/>
            </a:bodyPr>
            <a:lstStyle>
              <a:lvl1pPr algn="ctr">
                <a:lnSpc>
                  <a:spcPct val="70000"/>
                </a:lnSpc>
                <a:buClr>
                  <a:srgbClr val="FFFFFF"/>
                </a:buClr>
                <a:defRPr sz="1600" b="1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  <a:uFill>
                    <a:solidFill>
                      <a:srgbClr val="FFFFFF"/>
                    </a:solidFill>
                  </a:u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  <a:effectLst/>
                  <a:uFillTx/>
                </a:defRPr>
              </a:pPr>
              <a:r>
                <a:rPr sz="1600" b="1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  <a:uFill>
                    <a:solidFill>
                      <a:srgbClr val="FFFFFF"/>
                    </a:solidFill>
                  </a:uFill>
                </a:rPr>
                <a:t>Caches</a:t>
              </a:r>
            </a:p>
          </p:txBody>
        </p:sp>
      </p:grpSp>
      <p:grpSp>
        <p:nvGrpSpPr>
          <p:cNvPr id="216" name="Group 216"/>
          <p:cNvGrpSpPr/>
          <p:nvPr/>
        </p:nvGrpSpPr>
        <p:grpSpPr>
          <a:xfrm>
            <a:off x="7002281" y="3472012"/>
            <a:ext cx="1256146" cy="506480"/>
            <a:chOff x="0" y="0"/>
            <a:chExt cx="1256145" cy="506479"/>
          </a:xfrm>
        </p:grpSpPr>
        <p:sp>
          <p:nvSpPr>
            <p:cNvPr id="214" name="Shape 214"/>
            <p:cNvSpPr/>
            <p:nvPr/>
          </p:nvSpPr>
          <p:spPr>
            <a:xfrm>
              <a:off x="0" y="0"/>
              <a:ext cx="1256146" cy="506480"/>
            </a:xfrm>
            <a:prstGeom prst="roundRect">
              <a:avLst>
                <a:gd name="adj" fmla="val 10458"/>
              </a:avLst>
            </a:prstGeom>
            <a:solidFill>
              <a:srgbClr val="008F00"/>
            </a:solidFill>
            <a:ln w="3175" cap="flat">
              <a:solidFill>
                <a:srgbClr val="000000"/>
              </a:solidFill>
              <a:prstDash val="solid"/>
              <a:round/>
            </a:ln>
            <a:effectLst>
              <a:outerShdw blurRad="50800" dist="38100" dir="2700000" rotWithShape="0">
                <a:srgbClr val="000000">
                  <a:alpha val="43000"/>
                </a:srgbClr>
              </a:outerShdw>
            </a:effectLst>
          </p:spPr>
          <p:txBody>
            <a:bodyPr wrap="square" lIns="38100" tIns="38100" rIns="38100" bIns="38100" numCol="1" anchor="ctr">
              <a:noAutofit/>
            </a:bodyPr>
            <a:lstStyle/>
            <a:p>
              <a:pPr lvl="0">
                <a:buClr>
                  <a:srgbClr val="000000"/>
                </a:buClr>
                <a:defRPr>
                  <a:uFill>
                    <a:solidFill/>
                  </a:u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15" name="Shape 215"/>
            <p:cNvSpPr/>
            <p:nvPr/>
          </p:nvSpPr>
          <p:spPr>
            <a:xfrm>
              <a:off x="222168" y="104163"/>
              <a:ext cx="811809" cy="29815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38100" tIns="38100" rIns="38100" bIns="38100" numCol="1" anchor="ctr">
              <a:spAutoFit/>
            </a:bodyPr>
            <a:lstStyle>
              <a:lvl1pPr algn="ctr">
                <a:lnSpc>
                  <a:spcPct val="70000"/>
                </a:lnSpc>
                <a:buClr>
                  <a:srgbClr val="FFFFFF"/>
                </a:buClr>
                <a:defRPr sz="1600" b="1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  <a:uFill>
                    <a:solidFill>
                      <a:srgbClr val="FFFFFF"/>
                    </a:solidFill>
                  </a:u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  <a:effectLst/>
                  <a:uFillTx/>
                </a:defRPr>
              </a:pPr>
              <a:r>
                <a:rPr sz="1600" b="1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  <a:uFill>
                    <a:solidFill>
                      <a:srgbClr val="FFFFFF"/>
                    </a:solidFill>
                  </a:uFill>
                </a:rPr>
                <a:t>Caches</a:t>
              </a:r>
            </a:p>
          </p:txBody>
        </p:sp>
      </p:grpSp>
      <p:sp>
        <p:nvSpPr>
          <p:cNvPr id="233" name="Shape 233"/>
          <p:cNvSpPr/>
          <p:nvPr/>
        </p:nvSpPr>
        <p:spPr>
          <a:xfrm>
            <a:off x="4491542" y="3725252"/>
            <a:ext cx="624935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cubicBezTo>
                  <a:pt x="7200" y="0"/>
                  <a:pt x="14400" y="0"/>
                  <a:pt x="21600" y="0"/>
                </a:cubicBezTo>
              </a:path>
            </a:pathLst>
          </a:custGeom>
          <a:ln w="38100">
            <a:solidFill/>
            <a:round/>
            <a:headEnd type="triangle"/>
            <a:tailEnd type="triangle"/>
          </a:ln>
          <a:effectLst>
            <a:outerShdw blurRad="38100" dist="12700" dir="5400000" rotWithShape="0">
              <a:srgbClr val="000000">
                <a:alpha val="35000"/>
              </a:srgbClr>
            </a:outerShdw>
          </a:effectLst>
        </p:spPr>
        <p:txBody>
          <a:bodyPr/>
          <a:lstStyle/>
          <a:p>
            <a:pPr lvl="0"/>
            <a:endParaRPr/>
          </a:p>
        </p:txBody>
      </p:sp>
      <p:sp>
        <p:nvSpPr>
          <p:cNvPr id="218" name="Shape 218"/>
          <p:cNvSpPr/>
          <p:nvPr/>
        </p:nvSpPr>
        <p:spPr>
          <a:xfrm>
            <a:off x="6381598" y="3756419"/>
            <a:ext cx="628074" cy="1"/>
          </a:xfrm>
          <a:prstGeom prst="line">
            <a:avLst/>
          </a:prstGeom>
          <a:ln w="38100">
            <a:solidFill/>
            <a:round/>
            <a:headEnd type="triangle"/>
            <a:tailEnd type="triangle"/>
          </a:ln>
          <a:effectLst>
            <a:outerShdw blurRad="38100" dist="127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/>
          <a:lstStyle/>
          <a:p>
            <a:pPr lvl="0"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19" name="Shape 219"/>
          <p:cNvSpPr/>
          <p:nvPr/>
        </p:nvSpPr>
        <p:spPr>
          <a:xfrm flipH="1" flipV="1">
            <a:off x="4839125" y="3768107"/>
            <a:ext cx="10161" cy="1948847"/>
          </a:xfrm>
          <a:prstGeom prst="line">
            <a:avLst/>
          </a:prstGeom>
          <a:ln w="25400">
            <a:solidFill>
              <a:srgbClr val="797979"/>
            </a:solidFill>
            <a:miter lim="400000"/>
            <a:tailEnd type="triangle"/>
          </a:ln>
        </p:spPr>
        <p:txBody>
          <a:bodyPr lIns="0" tIns="0" rIns="0" bIns="0"/>
          <a:lstStyle/>
          <a:p>
            <a:pPr lvl="0"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20" name="Shape 220"/>
          <p:cNvSpPr/>
          <p:nvPr/>
        </p:nvSpPr>
        <p:spPr>
          <a:xfrm flipV="1">
            <a:off x="6698405" y="3768107"/>
            <a:ext cx="2773" cy="1959007"/>
          </a:xfrm>
          <a:prstGeom prst="line">
            <a:avLst/>
          </a:prstGeom>
          <a:ln w="25400">
            <a:solidFill>
              <a:srgbClr val="797979"/>
            </a:solidFill>
            <a:miter lim="400000"/>
            <a:tailEnd type="triangle"/>
          </a:ln>
        </p:spPr>
        <p:txBody>
          <a:bodyPr lIns="0" tIns="0" rIns="0" bIns="0"/>
          <a:lstStyle/>
          <a:p>
            <a:pPr lvl="0"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21" name="Shape 221"/>
          <p:cNvSpPr/>
          <p:nvPr/>
        </p:nvSpPr>
        <p:spPr>
          <a:xfrm flipV="1">
            <a:off x="4239685" y="2943274"/>
            <a:ext cx="1" cy="1300481"/>
          </a:xfrm>
          <a:prstGeom prst="line">
            <a:avLst/>
          </a:prstGeom>
          <a:ln w="38100">
            <a:solidFill>
              <a:srgbClr val="F08A15"/>
            </a:solidFill>
            <a:round/>
            <a:headEnd type="triangle"/>
            <a:tailEnd type="triangle"/>
          </a:ln>
          <a:effectLst>
            <a:outerShdw blurRad="38100" dist="127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/>
          <a:lstStyle/>
          <a:p>
            <a:pPr lvl="0"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22" name="Shape 222"/>
          <p:cNvSpPr/>
          <p:nvPr/>
        </p:nvSpPr>
        <p:spPr>
          <a:xfrm flipV="1">
            <a:off x="4290485" y="2963594"/>
            <a:ext cx="1513841" cy="1259841"/>
          </a:xfrm>
          <a:prstGeom prst="line">
            <a:avLst/>
          </a:prstGeom>
          <a:ln w="38100">
            <a:solidFill>
              <a:srgbClr val="F08A15"/>
            </a:solidFill>
            <a:round/>
            <a:headEnd type="triangle"/>
            <a:tailEnd type="triangle"/>
          </a:ln>
          <a:effectLst>
            <a:outerShdw blurRad="38100" dist="127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/>
          <a:lstStyle/>
          <a:p>
            <a:pPr lvl="0"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23" name="Shape 223"/>
          <p:cNvSpPr/>
          <p:nvPr/>
        </p:nvSpPr>
        <p:spPr>
          <a:xfrm flipV="1">
            <a:off x="4341285" y="3044874"/>
            <a:ext cx="3312160" cy="1198881"/>
          </a:xfrm>
          <a:prstGeom prst="line">
            <a:avLst/>
          </a:prstGeom>
          <a:ln w="38100">
            <a:solidFill>
              <a:srgbClr val="F08A15"/>
            </a:solidFill>
            <a:round/>
            <a:headEnd type="triangle"/>
            <a:tailEnd type="triangle"/>
          </a:ln>
          <a:effectLst>
            <a:outerShdw blurRad="38100" dist="127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/>
          <a:lstStyle/>
          <a:p>
            <a:pPr lvl="0"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pic>
        <p:nvPicPr>
          <p:cNvPr id="224" name="image6.png"/>
          <p:cNvPicPr/>
          <p:nvPr/>
        </p:nvPicPr>
        <p:blipFill>
          <a:blip r:embed="rId2">
            <a:extLst/>
          </a:blip>
          <a:srcRect l="49575" t="2430" r="2123"/>
          <a:stretch>
            <a:fillRect/>
          </a:stretch>
        </p:blipFill>
        <p:spPr>
          <a:xfrm>
            <a:off x="8415995" y="4655234"/>
            <a:ext cx="702065" cy="1734795"/>
          </a:xfrm>
          <a:prstGeom prst="rect">
            <a:avLst/>
          </a:prstGeom>
          <a:ln w="12700">
            <a:round/>
          </a:ln>
        </p:spPr>
      </p:pic>
      <p:grpSp>
        <p:nvGrpSpPr>
          <p:cNvPr id="231" name="Group 231"/>
          <p:cNvGrpSpPr/>
          <p:nvPr/>
        </p:nvGrpSpPr>
        <p:grpSpPr>
          <a:xfrm>
            <a:off x="8625139" y="4045742"/>
            <a:ext cx="1337022" cy="629758"/>
            <a:chOff x="0" y="0"/>
            <a:chExt cx="1337020" cy="629756"/>
          </a:xfrm>
        </p:grpSpPr>
        <p:sp>
          <p:nvSpPr>
            <p:cNvPr id="225" name="Shape 225"/>
            <p:cNvSpPr/>
            <p:nvPr/>
          </p:nvSpPr>
          <p:spPr>
            <a:xfrm>
              <a:off x="0" y="-1"/>
              <a:ext cx="1337021" cy="5624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9" h="20683" extrusionOk="0">
                  <a:moveTo>
                    <a:pt x="1901" y="6809"/>
                  </a:moveTo>
                  <a:cubicBezTo>
                    <a:pt x="1658" y="4403"/>
                    <a:pt x="2907" y="2186"/>
                    <a:pt x="4691" y="1859"/>
                  </a:cubicBezTo>
                  <a:cubicBezTo>
                    <a:pt x="5414" y="1726"/>
                    <a:pt x="6149" y="1925"/>
                    <a:pt x="6778" y="2422"/>
                  </a:cubicBezTo>
                  <a:cubicBezTo>
                    <a:pt x="7445" y="726"/>
                    <a:pt x="9003" y="81"/>
                    <a:pt x="10259" y="982"/>
                  </a:cubicBezTo>
                  <a:cubicBezTo>
                    <a:pt x="10478" y="1140"/>
                    <a:pt x="10680" y="1340"/>
                    <a:pt x="10857" y="1575"/>
                  </a:cubicBezTo>
                  <a:cubicBezTo>
                    <a:pt x="11377" y="169"/>
                    <a:pt x="12642" y="-402"/>
                    <a:pt x="13683" y="299"/>
                  </a:cubicBezTo>
                  <a:cubicBezTo>
                    <a:pt x="13971" y="493"/>
                    <a:pt x="14222" y="774"/>
                    <a:pt x="14418" y="1120"/>
                  </a:cubicBezTo>
                  <a:cubicBezTo>
                    <a:pt x="15255" y="-210"/>
                    <a:pt x="16734" y="-374"/>
                    <a:pt x="17722" y="753"/>
                  </a:cubicBezTo>
                  <a:cubicBezTo>
                    <a:pt x="18137" y="1227"/>
                    <a:pt x="18417" y="1880"/>
                    <a:pt x="18513" y="2601"/>
                  </a:cubicBezTo>
                  <a:cubicBezTo>
                    <a:pt x="19885" y="3106"/>
                    <a:pt x="20694" y="5019"/>
                    <a:pt x="20321" y="6874"/>
                  </a:cubicBezTo>
                  <a:cubicBezTo>
                    <a:pt x="20289" y="7030"/>
                    <a:pt x="20250" y="7182"/>
                    <a:pt x="20203" y="7331"/>
                  </a:cubicBezTo>
                  <a:cubicBezTo>
                    <a:pt x="21303" y="9264"/>
                    <a:pt x="21034" y="12033"/>
                    <a:pt x="19601" y="13518"/>
                  </a:cubicBezTo>
                  <a:cubicBezTo>
                    <a:pt x="19155" y="13980"/>
                    <a:pt x="18629" y="14279"/>
                    <a:pt x="18072" y="14386"/>
                  </a:cubicBezTo>
                  <a:cubicBezTo>
                    <a:pt x="18060" y="16465"/>
                    <a:pt x="16800" y="18137"/>
                    <a:pt x="15258" y="18121"/>
                  </a:cubicBezTo>
                  <a:cubicBezTo>
                    <a:pt x="14743" y="18115"/>
                    <a:pt x="14238" y="17917"/>
                    <a:pt x="13801" y="17550"/>
                  </a:cubicBezTo>
                  <a:cubicBezTo>
                    <a:pt x="13280" y="19881"/>
                    <a:pt x="11460" y="21198"/>
                    <a:pt x="9738" y="20492"/>
                  </a:cubicBezTo>
                  <a:cubicBezTo>
                    <a:pt x="9016" y="20196"/>
                    <a:pt x="8392" y="19571"/>
                    <a:pt x="7973" y="18722"/>
                  </a:cubicBezTo>
                  <a:cubicBezTo>
                    <a:pt x="6209" y="20158"/>
                    <a:pt x="3920" y="19386"/>
                    <a:pt x="2859" y="16998"/>
                  </a:cubicBezTo>
                  <a:cubicBezTo>
                    <a:pt x="2846" y="16968"/>
                    <a:pt x="2833" y="16937"/>
                    <a:pt x="2820" y="16907"/>
                  </a:cubicBezTo>
                  <a:cubicBezTo>
                    <a:pt x="1666" y="17089"/>
                    <a:pt x="620" y="15978"/>
                    <a:pt x="485" y="14424"/>
                  </a:cubicBezTo>
                  <a:cubicBezTo>
                    <a:pt x="412" y="13596"/>
                    <a:pt x="615" y="12767"/>
                    <a:pt x="1038" y="12159"/>
                  </a:cubicBezTo>
                  <a:cubicBezTo>
                    <a:pt x="39" y="11365"/>
                    <a:pt x="-297" y="9622"/>
                    <a:pt x="288" y="8266"/>
                  </a:cubicBezTo>
                  <a:cubicBezTo>
                    <a:pt x="626" y="7484"/>
                    <a:pt x="1218" y="6967"/>
                    <a:pt x="1883" y="6874"/>
                  </a:cubicBezTo>
                  <a:close/>
                </a:path>
              </a:pathLst>
            </a:custGeom>
            <a:solidFill>
              <a:srgbClr val="23A9A8">
                <a:alpha val="50000"/>
              </a:srgbClr>
            </a:solidFill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lvl="0">
                <a:buClr>
                  <a:srgbClr val="000000"/>
                </a:buClr>
                <a:defRPr>
                  <a:uFill>
                    <a:solidFill/>
                  </a:u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26" name="Shape 226"/>
            <p:cNvSpPr/>
            <p:nvPr/>
          </p:nvSpPr>
          <p:spPr>
            <a:xfrm>
              <a:off x="141084" y="485556"/>
              <a:ext cx="93703" cy="93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0"/>
                  </a:move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lose/>
                </a:path>
              </a:pathLst>
            </a:custGeom>
            <a:solidFill>
              <a:srgbClr val="23A9A8">
                <a:alpha val="50000"/>
              </a:srgbClr>
            </a:solidFill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lvl="0">
                <a:buClr>
                  <a:srgbClr val="000000"/>
                </a:buClr>
                <a:defRPr>
                  <a:uFill>
                    <a:solidFill/>
                  </a:u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27" name="Shape 227"/>
            <p:cNvSpPr/>
            <p:nvPr/>
          </p:nvSpPr>
          <p:spPr>
            <a:xfrm>
              <a:off x="65254" y="549314"/>
              <a:ext cx="62469" cy="624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0"/>
                  </a:move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lose/>
                </a:path>
              </a:pathLst>
            </a:custGeom>
            <a:solidFill>
              <a:srgbClr val="23A9A8">
                <a:alpha val="50000"/>
              </a:srgbClr>
            </a:solidFill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lvl="0">
                <a:buClr>
                  <a:srgbClr val="000000"/>
                </a:buClr>
                <a:defRPr>
                  <a:uFill>
                    <a:solidFill/>
                  </a:u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28" name="Shape 228"/>
            <p:cNvSpPr/>
            <p:nvPr/>
          </p:nvSpPr>
          <p:spPr>
            <a:xfrm>
              <a:off x="17061" y="598522"/>
              <a:ext cx="31235" cy="312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0"/>
                  </a:move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lose/>
                </a:path>
              </a:pathLst>
            </a:custGeom>
            <a:solidFill>
              <a:srgbClr val="23A9A8">
                <a:alpha val="50000"/>
              </a:srgbClr>
            </a:solidFill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lvl="0">
                <a:buClr>
                  <a:srgbClr val="000000"/>
                </a:buClr>
                <a:defRPr>
                  <a:uFill>
                    <a:solidFill/>
                  </a:u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29" name="Shape 229"/>
            <p:cNvSpPr/>
            <p:nvPr/>
          </p:nvSpPr>
          <p:spPr>
            <a:xfrm>
              <a:off x="67885" y="28643"/>
              <a:ext cx="1225164" cy="4782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80" y="14010"/>
                  </a:moveTo>
                  <a:cubicBezTo>
                    <a:pt x="899" y="14066"/>
                    <a:pt x="417" y="13902"/>
                    <a:pt x="0" y="13542"/>
                  </a:cubicBezTo>
                  <a:moveTo>
                    <a:pt x="2598" y="19137"/>
                  </a:moveTo>
                  <a:cubicBezTo>
                    <a:pt x="2405" y="19250"/>
                    <a:pt x="2202" y="19325"/>
                    <a:pt x="1994" y="19361"/>
                  </a:cubicBezTo>
                  <a:moveTo>
                    <a:pt x="7802" y="21600"/>
                  </a:moveTo>
                  <a:cubicBezTo>
                    <a:pt x="7657" y="21279"/>
                    <a:pt x="7535" y="20936"/>
                    <a:pt x="7438" y="20577"/>
                  </a:cubicBezTo>
                  <a:moveTo>
                    <a:pt x="14532" y="19050"/>
                  </a:moveTo>
                  <a:cubicBezTo>
                    <a:pt x="14510" y="19430"/>
                    <a:pt x="14462" y="19806"/>
                    <a:pt x="14386" y="20172"/>
                  </a:cubicBezTo>
                  <a:moveTo>
                    <a:pt x="17421" y="12116"/>
                  </a:moveTo>
                  <a:cubicBezTo>
                    <a:pt x="18513" y="12896"/>
                    <a:pt x="19202" y="14528"/>
                    <a:pt x="19193" y="16310"/>
                  </a:cubicBezTo>
                  <a:moveTo>
                    <a:pt x="21600" y="7649"/>
                  </a:moveTo>
                  <a:cubicBezTo>
                    <a:pt x="21423" y="8256"/>
                    <a:pt x="21153" y="8794"/>
                    <a:pt x="20811" y="9222"/>
                  </a:cubicBezTo>
                  <a:moveTo>
                    <a:pt x="19707" y="1814"/>
                  </a:moveTo>
                  <a:cubicBezTo>
                    <a:pt x="19737" y="2059"/>
                    <a:pt x="19751" y="2307"/>
                    <a:pt x="19749" y="2556"/>
                  </a:cubicBezTo>
                  <a:moveTo>
                    <a:pt x="14668" y="947"/>
                  </a:moveTo>
                  <a:cubicBezTo>
                    <a:pt x="14771" y="605"/>
                    <a:pt x="14907" y="286"/>
                    <a:pt x="15073" y="0"/>
                  </a:cubicBezTo>
                  <a:moveTo>
                    <a:pt x="10888" y="1399"/>
                  </a:moveTo>
                  <a:cubicBezTo>
                    <a:pt x="10930" y="1115"/>
                    <a:pt x="10996" y="841"/>
                    <a:pt x="11084" y="582"/>
                  </a:cubicBezTo>
                  <a:moveTo>
                    <a:pt x="6452" y="1676"/>
                  </a:moveTo>
                  <a:cubicBezTo>
                    <a:pt x="6709" y="1897"/>
                    <a:pt x="6947" y="2163"/>
                    <a:pt x="7160" y="2469"/>
                  </a:cubicBezTo>
                  <a:moveTo>
                    <a:pt x="1072" y="7905"/>
                  </a:moveTo>
                  <a:cubicBezTo>
                    <a:pt x="1016" y="7632"/>
                    <a:pt x="974" y="7353"/>
                    <a:pt x="948" y="7071"/>
                  </a:cubicBezTo>
                </a:path>
              </a:pathLst>
            </a:custGeom>
            <a:noFill/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lvl="0">
                <a:buClr>
                  <a:srgbClr val="000000"/>
                </a:buClr>
                <a:defRPr>
                  <a:uFill>
                    <a:solidFill/>
                  </a:u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30" name="Shape 230"/>
            <p:cNvSpPr/>
            <p:nvPr/>
          </p:nvSpPr>
          <p:spPr>
            <a:xfrm>
              <a:off x="185156" y="98553"/>
              <a:ext cx="774701" cy="33542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38100" tIns="38100" rIns="38100" bIns="38100" numCol="1" anchor="ctr">
              <a:spAutoFit/>
            </a:bodyPr>
            <a:lstStyle>
              <a:lvl1pPr>
                <a:buClr>
                  <a:srgbClr val="000000"/>
                </a:buClr>
                <a:defRPr>
                  <a:uFill>
                    <a:solidFill/>
                  </a:u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lvl="0">
                <a:defRPr>
                  <a:uFillTx/>
                </a:defRPr>
              </a:pPr>
              <a:r>
                <a:rPr>
                  <a:uFill>
                    <a:solidFill/>
                  </a:uFill>
                </a:rPr>
                <a:t>zzzzzz</a:t>
              </a:r>
            </a:p>
          </p:txBody>
        </p:sp>
      </p:grpSp>
      <p:sp>
        <p:nvSpPr>
          <p:cNvPr id="232" name="Shape 232"/>
          <p:cNvSpPr/>
          <p:nvPr/>
        </p:nvSpPr>
        <p:spPr>
          <a:xfrm>
            <a:off x="1589646" y="1061357"/>
            <a:ext cx="8815438" cy="812801"/>
          </a:xfrm>
          <a:prstGeom prst="rect">
            <a:avLst/>
          </a:prstGeom>
          <a:ln w="12700"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8100" tIns="38100" rIns="38100" bIns="38100">
            <a:spAutoFit/>
          </a:bodyPr>
          <a:lstStyle/>
          <a:p>
            <a:pPr lvl="0" algn="ctr">
              <a:buClr>
                <a:srgbClr val="000000"/>
              </a:buClr>
              <a:buFont typeface="Verdana"/>
            </a:pPr>
            <a:r>
              <a:rPr sz="2400">
                <a:uFill>
                  <a:solidFill/>
                </a:uFill>
                <a:latin typeface="Verdana"/>
                <a:ea typeface="Verdana"/>
                <a:cs typeface="Verdana"/>
                <a:sym typeface="Verdana"/>
              </a:rPr>
              <a:t>Access to memory controlled by another CPU is slower - </a:t>
            </a:r>
            <a:br>
              <a:rPr sz="2400">
                <a:uFill>
                  <a:solidFill/>
                </a:uFill>
                <a:latin typeface="Verdana"/>
                <a:ea typeface="Verdana"/>
                <a:cs typeface="Verdana"/>
                <a:sym typeface="Verdana"/>
              </a:rPr>
            </a:br>
            <a:r>
              <a:rPr sz="2400">
                <a:uFill>
                  <a:solidFill/>
                </a:uFill>
                <a:latin typeface="Verdana"/>
                <a:ea typeface="Verdana"/>
                <a:cs typeface="Verdana"/>
                <a:sym typeface="Verdana"/>
              </a:rPr>
              <a:t>Memory Accesses are Non Uniform (NUMA)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1" grpId="1" animBg="1" advAuto="0"/>
      <p:bldP spid="222" grpId="2" animBg="1" advAuto="0"/>
      <p:bldP spid="223" grpId="3" animBg="1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ln w="9525">
            <a:round/>
          </a:ln>
        </p:spPr>
        <p:txBody>
          <a:bodyPr lIns="0" tIns="0" rIns="0" bIns="0"/>
          <a:lstStyle>
            <a:lvl1pPr>
              <a:defRPr sz="3200">
                <a:uFill>
                  <a:solidFill/>
                </a:u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3200" dirty="0">
                <a:solidFill>
                  <a:srgbClr val="FFFFFF"/>
                </a:solidFill>
                <a:uFill>
                  <a:solidFill/>
                </a:uFill>
              </a:rPr>
              <a:t>SMP - Shared MP - CC-NUMA</a:t>
            </a:r>
          </a:p>
        </p:txBody>
      </p:sp>
      <p:sp>
        <p:nvSpPr>
          <p:cNvPr id="236" name="Shape 236"/>
          <p:cNvSpPr>
            <a:spLocks noGrp="1"/>
          </p:cNvSpPr>
          <p:nvPr>
            <p:ph type="sldNum" sz="quarter" idx="2"/>
          </p:nvPr>
        </p:nvSpPr>
        <p:spPr>
          <a:xfrm>
            <a:off x="9131300" y="6416992"/>
            <a:ext cx="2743200" cy="2184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>
              <a:defRPr sz="800" b="1">
                <a:solidFill>
                  <a:srgbClr val="B5DCDB"/>
                </a:solidFill>
                <a:uFill>
                  <a:solidFill>
                    <a:srgbClr val="B5DCDB"/>
                  </a:solidFill>
                </a:u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  <a:uFillTx/>
              </a:defRPr>
            </a:pPr>
            <a:fld id="{86CB4B4D-7CA3-9044-876B-883B54F8677D}" type="slidenum">
              <a:rPr sz="800" b="1">
                <a:solidFill>
                  <a:srgbClr val="B5DCDB"/>
                </a:solidFill>
                <a:uFill>
                  <a:solidFill>
                    <a:srgbClr val="B5DCDB"/>
                  </a:solidFill>
                </a:uFill>
              </a:rPr>
              <a:t>8</a:t>
            </a:fld>
            <a:endParaRPr sz="800" b="1">
              <a:solidFill>
                <a:srgbClr val="B5DCDB"/>
              </a:solidFill>
              <a:uFill>
                <a:solidFill>
                  <a:srgbClr val="B5DCDB"/>
                </a:solidFill>
              </a:uFill>
            </a:endParaRPr>
          </a:p>
        </p:txBody>
      </p:sp>
      <p:sp>
        <p:nvSpPr>
          <p:cNvPr id="237" name="Shape 237"/>
          <p:cNvSpPr/>
          <p:nvPr/>
        </p:nvSpPr>
        <p:spPr>
          <a:xfrm>
            <a:off x="3099856" y="2253861"/>
            <a:ext cx="5318761" cy="3175238"/>
          </a:xfrm>
          <a:prstGeom prst="roundRect">
            <a:avLst>
              <a:gd name="adj" fmla="val 5773"/>
            </a:avLst>
          </a:prstGeom>
          <a:gradFill>
            <a:gsLst>
              <a:gs pos="0">
                <a:srgbClr val="FFFFFF"/>
              </a:gs>
              <a:gs pos="100000">
                <a:srgbClr val="497D7E"/>
              </a:gs>
            </a:gsLst>
            <a:path>
              <a:fillToRect l="50000" t="50000" r="50000" b="50000"/>
            </a:path>
          </a:gradFill>
          <a:ln>
            <a:round/>
          </a:ln>
          <a:effectLst>
            <a:outerShdw blurRad="63500" dist="101600" dir="2700000" rotWithShape="0">
              <a:srgbClr val="000000">
                <a:alpha val="74998"/>
              </a:srgbClr>
            </a:outerShdw>
          </a:effectLst>
        </p:spPr>
        <p:txBody>
          <a:bodyPr lIns="0" tIns="0" rIns="0" bIns="0"/>
          <a:lstStyle/>
          <a:p>
            <a:pPr lvl="0"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38" name="Shape 238"/>
          <p:cNvSpPr/>
          <p:nvPr/>
        </p:nvSpPr>
        <p:spPr>
          <a:xfrm>
            <a:off x="3870170" y="2947521"/>
            <a:ext cx="1" cy="837640"/>
          </a:xfrm>
          <a:prstGeom prst="line">
            <a:avLst/>
          </a:prstGeom>
          <a:ln w="50800">
            <a:solidFill/>
            <a:round/>
          </a:ln>
          <a:effectLst>
            <a:outerShdw blurRad="63500" dist="38100" dir="2700000" rotWithShape="0">
              <a:srgbClr val="000000">
                <a:alpha val="57000"/>
              </a:srgbClr>
            </a:outerShdw>
          </a:effectLst>
        </p:spPr>
        <p:txBody>
          <a:bodyPr lIns="0" tIns="0" rIns="0" bIns="0"/>
          <a:lstStyle/>
          <a:p>
            <a:pPr lvl="0"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39" name="Shape 239"/>
          <p:cNvSpPr/>
          <p:nvPr/>
        </p:nvSpPr>
        <p:spPr>
          <a:xfrm>
            <a:off x="3870169" y="4174759"/>
            <a:ext cx="1" cy="701280"/>
          </a:xfrm>
          <a:prstGeom prst="line">
            <a:avLst/>
          </a:prstGeom>
          <a:ln w="12700">
            <a:solidFill/>
            <a:round/>
          </a:ln>
          <a:effectLst>
            <a:outerShdw blurRad="63500" dist="25400" dir="2700000" rotWithShape="0">
              <a:srgbClr val="000000">
                <a:alpha val="74998"/>
              </a:srgbClr>
            </a:outerShdw>
          </a:effectLst>
        </p:spPr>
        <p:txBody>
          <a:bodyPr lIns="0" tIns="0" rIns="0" bIns="0"/>
          <a:lstStyle/>
          <a:p>
            <a:pPr lvl="0"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grpSp>
        <p:nvGrpSpPr>
          <p:cNvPr id="242" name="Group 242"/>
          <p:cNvGrpSpPr/>
          <p:nvPr/>
        </p:nvGrpSpPr>
        <p:grpSpPr>
          <a:xfrm>
            <a:off x="3242097" y="3473481"/>
            <a:ext cx="1256146" cy="973999"/>
            <a:chOff x="0" y="0"/>
            <a:chExt cx="1256145" cy="973998"/>
          </a:xfrm>
        </p:grpSpPr>
        <p:sp>
          <p:nvSpPr>
            <p:cNvPr id="240" name="Shape 240"/>
            <p:cNvSpPr/>
            <p:nvPr/>
          </p:nvSpPr>
          <p:spPr>
            <a:xfrm>
              <a:off x="0" y="0"/>
              <a:ext cx="1256146" cy="973999"/>
            </a:xfrm>
            <a:prstGeom prst="roundRect">
              <a:avLst>
                <a:gd name="adj" fmla="val 10458"/>
              </a:avLst>
            </a:prstGeom>
            <a:solidFill>
              <a:srgbClr val="007FA6"/>
            </a:solidFill>
            <a:ln w="3175" cap="flat">
              <a:solidFill>
                <a:srgbClr val="000000"/>
              </a:solidFill>
              <a:prstDash val="solid"/>
              <a:round/>
            </a:ln>
            <a:effectLst>
              <a:outerShdw blurRad="50800" dist="38100" dir="2700000" rotWithShape="0">
                <a:srgbClr val="000000">
                  <a:alpha val="43000"/>
                </a:srgbClr>
              </a:outerShdw>
            </a:effectLst>
          </p:spPr>
          <p:txBody>
            <a:bodyPr wrap="square" lIns="38100" tIns="38100" rIns="38100" bIns="38100" numCol="1" anchor="ctr">
              <a:noAutofit/>
            </a:bodyPr>
            <a:lstStyle/>
            <a:p>
              <a:pPr lvl="0">
                <a:buClr>
                  <a:srgbClr val="000000"/>
                </a:buClr>
                <a:defRPr>
                  <a:uFill>
                    <a:solidFill/>
                  </a:u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41" name="Shape 241"/>
            <p:cNvSpPr/>
            <p:nvPr/>
          </p:nvSpPr>
          <p:spPr>
            <a:xfrm>
              <a:off x="168540" y="175909"/>
              <a:ext cx="868265" cy="62218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38100" tIns="38100" rIns="38100" bIns="38100" numCol="1" anchor="ctr">
              <a:spAutoFit/>
            </a:bodyPr>
            <a:lstStyle/>
            <a:p>
              <a:pPr lvl="0" algn="ctr">
                <a:lnSpc>
                  <a:spcPct val="70000"/>
                </a:lnSpc>
                <a:buClr>
                  <a:srgbClr val="FFFFFF"/>
                </a:buClr>
              </a:pPr>
              <a:r>
                <a:rPr sz="1600" b="1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  <a:uFill>
                    <a:solidFill>
                      <a:srgbClr val="FFFFFF"/>
                    </a:solidFill>
                  </a:uFill>
                  <a:latin typeface="Arial"/>
                  <a:ea typeface="Arial"/>
                  <a:cs typeface="Arial"/>
                  <a:sym typeface="Arial"/>
                </a:rPr>
                <a:t>Caches</a:t>
              </a:r>
              <a:endParaRPr sz="1600">
                <a:uFill>
                  <a:solidFill/>
                </a:uFill>
                <a:latin typeface="Arial"/>
                <a:ea typeface="Arial"/>
                <a:cs typeface="Arial"/>
                <a:sym typeface="Arial"/>
              </a:endParaRPr>
            </a:p>
            <a:p>
              <a:pPr lvl="0" algn="ctr">
                <a:lnSpc>
                  <a:spcPct val="70000"/>
                </a:lnSpc>
                <a:buClr>
                  <a:srgbClr val="FFFFFF"/>
                </a:buClr>
              </a:pPr>
              <a:endParaRPr sz="1600" b="1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uFill>
                  <a:solidFill>
                    <a:srgbClr val="FFFFFF"/>
                  </a:solidFill>
                </a:uFill>
                <a:latin typeface="Arial"/>
                <a:ea typeface="Arial"/>
                <a:cs typeface="Arial"/>
                <a:sym typeface="Arial"/>
              </a:endParaRPr>
            </a:p>
            <a:p>
              <a:pPr lvl="0" algn="ctr">
                <a:lnSpc>
                  <a:spcPct val="70000"/>
                </a:lnSpc>
                <a:buClr>
                  <a:srgbClr val="FFFFFF"/>
                </a:buClr>
              </a:pPr>
              <a:r>
                <a:rPr sz="1600" b="1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  <a:uFill>
                    <a:solidFill>
                      <a:srgbClr val="FFFFFF"/>
                    </a:solidFill>
                  </a:uFill>
                  <a:latin typeface="Arial"/>
                  <a:ea typeface="Arial"/>
                  <a:cs typeface="Arial"/>
                  <a:sym typeface="Arial"/>
                </a:rPr>
                <a:t>CPUs</a:t>
              </a:r>
            </a:p>
          </p:txBody>
        </p:sp>
      </p:grpSp>
      <p:grpSp>
        <p:nvGrpSpPr>
          <p:cNvPr id="245" name="Group 245"/>
          <p:cNvGrpSpPr/>
          <p:nvPr/>
        </p:nvGrpSpPr>
        <p:grpSpPr>
          <a:xfrm>
            <a:off x="3288279" y="4622800"/>
            <a:ext cx="1163783" cy="681800"/>
            <a:chOff x="0" y="0"/>
            <a:chExt cx="1163782" cy="681799"/>
          </a:xfrm>
        </p:grpSpPr>
        <p:sp>
          <p:nvSpPr>
            <p:cNvPr id="243" name="Shape 243"/>
            <p:cNvSpPr/>
            <p:nvPr/>
          </p:nvSpPr>
          <p:spPr>
            <a:xfrm>
              <a:off x="0" y="0"/>
              <a:ext cx="1163783" cy="681800"/>
            </a:xfrm>
            <a:prstGeom prst="roundRect">
              <a:avLst>
                <a:gd name="adj" fmla="val 10458"/>
              </a:avLst>
            </a:prstGeom>
            <a:solidFill>
              <a:srgbClr val="2A60A1"/>
            </a:solidFill>
            <a:ln w="3175" cap="flat">
              <a:solidFill>
                <a:srgbClr val="000000"/>
              </a:solidFill>
              <a:prstDash val="solid"/>
              <a:round/>
            </a:ln>
            <a:effectLst>
              <a:outerShdw blurRad="50800" dist="38100" dir="2700000" rotWithShape="0">
                <a:srgbClr val="000000">
                  <a:alpha val="43000"/>
                </a:srgbClr>
              </a:outerShdw>
            </a:effectLst>
          </p:spPr>
          <p:txBody>
            <a:bodyPr wrap="square" lIns="38100" tIns="38100" rIns="38100" bIns="38100" numCol="1" anchor="ctr">
              <a:noAutofit/>
            </a:bodyPr>
            <a:lstStyle/>
            <a:p>
              <a:pPr lvl="0">
                <a:buClr>
                  <a:srgbClr val="000000"/>
                </a:buClr>
                <a:defRPr>
                  <a:uFill>
                    <a:solidFill/>
                  </a:u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44" name="Shape 244"/>
            <p:cNvSpPr/>
            <p:nvPr/>
          </p:nvSpPr>
          <p:spPr>
            <a:xfrm>
              <a:off x="401957" y="191823"/>
              <a:ext cx="359868" cy="29815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38100" tIns="38100" rIns="38100" bIns="38100" numCol="1" anchor="ctr">
              <a:spAutoFit/>
            </a:bodyPr>
            <a:lstStyle>
              <a:lvl1pPr algn="ctr">
                <a:lnSpc>
                  <a:spcPct val="70000"/>
                </a:lnSpc>
                <a:buClr>
                  <a:srgbClr val="FFFFFF"/>
                </a:buClr>
                <a:defRPr sz="1600" b="1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  <a:uFill>
                    <a:solidFill>
                      <a:srgbClr val="FFFFFF"/>
                    </a:solidFill>
                  </a:u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  <a:effectLst/>
                  <a:uFillTx/>
                </a:defRPr>
              </a:pPr>
              <a:r>
                <a:rPr sz="1600" b="1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  <a:uFill>
                    <a:solidFill>
                      <a:srgbClr val="FFFFFF"/>
                    </a:solidFill>
                  </a:uFill>
                </a:rPr>
                <a:t>I/O</a:t>
              </a:r>
            </a:p>
          </p:txBody>
        </p:sp>
      </p:grpSp>
      <p:grpSp>
        <p:nvGrpSpPr>
          <p:cNvPr id="250" name="Group 250"/>
          <p:cNvGrpSpPr/>
          <p:nvPr/>
        </p:nvGrpSpPr>
        <p:grpSpPr>
          <a:xfrm>
            <a:off x="3509952" y="5314338"/>
            <a:ext cx="720437" cy="233761"/>
            <a:chOff x="0" y="0"/>
            <a:chExt cx="720436" cy="233760"/>
          </a:xfrm>
        </p:grpSpPr>
        <p:sp>
          <p:nvSpPr>
            <p:cNvPr id="246" name="Shape 246"/>
            <p:cNvSpPr/>
            <p:nvPr/>
          </p:nvSpPr>
          <p:spPr>
            <a:xfrm flipH="1">
              <a:off x="-1" y="0"/>
              <a:ext cx="2" cy="233761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round/>
            </a:ln>
            <a:effectLst>
              <a:outerShdw blurRad="63500" dist="25400" dir="2700000" rotWithShape="0">
                <a:srgbClr val="DDE1E7">
                  <a:alpha val="74998"/>
                </a:srgbClr>
              </a:outerShdw>
            </a:effectLst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247" name="Shape 247"/>
            <p:cNvSpPr/>
            <p:nvPr/>
          </p:nvSpPr>
          <p:spPr>
            <a:xfrm flipH="1">
              <a:off x="240145" y="0"/>
              <a:ext cx="1" cy="233761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round/>
            </a:ln>
            <a:effectLst>
              <a:outerShdw blurRad="63500" dist="25400" dir="2700000" rotWithShape="0">
                <a:srgbClr val="DDE1E7">
                  <a:alpha val="74998"/>
                </a:srgbClr>
              </a:outerShdw>
            </a:effectLst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248" name="Shape 248"/>
            <p:cNvSpPr/>
            <p:nvPr/>
          </p:nvSpPr>
          <p:spPr>
            <a:xfrm>
              <a:off x="480290" y="0"/>
              <a:ext cx="1" cy="233761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round/>
            </a:ln>
            <a:effectLst>
              <a:outerShdw blurRad="63500" dist="25400" dir="2700000" rotWithShape="0">
                <a:srgbClr val="DDE1E7">
                  <a:alpha val="74998"/>
                </a:srgbClr>
              </a:outerShdw>
            </a:effectLst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249" name="Shape 249"/>
            <p:cNvSpPr/>
            <p:nvPr/>
          </p:nvSpPr>
          <p:spPr>
            <a:xfrm>
              <a:off x="720436" y="0"/>
              <a:ext cx="1" cy="233761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round/>
            </a:ln>
            <a:effectLst>
              <a:outerShdw blurRad="63500" dist="25400" dir="2700000" rotWithShape="0">
                <a:srgbClr val="DDE1E7">
                  <a:alpha val="74998"/>
                </a:srgbClr>
              </a:outerShdw>
            </a:effectLst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</p:grpSp>
      <p:grpSp>
        <p:nvGrpSpPr>
          <p:cNvPr id="253" name="Group 253"/>
          <p:cNvGrpSpPr/>
          <p:nvPr/>
        </p:nvGrpSpPr>
        <p:grpSpPr>
          <a:xfrm>
            <a:off x="3242097" y="2363122"/>
            <a:ext cx="1256146" cy="896080"/>
            <a:chOff x="0" y="0"/>
            <a:chExt cx="1256145" cy="896079"/>
          </a:xfrm>
        </p:grpSpPr>
        <p:sp>
          <p:nvSpPr>
            <p:cNvPr id="251" name="Shape 251"/>
            <p:cNvSpPr/>
            <p:nvPr/>
          </p:nvSpPr>
          <p:spPr>
            <a:xfrm>
              <a:off x="0" y="0"/>
              <a:ext cx="1256146" cy="896080"/>
            </a:xfrm>
            <a:prstGeom prst="roundRect">
              <a:avLst>
                <a:gd name="adj" fmla="val 10458"/>
              </a:avLst>
            </a:prstGeom>
            <a:solidFill>
              <a:srgbClr val="008F00"/>
            </a:solidFill>
            <a:ln w="3175" cap="flat">
              <a:solidFill>
                <a:srgbClr val="000000"/>
              </a:solidFill>
              <a:prstDash val="solid"/>
              <a:round/>
            </a:ln>
            <a:effectLst>
              <a:outerShdw blurRad="50800" dist="38100" dir="2700000" rotWithShape="0">
                <a:srgbClr val="000000">
                  <a:alpha val="43000"/>
                </a:srgbClr>
              </a:outerShdw>
            </a:effectLst>
          </p:spPr>
          <p:txBody>
            <a:bodyPr wrap="square" lIns="38100" tIns="38100" rIns="38100" bIns="38100" numCol="1" anchor="ctr">
              <a:noAutofit/>
            </a:bodyPr>
            <a:lstStyle/>
            <a:p>
              <a:pPr lvl="0">
                <a:buClr>
                  <a:srgbClr val="000000"/>
                </a:buClr>
                <a:defRPr>
                  <a:uFill>
                    <a:solidFill/>
                  </a:u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52" name="Shape 252"/>
            <p:cNvSpPr/>
            <p:nvPr/>
          </p:nvSpPr>
          <p:spPr>
            <a:xfrm>
              <a:off x="194040" y="298963"/>
              <a:ext cx="868065" cy="29815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38100" tIns="38100" rIns="38100" bIns="38100" numCol="1" anchor="ctr">
              <a:spAutoFit/>
            </a:bodyPr>
            <a:lstStyle>
              <a:lvl1pPr algn="ctr">
                <a:lnSpc>
                  <a:spcPct val="70000"/>
                </a:lnSpc>
                <a:buClr>
                  <a:srgbClr val="FFFFFF"/>
                </a:buClr>
                <a:defRPr sz="1600" b="1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  <a:uFill>
                    <a:solidFill>
                      <a:srgbClr val="FFFFFF"/>
                    </a:solidFill>
                  </a:u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  <a:effectLst/>
                  <a:uFillTx/>
                </a:defRPr>
              </a:pPr>
              <a:r>
                <a:rPr sz="1600" b="1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  <a:uFill>
                    <a:solidFill>
                      <a:srgbClr val="FFFFFF"/>
                    </a:solidFill>
                  </a:uFill>
                </a:rPr>
                <a:t>Memory</a:t>
              </a:r>
            </a:p>
          </p:txBody>
        </p:sp>
      </p:grpSp>
      <p:sp>
        <p:nvSpPr>
          <p:cNvPr id="254" name="Shape 254"/>
          <p:cNvSpPr/>
          <p:nvPr/>
        </p:nvSpPr>
        <p:spPr>
          <a:xfrm>
            <a:off x="5754388" y="2947521"/>
            <a:ext cx="1" cy="837640"/>
          </a:xfrm>
          <a:prstGeom prst="line">
            <a:avLst/>
          </a:prstGeom>
          <a:ln w="50800">
            <a:solidFill/>
            <a:round/>
          </a:ln>
          <a:effectLst>
            <a:outerShdw blurRad="63500" dist="38100" dir="2700000" rotWithShape="0">
              <a:srgbClr val="000000">
                <a:alpha val="57000"/>
              </a:srgbClr>
            </a:outerShdw>
          </a:effectLst>
        </p:spPr>
        <p:txBody>
          <a:bodyPr lIns="0" tIns="0" rIns="0" bIns="0"/>
          <a:lstStyle/>
          <a:p>
            <a:pPr lvl="0"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grpSp>
        <p:nvGrpSpPr>
          <p:cNvPr id="257" name="Group 257"/>
          <p:cNvGrpSpPr/>
          <p:nvPr/>
        </p:nvGrpSpPr>
        <p:grpSpPr>
          <a:xfrm>
            <a:off x="5126315" y="3473481"/>
            <a:ext cx="1256146" cy="973999"/>
            <a:chOff x="0" y="0"/>
            <a:chExt cx="1256145" cy="973998"/>
          </a:xfrm>
        </p:grpSpPr>
        <p:sp>
          <p:nvSpPr>
            <p:cNvPr id="255" name="Shape 255"/>
            <p:cNvSpPr/>
            <p:nvPr/>
          </p:nvSpPr>
          <p:spPr>
            <a:xfrm>
              <a:off x="0" y="0"/>
              <a:ext cx="1256146" cy="973999"/>
            </a:xfrm>
            <a:prstGeom prst="roundRect">
              <a:avLst>
                <a:gd name="adj" fmla="val 10458"/>
              </a:avLst>
            </a:prstGeom>
            <a:solidFill>
              <a:srgbClr val="007FA6"/>
            </a:solidFill>
            <a:ln w="3175" cap="flat">
              <a:solidFill>
                <a:srgbClr val="000000"/>
              </a:solidFill>
              <a:prstDash val="solid"/>
              <a:round/>
            </a:ln>
            <a:effectLst>
              <a:outerShdw blurRad="50800" dist="38100" dir="2700000" rotWithShape="0">
                <a:srgbClr val="000000">
                  <a:alpha val="43000"/>
                </a:srgbClr>
              </a:outerShdw>
            </a:effectLst>
          </p:spPr>
          <p:txBody>
            <a:bodyPr wrap="square" lIns="38100" tIns="38100" rIns="38100" bIns="38100" numCol="1" anchor="ctr">
              <a:noAutofit/>
            </a:bodyPr>
            <a:lstStyle/>
            <a:p>
              <a:pPr lvl="0">
                <a:buClr>
                  <a:srgbClr val="000000"/>
                </a:buClr>
                <a:defRPr>
                  <a:uFill>
                    <a:solidFill/>
                  </a:u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56" name="Shape 256"/>
            <p:cNvSpPr/>
            <p:nvPr/>
          </p:nvSpPr>
          <p:spPr>
            <a:xfrm>
              <a:off x="193940" y="175909"/>
              <a:ext cx="868265" cy="62218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38100" tIns="38100" rIns="38100" bIns="38100" numCol="1" anchor="ctr">
              <a:spAutoFit/>
            </a:bodyPr>
            <a:lstStyle/>
            <a:p>
              <a:pPr lvl="0" algn="ctr">
                <a:lnSpc>
                  <a:spcPct val="70000"/>
                </a:lnSpc>
                <a:buClr>
                  <a:srgbClr val="FFFFFF"/>
                </a:buClr>
              </a:pPr>
              <a:r>
                <a:rPr sz="1600" b="1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  <a:uFill>
                    <a:solidFill>
                      <a:srgbClr val="FFFFFF"/>
                    </a:solidFill>
                  </a:uFill>
                  <a:latin typeface="Arial"/>
                  <a:ea typeface="Arial"/>
                  <a:cs typeface="Arial"/>
                  <a:sym typeface="Arial"/>
                </a:rPr>
                <a:t>Caches</a:t>
              </a:r>
              <a:endParaRPr sz="1600">
                <a:uFill>
                  <a:solidFill/>
                </a:uFill>
                <a:latin typeface="Arial"/>
                <a:ea typeface="Arial"/>
                <a:cs typeface="Arial"/>
                <a:sym typeface="Arial"/>
              </a:endParaRPr>
            </a:p>
            <a:p>
              <a:pPr lvl="0" algn="ctr">
                <a:lnSpc>
                  <a:spcPct val="70000"/>
                </a:lnSpc>
                <a:buClr>
                  <a:srgbClr val="FFFFFF"/>
                </a:buClr>
              </a:pPr>
              <a:endParaRPr sz="1600" b="1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uFill>
                  <a:solidFill>
                    <a:srgbClr val="FFFFFF"/>
                  </a:solidFill>
                </a:uFill>
                <a:latin typeface="Arial"/>
                <a:ea typeface="Arial"/>
                <a:cs typeface="Arial"/>
                <a:sym typeface="Arial"/>
              </a:endParaRPr>
            </a:p>
            <a:p>
              <a:pPr lvl="0" algn="ctr">
                <a:lnSpc>
                  <a:spcPct val="70000"/>
                </a:lnSpc>
                <a:buClr>
                  <a:srgbClr val="FFFFFF"/>
                </a:buClr>
              </a:pPr>
              <a:r>
                <a:rPr sz="1600" b="1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  <a:uFill>
                    <a:solidFill>
                      <a:srgbClr val="FFFFFF"/>
                    </a:solidFill>
                  </a:uFill>
                  <a:latin typeface="Arial"/>
                  <a:ea typeface="Arial"/>
                  <a:cs typeface="Arial"/>
                  <a:sym typeface="Arial"/>
                </a:rPr>
                <a:t>CPUs</a:t>
              </a:r>
            </a:p>
          </p:txBody>
        </p:sp>
      </p:grpSp>
      <p:grpSp>
        <p:nvGrpSpPr>
          <p:cNvPr id="260" name="Group 260"/>
          <p:cNvGrpSpPr/>
          <p:nvPr/>
        </p:nvGrpSpPr>
        <p:grpSpPr>
          <a:xfrm>
            <a:off x="5126315" y="2363122"/>
            <a:ext cx="1256146" cy="896080"/>
            <a:chOff x="0" y="0"/>
            <a:chExt cx="1256145" cy="896079"/>
          </a:xfrm>
        </p:grpSpPr>
        <p:sp>
          <p:nvSpPr>
            <p:cNvPr id="258" name="Shape 258"/>
            <p:cNvSpPr/>
            <p:nvPr/>
          </p:nvSpPr>
          <p:spPr>
            <a:xfrm>
              <a:off x="0" y="0"/>
              <a:ext cx="1256146" cy="896080"/>
            </a:xfrm>
            <a:prstGeom prst="roundRect">
              <a:avLst>
                <a:gd name="adj" fmla="val 10458"/>
              </a:avLst>
            </a:prstGeom>
            <a:solidFill>
              <a:srgbClr val="008F00"/>
            </a:solidFill>
            <a:ln w="3175" cap="flat">
              <a:solidFill>
                <a:srgbClr val="000000"/>
              </a:solidFill>
              <a:prstDash val="solid"/>
              <a:round/>
            </a:ln>
            <a:effectLst>
              <a:outerShdw blurRad="50800" dist="38100" dir="2700000" rotWithShape="0">
                <a:srgbClr val="000000">
                  <a:alpha val="43000"/>
                </a:srgbClr>
              </a:outerShdw>
            </a:effectLst>
          </p:spPr>
          <p:txBody>
            <a:bodyPr wrap="square" lIns="38100" tIns="38100" rIns="38100" bIns="38100" numCol="1" anchor="ctr">
              <a:noAutofit/>
            </a:bodyPr>
            <a:lstStyle/>
            <a:p>
              <a:pPr lvl="0">
                <a:buClr>
                  <a:srgbClr val="000000"/>
                </a:buClr>
                <a:defRPr>
                  <a:uFill>
                    <a:solidFill/>
                  </a:u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59" name="Shape 259"/>
            <p:cNvSpPr/>
            <p:nvPr/>
          </p:nvSpPr>
          <p:spPr>
            <a:xfrm>
              <a:off x="194040" y="298963"/>
              <a:ext cx="868065" cy="29815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38100" tIns="38100" rIns="38100" bIns="38100" numCol="1" anchor="ctr">
              <a:spAutoFit/>
            </a:bodyPr>
            <a:lstStyle>
              <a:lvl1pPr algn="ctr">
                <a:lnSpc>
                  <a:spcPct val="70000"/>
                </a:lnSpc>
                <a:buClr>
                  <a:srgbClr val="FFFFFF"/>
                </a:buClr>
                <a:defRPr sz="1600" b="1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  <a:uFill>
                    <a:solidFill>
                      <a:srgbClr val="FFFFFF"/>
                    </a:solidFill>
                  </a:u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  <a:effectLst/>
                  <a:uFillTx/>
                </a:defRPr>
              </a:pPr>
              <a:r>
                <a:rPr sz="1600" b="1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  <a:uFill>
                    <a:solidFill>
                      <a:srgbClr val="FFFFFF"/>
                    </a:solidFill>
                  </a:uFill>
                </a:rPr>
                <a:t>Memory</a:t>
              </a:r>
            </a:p>
          </p:txBody>
        </p:sp>
      </p:grpSp>
      <p:sp>
        <p:nvSpPr>
          <p:cNvPr id="261" name="Shape 261"/>
          <p:cNvSpPr/>
          <p:nvPr/>
        </p:nvSpPr>
        <p:spPr>
          <a:xfrm>
            <a:off x="7638606" y="2947521"/>
            <a:ext cx="1" cy="837640"/>
          </a:xfrm>
          <a:prstGeom prst="line">
            <a:avLst/>
          </a:prstGeom>
          <a:ln w="50800">
            <a:solidFill/>
            <a:round/>
          </a:ln>
          <a:effectLst>
            <a:outerShdw blurRad="63500" dist="38100" dir="2700000" rotWithShape="0">
              <a:srgbClr val="000000">
                <a:alpha val="57000"/>
              </a:srgbClr>
            </a:outerShdw>
          </a:effectLst>
        </p:spPr>
        <p:txBody>
          <a:bodyPr lIns="0" tIns="0" rIns="0" bIns="0"/>
          <a:lstStyle/>
          <a:p>
            <a:pPr lvl="0"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grpSp>
        <p:nvGrpSpPr>
          <p:cNvPr id="264" name="Group 264"/>
          <p:cNvGrpSpPr/>
          <p:nvPr/>
        </p:nvGrpSpPr>
        <p:grpSpPr>
          <a:xfrm>
            <a:off x="7010533" y="3473481"/>
            <a:ext cx="1256146" cy="973999"/>
            <a:chOff x="0" y="0"/>
            <a:chExt cx="1256145" cy="973998"/>
          </a:xfrm>
        </p:grpSpPr>
        <p:sp>
          <p:nvSpPr>
            <p:cNvPr id="262" name="Shape 262"/>
            <p:cNvSpPr/>
            <p:nvPr/>
          </p:nvSpPr>
          <p:spPr>
            <a:xfrm>
              <a:off x="0" y="0"/>
              <a:ext cx="1256146" cy="973999"/>
            </a:xfrm>
            <a:prstGeom prst="roundRect">
              <a:avLst>
                <a:gd name="adj" fmla="val 10458"/>
              </a:avLst>
            </a:prstGeom>
            <a:solidFill>
              <a:srgbClr val="007FA6"/>
            </a:solidFill>
            <a:ln w="3175" cap="flat">
              <a:solidFill>
                <a:srgbClr val="000000"/>
              </a:solidFill>
              <a:prstDash val="solid"/>
              <a:round/>
            </a:ln>
            <a:effectLst>
              <a:outerShdw blurRad="50800" dist="38100" dir="2700000" rotWithShape="0">
                <a:srgbClr val="000000">
                  <a:alpha val="43000"/>
                </a:srgbClr>
              </a:outerShdw>
            </a:effectLst>
          </p:spPr>
          <p:txBody>
            <a:bodyPr wrap="square" lIns="38100" tIns="38100" rIns="38100" bIns="38100" numCol="1" anchor="ctr">
              <a:noAutofit/>
            </a:bodyPr>
            <a:lstStyle/>
            <a:p>
              <a:pPr lvl="0">
                <a:buClr>
                  <a:srgbClr val="000000"/>
                </a:buClr>
                <a:defRPr>
                  <a:uFill>
                    <a:solidFill/>
                  </a:u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63" name="Shape 263"/>
            <p:cNvSpPr/>
            <p:nvPr/>
          </p:nvSpPr>
          <p:spPr>
            <a:xfrm>
              <a:off x="193940" y="175909"/>
              <a:ext cx="868265" cy="62218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38100" tIns="38100" rIns="38100" bIns="38100" numCol="1" anchor="ctr">
              <a:spAutoFit/>
            </a:bodyPr>
            <a:lstStyle/>
            <a:p>
              <a:pPr lvl="0" algn="ctr">
                <a:lnSpc>
                  <a:spcPct val="70000"/>
                </a:lnSpc>
                <a:buClr>
                  <a:srgbClr val="FFFFFF"/>
                </a:buClr>
              </a:pPr>
              <a:r>
                <a:rPr sz="1600" b="1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  <a:uFill>
                    <a:solidFill>
                      <a:srgbClr val="FFFFFF"/>
                    </a:solidFill>
                  </a:uFill>
                  <a:latin typeface="Arial"/>
                  <a:ea typeface="Arial"/>
                  <a:cs typeface="Arial"/>
                  <a:sym typeface="Arial"/>
                </a:rPr>
                <a:t>Caches</a:t>
              </a:r>
              <a:endParaRPr sz="1600">
                <a:uFill>
                  <a:solidFill/>
                </a:uFill>
                <a:latin typeface="Arial"/>
                <a:ea typeface="Arial"/>
                <a:cs typeface="Arial"/>
                <a:sym typeface="Arial"/>
              </a:endParaRPr>
            </a:p>
            <a:p>
              <a:pPr lvl="0" algn="ctr">
                <a:lnSpc>
                  <a:spcPct val="70000"/>
                </a:lnSpc>
                <a:buClr>
                  <a:srgbClr val="FFFFFF"/>
                </a:buClr>
              </a:pPr>
              <a:endParaRPr sz="1600" b="1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uFill>
                  <a:solidFill>
                    <a:srgbClr val="FFFFFF"/>
                  </a:solidFill>
                </a:uFill>
                <a:latin typeface="Arial"/>
                <a:ea typeface="Arial"/>
                <a:cs typeface="Arial"/>
                <a:sym typeface="Arial"/>
              </a:endParaRPr>
            </a:p>
            <a:p>
              <a:pPr lvl="0" algn="ctr">
                <a:lnSpc>
                  <a:spcPct val="70000"/>
                </a:lnSpc>
                <a:buClr>
                  <a:srgbClr val="FFFFFF"/>
                </a:buClr>
              </a:pPr>
              <a:r>
                <a:rPr sz="1600" b="1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  <a:uFill>
                    <a:solidFill>
                      <a:srgbClr val="FFFFFF"/>
                    </a:solidFill>
                  </a:uFill>
                  <a:latin typeface="Arial"/>
                  <a:ea typeface="Arial"/>
                  <a:cs typeface="Arial"/>
                  <a:sym typeface="Arial"/>
                </a:rPr>
                <a:t>CPUs</a:t>
              </a:r>
            </a:p>
          </p:txBody>
        </p:sp>
      </p:grpSp>
      <p:grpSp>
        <p:nvGrpSpPr>
          <p:cNvPr id="267" name="Group 267"/>
          <p:cNvGrpSpPr/>
          <p:nvPr/>
        </p:nvGrpSpPr>
        <p:grpSpPr>
          <a:xfrm>
            <a:off x="7010533" y="2363122"/>
            <a:ext cx="1256146" cy="896080"/>
            <a:chOff x="0" y="0"/>
            <a:chExt cx="1256145" cy="896079"/>
          </a:xfrm>
        </p:grpSpPr>
        <p:sp>
          <p:nvSpPr>
            <p:cNvPr id="265" name="Shape 265"/>
            <p:cNvSpPr/>
            <p:nvPr/>
          </p:nvSpPr>
          <p:spPr>
            <a:xfrm>
              <a:off x="0" y="0"/>
              <a:ext cx="1256146" cy="896080"/>
            </a:xfrm>
            <a:prstGeom prst="roundRect">
              <a:avLst>
                <a:gd name="adj" fmla="val 10458"/>
              </a:avLst>
            </a:prstGeom>
            <a:solidFill>
              <a:srgbClr val="008F00"/>
            </a:solidFill>
            <a:ln w="3175" cap="flat">
              <a:solidFill>
                <a:srgbClr val="000000"/>
              </a:solidFill>
              <a:prstDash val="solid"/>
              <a:round/>
            </a:ln>
            <a:effectLst>
              <a:outerShdw blurRad="50800" dist="38100" dir="2700000" rotWithShape="0">
                <a:srgbClr val="000000">
                  <a:alpha val="43000"/>
                </a:srgbClr>
              </a:outerShdw>
            </a:effectLst>
          </p:spPr>
          <p:txBody>
            <a:bodyPr wrap="square" lIns="38100" tIns="38100" rIns="38100" bIns="38100" numCol="1" anchor="ctr">
              <a:noAutofit/>
            </a:bodyPr>
            <a:lstStyle/>
            <a:p>
              <a:pPr lvl="0">
                <a:buClr>
                  <a:srgbClr val="000000"/>
                </a:buClr>
                <a:defRPr>
                  <a:uFill>
                    <a:solidFill/>
                  </a:u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66" name="Shape 266"/>
            <p:cNvSpPr/>
            <p:nvPr/>
          </p:nvSpPr>
          <p:spPr>
            <a:xfrm>
              <a:off x="194040" y="298963"/>
              <a:ext cx="868065" cy="29815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38100" tIns="38100" rIns="38100" bIns="38100" numCol="1" anchor="ctr">
              <a:spAutoFit/>
            </a:bodyPr>
            <a:lstStyle>
              <a:lvl1pPr algn="ctr">
                <a:lnSpc>
                  <a:spcPct val="70000"/>
                </a:lnSpc>
                <a:buClr>
                  <a:srgbClr val="FFFFFF"/>
                </a:buClr>
                <a:defRPr sz="1600" b="1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  <a:uFill>
                    <a:solidFill>
                      <a:srgbClr val="FFFFFF"/>
                    </a:solidFill>
                  </a:u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  <a:effectLst/>
                  <a:uFillTx/>
                </a:defRPr>
              </a:pPr>
              <a:r>
                <a:rPr sz="1600" b="1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  <a:uFill>
                    <a:solidFill>
                      <a:srgbClr val="FFFFFF"/>
                    </a:solidFill>
                  </a:uFill>
                </a:rPr>
                <a:t>Memory</a:t>
              </a:r>
            </a:p>
          </p:txBody>
        </p:sp>
      </p:grpSp>
      <p:grpSp>
        <p:nvGrpSpPr>
          <p:cNvPr id="270" name="Group 270"/>
          <p:cNvGrpSpPr/>
          <p:nvPr/>
        </p:nvGrpSpPr>
        <p:grpSpPr>
          <a:xfrm>
            <a:off x="3019765" y="3473480"/>
            <a:ext cx="1478478" cy="506480"/>
            <a:chOff x="0" y="0"/>
            <a:chExt cx="1478476" cy="506479"/>
          </a:xfrm>
        </p:grpSpPr>
        <p:sp>
          <p:nvSpPr>
            <p:cNvPr id="268" name="Shape 268"/>
            <p:cNvSpPr/>
            <p:nvPr/>
          </p:nvSpPr>
          <p:spPr>
            <a:xfrm>
              <a:off x="222331" y="0"/>
              <a:ext cx="1256146" cy="506480"/>
            </a:xfrm>
            <a:prstGeom prst="roundRect">
              <a:avLst>
                <a:gd name="adj" fmla="val 10458"/>
              </a:avLst>
            </a:prstGeom>
            <a:solidFill>
              <a:srgbClr val="008F00"/>
            </a:solidFill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lvl="0">
                <a:buClr>
                  <a:srgbClr val="000000"/>
                </a:buClr>
                <a:defRPr>
                  <a:uFill>
                    <a:solidFill/>
                  </a:u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69" name="Shape 269"/>
            <p:cNvSpPr/>
            <p:nvPr/>
          </p:nvSpPr>
          <p:spPr>
            <a:xfrm>
              <a:off x="0" y="104163"/>
              <a:ext cx="1269008" cy="29815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38100" tIns="38100" rIns="38100" bIns="38100" numCol="1" anchor="ctr">
              <a:spAutoFit/>
            </a:bodyPr>
            <a:lstStyle/>
            <a:p>
              <a:pPr marL="457200" lvl="1" indent="0" algn="ctr">
                <a:lnSpc>
                  <a:spcPct val="70000"/>
                </a:lnSpc>
                <a:buClr>
                  <a:srgbClr val="FFFFFF"/>
                </a:buClr>
              </a:pPr>
              <a:r>
                <a:rPr sz="1600" b="1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  <a:uFill>
                    <a:solidFill>
                      <a:srgbClr val="FFFFFF"/>
                    </a:solidFill>
                  </a:uFill>
                  <a:latin typeface="Arial"/>
                  <a:ea typeface="Arial"/>
                  <a:cs typeface="Arial"/>
                  <a:sym typeface="Arial"/>
                </a:rPr>
                <a:t>Caches</a:t>
              </a:r>
            </a:p>
          </p:txBody>
        </p:sp>
      </p:grpSp>
      <p:grpSp>
        <p:nvGrpSpPr>
          <p:cNvPr id="273" name="Group 273"/>
          <p:cNvGrpSpPr/>
          <p:nvPr/>
        </p:nvGrpSpPr>
        <p:grpSpPr>
          <a:xfrm>
            <a:off x="5126315" y="3473480"/>
            <a:ext cx="1256146" cy="506480"/>
            <a:chOff x="0" y="0"/>
            <a:chExt cx="1256145" cy="506479"/>
          </a:xfrm>
        </p:grpSpPr>
        <p:sp>
          <p:nvSpPr>
            <p:cNvPr id="271" name="Shape 271"/>
            <p:cNvSpPr/>
            <p:nvPr/>
          </p:nvSpPr>
          <p:spPr>
            <a:xfrm>
              <a:off x="0" y="0"/>
              <a:ext cx="1256146" cy="506480"/>
            </a:xfrm>
            <a:prstGeom prst="roundRect">
              <a:avLst>
                <a:gd name="adj" fmla="val 10458"/>
              </a:avLst>
            </a:prstGeom>
            <a:solidFill>
              <a:srgbClr val="008F00"/>
            </a:solidFill>
            <a:ln w="3175" cap="flat">
              <a:solidFill>
                <a:srgbClr val="000000"/>
              </a:solidFill>
              <a:prstDash val="solid"/>
              <a:round/>
            </a:ln>
            <a:effectLst>
              <a:outerShdw blurRad="50800" dist="38100" dir="2700000" rotWithShape="0">
                <a:srgbClr val="000000">
                  <a:alpha val="43000"/>
                </a:srgbClr>
              </a:outerShdw>
            </a:effectLst>
          </p:spPr>
          <p:txBody>
            <a:bodyPr wrap="square" lIns="38100" tIns="38100" rIns="38100" bIns="38100" numCol="1" anchor="ctr">
              <a:noAutofit/>
            </a:bodyPr>
            <a:lstStyle/>
            <a:p>
              <a:pPr lvl="0">
                <a:buClr>
                  <a:srgbClr val="000000"/>
                </a:buClr>
                <a:defRPr>
                  <a:uFill>
                    <a:solidFill/>
                  </a:u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72" name="Shape 272"/>
            <p:cNvSpPr/>
            <p:nvPr/>
          </p:nvSpPr>
          <p:spPr>
            <a:xfrm>
              <a:off x="222168" y="104163"/>
              <a:ext cx="811809" cy="29815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38100" tIns="38100" rIns="38100" bIns="38100" numCol="1" anchor="ctr">
              <a:spAutoFit/>
            </a:bodyPr>
            <a:lstStyle>
              <a:lvl1pPr algn="ctr">
                <a:lnSpc>
                  <a:spcPct val="70000"/>
                </a:lnSpc>
                <a:buClr>
                  <a:srgbClr val="FFFFFF"/>
                </a:buClr>
                <a:defRPr sz="1600" b="1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  <a:uFill>
                    <a:solidFill>
                      <a:srgbClr val="FFFFFF"/>
                    </a:solidFill>
                  </a:u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  <a:effectLst/>
                  <a:uFillTx/>
                </a:defRPr>
              </a:pPr>
              <a:r>
                <a:rPr sz="1600" b="1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  <a:uFill>
                    <a:solidFill>
                      <a:srgbClr val="FFFFFF"/>
                    </a:solidFill>
                  </a:uFill>
                </a:rPr>
                <a:t>Caches</a:t>
              </a:r>
            </a:p>
          </p:txBody>
        </p:sp>
      </p:grpSp>
      <p:grpSp>
        <p:nvGrpSpPr>
          <p:cNvPr id="276" name="Group 276"/>
          <p:cNvGrpSpPr/>
          <p:nvPr/>
        </p:nvGrpSpPr>
        <p:grpSpPr>
          <a:xfrm>
            <a:off x="7010533" y="3473480"/>
            <a:ext cx="1256146" cy="506480"/>
            <a:chOff x="0" y="0"/>
            <a:chExt cx="1256145" cy="506479"/>
          </a:xfrm>
        </p:grpSpPr>
        <p:sp>
          <p:nvSpPr>
            <p:cNvPr id="274" name="Shape 274"/>
            <p:cNvSpPr/>
            <p:nvPr/>
          </p:nvSpPr>
          <p:spPr>
            <a:xfrm>
              <a:off x="0" y="0"/>
              <a:ext cx="1256146" cy="506480"/>
            </a:xfrm>
            <a:prstGeom prst="roundRect">
              <a:avLst>
                <a:gd name="adj" fmla="val 10458"/>
              </a:avLst>
            </a:prstGeom>
            <a:solidFill>
              <a:srgbClr val="008F00"/>
            </a:solidFill>
            <a:ln w="3175" cap="flat">
              <a:solidFill>
                <a:srgbClr val="000000"/>
              </a:solidFill>
              <a:prstDash val="solid"/>
              <a:round/>
            </a:ln>
            <a:effectLst>
              <a:outerShdw blurRad="50800" dist="38100" dir="2700000" rotWithShape="0">
                <a:srgbClr val="000000">
                  <a:alpha val="43000"/>
                </a:srgbClr>
              </a:outerShdw>
            </a:effectLst>
          </p:spPr>
          <p:txBody>
            <a:bodyPr wrap="square" lIns="38100" tIns="38100" rIns="38100" bIns="38100" numCol="1" anchor="ctr">
              <a:noAutofit/>
            </a:bodyPr>
            <a:lstStyle/>
            <a:p>
              <a:pPr lvl="0">
                <a:buClr>
                  <a:srgbClr val="000000"/>
                </a:buClr>
                <a:defRPr>
                  <a:uFill>
                    <a:solidFill/>
                  </a:u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75" name="Shape 275"/>
            <p:cNvSpPr/>
            <p:nvPr/>
          </p:nvSpPr>
          <p:spPr>
            <a:xfrm>
              <a:off x="222168" y="104163"/>
              <a:ext cx="811809" cy="29815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38100" tIns="38100" rIns="38100" bIns="38100" numCol="1" anchor="ctr">
              <a:spAutoFit/>
            </a:bodyPr>
            <a:lstStyle>
              <a:lvl1pPr algn="ctr">
                <a:lnSpc>
                  <a:spcPct val="70000"/>
                </a:lnSpc>
                <a:buClr>
                  <a:srgbClr val="FFFFFF"/>
                </a:buClr>
                <a:defRPr sz="1600" b="1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  <a:uFill>
                    <a:solidFill>
                      <a:srgbClr val="FFFFFF"/>
                    </a:solidFill>
                  </a:u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  <a:effectLst/>
                  <a:uFillTx/>
                </a:defRPr>
              </a:pPr>
              <a:r>
                <a:rPr sz="1600" b="1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  <a:uFill>
                    <a:solidFill>
                      <a:srgbClr val="FFFFFF"/>
                    </a:solidFill>
                  </a:uFill>
                </a:rPr>
                <a:t>Caches</a:t>
              </a:r>
            </a:p>
          </p:txBody>
        </p:sp>
      </p:grpSp>
      <p:sp>
        <p:nvSpPr>
          <p:cNvPr id="293" name="Shape 293"/>
          <p:cNvSpPr/>
          <p:nvPr/>
        </p:nvSpPr>
        <p:spPr>
          <a:xfrm>
            <a:off x="4499712" y="3726720"/>
            <a:ext cx="625016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cubicBezTo>
                  <a:pt x="7200" y="0"/>
                  <a:pt x="14400" y="0"/>
                  <a:pt x="21600" y="0"/>
                </a:cubicBezTo>
              </a:path>
            </a:pathLst>
          </a:custGeom>
          <a:ln w="38100">
            <a:solidFill/>
            <a:round/>
            <a:headEnd type="triangle"/>
            <a:tailEnd type="triangle"/>
          </a:ln>
          <a:effectLst>
            <a:outerShdw blurRad="38100" dist="12700" dir="5400000" rotWithShape="0">
              <a:srgbClr val="000000">
                <a:alpha val="35000"/>
              </a:srgbClr>
            </a:outerShdw>
          </a:effectLst>
        </p:spPr>
        <p:txBody>
          <a:bodyPr/>
          <a:lstStyle/>
          <a:p>
            <a:pPr lvl="0"/>
            <a:endParaRPr/>
          </a:p>
        </p:txBody>
      </p:sp>
      <p:sp>
        <p:nvSpPr>
          <p:cNvPr id="278" name="Shape 278"/>
          <p:cNvSpPr/>
          <p:nvPr/>
        </p:nvSpPr>
        <p:spPr>
          <a:xfrm>
            <a:off x="6389850" y="3757888"/>
            <a:ext cx="628074" cy="1"/>
          </a:xfrm>
          <a:prstGeom prst="line">
            <a:avLst/>
          </a:prstGeom>
          <a:ln w="38100">
            <a:solidFill/>
            <a:round/>
            <a:headEnd type="triangle"/>
            <a:tailEnd type="triangle"/>
          </a:ln>
          <a:effectLst>
            <a:outerShdw blurRad="38100" dist="127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/>
          <a:lstStyle/>
          <a:p>
            <a:pPr lvl="0"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79" name="Shape 279"/>
          <p:cNvSpPr/>
          <p:nvPr/>
        </p:nvSpPr>
        <p:spPr>
          <a:xfrm>
            <a:off x="4047276" y="2906642"/>
            <a:ext cx="533215" cy="355601"/>
          </a:xfrm>
          <a:prstGeom prst="rect">
            <a:avLst/>
          </a:prstGeom>
          <a:ln w="12700">
            <a:solidFill>
              <a:srgbClr val="F7BB83"/>
            </a:solidFill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>
              <a:lnSpc>
                <a:spcPct val="70000"/>
              </a:lnSpc>
              <a:buClr>
                <a:srgbClr val="FAD2AF"/>
              </a:buClr>
              <a:defRPr b="1">
                <a:solidFill>
                  <a:srgbClr val="FAD2AF"/>
                </a:solidFill>
                <a:uFill>
                  <a:solidFill>
                    <a:srgbClr val="FAD2AF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b="0">
                <a:solidFill>
                  <a:srgbClr val="000000"/>
                </a:solidFill>
                <a:uFillTx/>
              </a:defRPr>
            </a:pPr>
            <a:r>
              <a:rPr b="1">
                <a:solidFill>
                  <a:srgbClr val="FAD2AF"/>
                </a:solidFill>
                <a:uFill>
                  <a:solidFill>
                    <a:srgbClr val="FAD2AF"/>
                  </a:solidFill>
                </a:uFill>
              </a:rPr>
              <a:t>Foo</a:t>
            </a:r>
          </a:p>
        </p:txBody>
      </p:sp>
      <p:sp>
        <p:nvSpPr>
          <p:cNvPr id="280" name="Shape 280"/>
          <p:cNvSpPr/>
          <p:nvPr/>
        </p:nvSpPr>
        <p:spPr>
          <a:xfrm>
            <a:off x="4047276" y="3688961"/>
            <a:ext cx="533215" cy="355601"/>
          </a:xfrm>
          <a:prstGeom prst="rect">
            <a:avLst/>
          </a:prstGeom>
          <a:ln w="12700">
            <a:solidFill>
              <a:srgbClr val="F7BB83"/>
            </a:solidFill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>
              <a:lnSpc>
                <a:spcPct val="70000"/>
              </a:lnSpc>
              <a:buClr>
                <a:srgbClr val="FAD2AF"/>
              </a:buClr>
              <a:defRPr b="1">
                <a:solidFill>
                  <a:srgbClr val="FAD2AF"/>
                </a:solidFill>
                <a:uFill>
                  <a:solidFill>
                    <a:srgbClr val="FAD2AF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b="0">
                <a:solidFill>
                  <a:srgbClr val="000000"/>
                </a:solidFill>
                <a:uFillTx/>
              </a:defRPr>
            </a:pPr>
            <a:r>
              <a:rPr b="1">
                <a:solidFill>
                  <a:srgbClr val="FAD2AF"/>
                </a:solidFill>
                <a:uFill>
                  <a:solidFill>
                    <a:srgbClr val="FAD2AF"/>
                  </a:solidFill>
                </a:uFill>
              </a:rPr>
              <a:t>Foo</a:t>
            </a:r>
          </a:p>
        </p:txBody>
      </p:sp>
      <p:sp>
        <p:nvSpPr>
          <p:cNvPr id="281" name="Shape 281"/>
          <p:cNvSpPr/>
          <p:nvPr/>
        </p:nvSpPr>
        <p:spPr>
          <a:xfrm>
            <a:off x="4037117" y="4125841"/>
            <a:ext cx="533215" cy="355601"/>
          </a:xfrm>
          <a:prstGeom prst="rect">
            <a:avLst/>
          </a:prstGeom>
          <a:ln w="12700">
            <a:solidFill>
              <a:srgbClr val="F7BB83"/>
            </a:solidFill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>
              <a:lnSpc>
                <a:spcPct val="70000"/>
              </a:lnSpc>
              <a:buClr>
                <a:srgbClr val="FAD2AF"/>
              </a:buClr>
              <a:defRPr b="1">
                <a:solidFill>
                  <a:srgbClr val="FAD2AF"/>
                </a:solidFill>
                <a:uFill>
                  <a:solidFill>
                    <a:srgbClr val="FAD2AF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b="0">
                <a:solidFill>
                  <a:srgbClr val="000000"/>
                </a:solidFill>
                <a:uFillTx/>
              </a:defRPr>
            </a:pPr>
            <a:r>
              <a:rPr b="1">
                <a:solidFill>
                  <a:srgbClr val="FAD2AF"/>
                </a:solidFill>
                <a:uFill>
                  <a:solidFill>
                    <a:srgbClr val="FAD2AF"/>
                  </a:solidFill>
                </a:uFill>
              </a:rPr>
              <a:t>Foo</a:t>
            </a:r>
          </a:p>
        </p:txBody>
      </p:sp>
      <p:sp>
        <p:nvSpPr>
          <p:cNvPr id="282" name="Shape 282"/>
          <p:cNvSpPr/>
          <p:nvPr/>
        </p:nvSpPr>
        <p:spPr>
          <a:xfrm>
            <a:off x="4384462" y="3241921"/>
            <a:ext cx="1" cy="508001"/>
          </a:xfrm>
          <a:prstGeom prst="line">
            <a:avLst/>
          </a:prstGeom>
          <a:ln w="38100">
            <a:solidFill>
              <a:srgbClr val="F08A15"/>
            </a:solidFill>
            <a:round/>
            <a:tailEnd type="triangle"/>
          </a:ln>
          <a:effectLst>
            <a:outerShdw blurRad="38100" dist="127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/>
          <a:lstStyle/>
          <a:p>
            <a:pPr lvl="0"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83" name="Shape 283"/>
          <p:cNvSpPr/>
          <p:nvPr/>
        </p:nvSpPr>
        <p:spPr>
          <a:xfrm flipH="1">
            <a:off x="4383192" y="4007731"/>
            <a:ext cx="1271" cy="158116"/>
          </a:xfrm>
          <a:prstGeom prst="line">
            <a:avLst/>
          </a:prstGeom>
          <a:ln w="38100">
            <a:solidFill>
              <a:srgbClr val="F08A15"/>
            </a:solidFill>
            <a:round/>
            <a:tailEnd type="triangle"/>
          </a:ln>
          <a:effectLst>
            <a:outerShdw blurRad="38100" dist="127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/>
          <a:lstStyle/>
          <a:p>
            <a:pPr lvl="0"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pic>
        <p:nvPicPr>
          <p:cNvPr id="284" name="image6.png"/>
          <p:cNvPicPr/>
          <p:nvPr/>
        </p:nvPicPr>
        <p:blipFill>
          <a:blip r:embed="rId2">
            <a:extLst/>
          </a:blip>
          <a:srcRect l="49575" t="2430" r="2123"/>
          <a:stretch>
            <a:fillRect/>
          </a:stretch>
        </p:blipFill>
        <p:spPr>
          <a:xfrm>
            <a:off x="8424247" y="4638921"/>
            <a:ext cx="702065" cy="1734796"/>
          </a:xfrm>
          <a:prstGeom prst="rect">
            <a:avLst/>
          </a:prstGeom>
          <a:ln w="12700">
            <a:round/>
          </a:ln>
        </p:spPr>
      </p:pic>
      <p:grpSp>
        <p:nvGrpSpPr>
          <p:cNvPr id="291" name="Group 291"/>
          <p:cNvGrpSpPr/>
          <p:nvPr/>
        </p:nvGrpSpPr>
        <p:grpSpPr>
          <a:xfrm>
            <a:off x="8632945" y="4029430"/>
            <a:ext cx="1864794" cy="629758"/>
            <a:chOff x="0" y="0"/>
            <a:chExt cx="1864792" cy="629756"/>
          </a:xfrm>
        </p:grpSpPr>
        <p:sp>
          <p:nvSpPr>
            <p:cNvPr id="285" name="Shape 285"/>
            <p:cNvSpPr/>
            <p:nvPr/>
          </p:nvSpPr>
          <p:spPr>
            <a:xfrm>
              <a:off x="-1" y="-1"/>
              <a:ext cx="1864794" cy="5624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9" h="20683" extrusionOk="0">
                  <a:moveTo>
                    <a:pt x="1901" y="6809"/>
                  </a:moveTo>
                  <a:cubicBezTo>
                    <a:pt x="1658" y="4403"/>
                    <a:pt x="2907" y="2186"/>
                    <a:pt x="4691" y="1859"/>
                  </a:cubicBezTo>
                  <a:cubicBezTo>
                    <a:pt x="5414" y="1726"/>
                    <a:pt x="6149" y="1925"/>
                    <a:pt x="6778" y="2422"/>
                  </a:cubicBezTo>
                  <a:cubicBezTo>
                    <a:pt x="7445" y="726"/>
                    <a:pt x="9003" y="81"/>
                    <a:pt x="10259" y="982"/>
                  </a:cubicBezTo>
                  <a:cubicBezTo>
                    <a:pt x="10478" y="1140"/>
                    <a:pt x="10680" y="1340"/>
                    <a:pt x="10857" y="1575"/>
                  </a:cubicBezTo>
                  <a:cubicBezTo>
                    <a:pt x="11377" y="169"/>
                    <a:pt x="12642" y="-402"/>
                    <a:pt x="13683" y="299"/>
                  </a:cubicBezTo>
                  <a:cubicBezTo>
                    <a:pt x="13971" y="493"/>
                    <a:pt x="14222" y="774"/>
                    <a:pt x="14418" y="1120"/>
                  </a:cubicBezTo>
                  <a:cubicBezTo>
                    <a:pt x="15255" y="-210"/>
                    <a:pt x="16734" y="-374"/>
                    <a:pt x="17722" y="753"/>
                  </a:cubicBezTo>
                  <a:cubicBezTo>
                    <a:pt x="18137" y="1227"/>
                    <a:pt x="18417" y="1880"/>
                    <a:pt x="18513" y="2601"/>
                  </a:cubicBezTo>
                  <a:cubicBezTo>
                    <a:pt x="19885" y="3106"/>
                    <a:pt x="20694" y="5019"/>
                    <a:pt x="20321" y="6874"/>
                  </a:cubicBezTo>
                  <a:cubicBezTo>
                    <a:pt x="20289" y="7030"/>
                    <a:pt x="20250" y="7182"/>
                    <a:pt x="20203" y="7331"/>
                  </a:cubicBezTo>
                  <a:cubicBezTo>
                    <a:pt x="21303" y="9264"/>
                    <a:pt x="21034" y="12033"/>
                    <a:pt x="19601" y="13518"/>
                  </a:cubicBezTo>
                  <a:cubicBezTo>
                    <a:pt x="19155" y="13980"/>
                    <a:pt x="18629" y="14279"/>
                    <a:pt x="18072" y="14386"/>
                  </a:cubicBezTo>
                  <a:cubicBezTo>
                    <a:pt x="18060" y="16465"/>
                    <a:pt x="16800" y="18137"/>
                    <a:pt x="15258" y="18121"/>
                  </a:cubicBezTo>
                  <a:cubicBezTo>
                    <a:pt x="14743" y="18115"/>
                    <a:pt x="14238" y="17917"/>
                    <a:pt x="13801" y="17550"/>
                  </a:cubicBezTo>
                  <a:cubicBezTo>
                    <a:pt x="13280" y="19881"/>
                    <a:pt x="11460" y="21198"/>
                    <a:pt x="9738" y="20492"/>
                  </a:cubicBezTo>
                  <a:cubicBezTo>
                    <a:pt x="9016" y="20196"/>
                    <a:pt x="8392" y="19571"/>
                    <a:pt x="7973" y="18722"/>
                  </a:cubicBezTo>
                  <a:cubicBezTo>
                    <a:pt x="6209" y="20158"/>
                    <a:pt x="3920" y="19386"/>
                    <a:pt x="2859" y="16998"/>
                  </a:cubicBezTo>
                  <a:cubicBezTo>
                    <a:pt x="2846" y="16968"/>
                    <a:pt x="2833" y="16937"/>
                    <a:pt x="2820" y="16907"/>
                  </a:cubicBezTo>
                  <a:cubicBezTo>
                    <a:pt x="1666" y="17089"/>
                    <a:pt x="620" y="15978"/>
                    <a:pt x="485" y="14424"/>
                  </a:cubicBezTo>
                  <a:cubicBezTo>
                    <a:pt x="412" y="13596"/>
                    <a:pt x="615" y="12767"/>
                    <a:pt x="1038" y="12159"/>
                  </a:cubicBezTo>
                  <a:cubicBezTo>
                    <a:pt x="39" y="11365"/>
                    <a:pt x="-297" y="9622"/>
                    <a:pt x="288" y="8266"/>
                  </a:cubicBezTo>
                  <a:cubicBezTo>
                    <a:pt x="626" y="7484"/>
                    <a:pt x="1218" y="6967"/>
                    <a:pt x="1883" y="6874"/>
                  </a:cubicBezTo>
                  <a:close/>
                </a:path>
              </a:pathLst>
            </a:custGeom>
            <a:solidFill>
              <a:srgbClr val="23A9A8">
                <a:alpha val="50000"/>
              </a:srgbClr>
            </a:solidFill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lvl="0">
                <a:buClr>
                  <a:srgbClr val="000000"/>
                </a:buClr>
                <a:defRPr>
                  <a:uFill>
                    <a:solidFill/>
                  </a:u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86" name="Shape 286"/>
            <p:cNvSpPr/>
            <p:nvPr/>
          </p:nvSpPr>
          <p:spPr>
            <a:xfrm>
              <a:off x="212161" y="486730"/>
              <a:ext cx="93703" cy="93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0"/>
                  </a:move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lose/>
                </a:path>
              </a:pathLst>
            </a:custGeom>
            <a:solidFill>
              <a:srgbClr val="23A9A8">
                <a:alpha val="50000"/>
              </a:srgbClr>
            </a:solidFill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lvl="0">
                <a:buClr>
                  <a:srgbClr val="000000"/>
                </a:buClr>
                <a:defRPr>
                  <a:uFill>
                    <a:solidFill/>
                  </a:u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87" name="Shape 287"/>
            <p:cNvSpPr/>
            <p:nvPr/>
          </p:nvSpPr>
          <p:spPr>
            <a:xfrm>
              <a:off x="106450" y="548140"/>
              <a:ext cx="62469" cy="624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0"/>
                  </a:move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lose/>
                </a:path>
              </a:pathLst>
            </a:custGeom>
            <a:solidFill>
              <a:srgbClr val="23A9A8">
                <a:alpha val="50000"/>
              </a:srgbClr>
            </a:solidFill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lvl="0">
                <a:buClr>
                  <a:srgbClr val="000000"/>
                </a:buClr>
                <a:defRPr>
                  <a:uFill>
                    <a:solidFill/>
                  </a:u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88" name="Shape 288"/>
            <p:cNvSpPr/>
            <p:nvPr/>
          </p:nvSpPr>
          <p:spPr>
            <a:xfrm>
              <a:off x="29960" y="598522"/>
              <a:ext cx="31235" cy="312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0"/>
                  </a:move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lose/>
                </a:path>
              </a:pathLst>
            </a:custGeom>
            <a:solidFill>
              <a:srgbClr val="23A9A8">
                <a:alpha val="50000"/>
              </a:srgbClr>
            </a:solidFill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lvl="0">
                <a:buClr>
                  <a:srgbClr val="000000"/>
                </a:buClr>
                <a:defRPr>
                  <a:uFill>
                    <a:solidFill/>
                  </a:u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89" name="Shape 289"/>
            <p:cNvSpPr/>
            <p:nvPr/>
          </p:nvSpPr>
          <p:spPr>
            <a:xfrm>
              <a:off x="94683" y="28643"/>
              <a:ext cx="1708781" cy="4782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80" y="14010"/>
                  </a:moveTo>
                  <a:cubicBezTo>
                    <a:pt x="899" y="14066"/>
                    <a:pt x="417" y="13902"/>
                    <a:pt x="0" y="13542"/>
                  </a:cubicBezTo>
                  <a:moveTo>
                    <a:pt x="2598" y="19137"/>
                  </a:moveTo>
                  <a:cubicBezTo>
                    <a:pt x="2405" y="19250"/>
                    <a:pt x="2202" y="19325"/>
                    <a:pt x="1994" y="19361"/>
                  </a:cubicBezTo>
                  <a:moveTo>
                    <a:pt x="7802" y="21600"/>
                  </a:moveTo>
                  <a:cubicBezTo>
                    <a:pt x="7657" y="21279"/>
                    <a:pt x="7535" y="20936"/>
                    <a:pt x="7438" y="20577"/>
                  </a:cubicBezTo>
                  <a:moveTo>
                    <a:pt x="14532" y="19050"/>
                  </a:moveTo>
                  <a:cubicBezTo>
                    <a:pt x="14510" y="19430"/>
                    <a:pt x="14462" y="19806"/>
                    <a:pt x="14386" y="20172"/>
                  </a:cubicBezTo>
                  <a:moveTo>
                    <a:pt x="17421" y="12116"/>
                  </a:moveTo>
                  <a:cubicBezTo>
                    <a:pt x="18513" y="12896"/>
                    <a:pt x="19202" y="14528"/>
                    <a:pt x="19193" y="16310"/>
                  </a:cubicBezTo>
                  <a:moveTo>
                    <a:pt x="21600" y="7649"/>
                  </a:moveTo>
                  <a:cubicBezTo>
                    <a:pt x="21423" y="8256"/>
                    <a:pt x="21153" y="8794"/>
                    <a:pt x="20811" y="9222"/>
                  </a:cubicBezTo>
                  <a:moveTo>
                    <a:pt x="19707" y="1814"/>
                  </a:moveTo>
                  <a:cubicBezTo>
                    <a:pt x="19737" y="2059"/>
                    <a:pt x="19751" y="2307"/>
                    <a:pt x="19749" y="2556"/>
                  </a:cubicBezTo>
                  <a:moveTo>
                    <a:pt x="14668" y="947"/>
                  </a:moveTo>
                  <a:cubicBezTo>
                    <a:pt x="14771" y="605"/>
                    <a:pt x="14907" y="286"/>
                    <a:pt x="15073" y="0"/>
                  </a:cubicBezTo>
                  <a:moveTo>
                    <a:pt x="10888" y="1399"/>
                  </a:moveTo>
                  <a:cubicBezTo>
                    <a:pt x="10930" y="1115"/>
                    <a:pt x="10996" y="841"/>
                    <a:pt x="11084" y="582"/>
                  </a:cubicBezTo>
                  <a:moveTo>
                    <a:pt x="6452" y="1676"/>
                  </a:moveTo>
                  <a:cubicBezTo>
                    <a:pt x="6709" y="1897"/>
                    <a:pt x="6947" y="2163"/>
                    <a:pt x="7160" y="2469"/>
                  </a:cubicBezTo>
                  <a:moveTo>
                    <a:pt x="1072" y="7905"/>
                  </a:moveTo>
                  <a:cubicBezTo>
                    <a:pt x="1016" y="7632"/>
                    <a:pt x="974" y="7353"/>
                    <a:pt x="948" y="7071"/>
                  </a:cubicBezTo>
                </a:path>
              </a:pathLst>
            </a:custGeom>
            <a:noFill/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lvl="0">
                <a:buClr>
                  <a:srgbClr val="000000"/>
                </a:buClr>
                <a:defRPr>
                  <a:uFill>
                    <a:solidFill/>
                  </a:u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90" name="Shape 290"/>
            <p:cNvSpPr/>
            <p:nvPr/>
          </p:nvSpPr>
          <p:spPr>
            <a:xfrm>
              <a:off x="258245" y="98553"/>
              <a:ext cx="1117601" cy="33542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38100" tIns="38100" rIns="38100" bIns="38100" numCol="1" anchor="ctr">
              <a:spAutoFit/>
            </a:bodyPr>
            <a:lstStyle>
              <a:lvl1pPr>
                <a:buClr>
                  <a:srgbClr val="000000"/>
                </a:buClr>
                <a:defRPr>
                  <a:uFill>
                    <a:solidFill/>
                  </a:u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lvl="0">
                <a:defRPr>
                  <a:uFillTx/>
                </a:defRPr>
              </a:pPr>
              <a:r>
                <a:rPr>
                  <a:uFill>
                    <a:solidFill/>
                  </a:uFill>
                </a:rPr>
                <a:t>zzzzzzzzz</a:t>
              </a:r>
            </a:p>
          </p:txBody>
        </p:sp>
      </p:grpSp>
      <p:sp>
        <p:nvSpPr>
          <p:cNvPr id="292" name="Shape 292"/>
          <p:cNvSpPr/>
          <p:nvPr/>
        </p:nvSpPr>
        <p:spPr>
          <a:xfrm>
            <a:off x="1481931" y="1256035"/>
            <a:ext cx="9228138" cy="444501"/>
          </a:xfrm>
          <a:prstGeom prst="rect">
            <a:avLst/>
          </a:prstGeom>
          <a:ln w="12700"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8100" tIns="38100" rIns="38100" bIns="38100">
            <a:spAutoFit/>
          </a:bodyPr>
          <a:lstStyle>
            <a:lvl1pPr>
              <a:buClr>
                <a:srgbClr val="000000"/>
              </a:buClr>
              <a:buFont typeface="Verdana"/>
              <a:defRPr sz="2400">
                <a:uFill>
                  <a:solidFill/>
                </a:u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lvl="0">
              <a:defRPr sz="1800">
                <a:uFillTx/>
              </a:defRPr>
            </a:pPr>
            <a:r>
              <a:rPr sz="2400">
                <a:uFill>
                  <a:solidFill/>
                </a:uFill>
              </a:rPr>
              <a:t>Non-Uniform Access Shared Memory with Cache Coherence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1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9" presetClass="entr" presetSubtype="0" fill="hold" grpId="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9" grpId="1" animBg="1" advAuto="0"/>
      <p:bldP spid="280" grpId="3" animBg="1" advAuto="0"/>
      <p:bldP spid="281" grpId="5" animBg="1" advAuto="0"/>
      <p:bldP spid="282" grpId="2" animBg="1" advAuto="0"/>
      <p:bldP spid="283" grpId="4" animBg="1" advAuto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ln w="9525">
            <a:round/>
          </a:ln>
        </p:spPr>
        <p:txBody>
          <a:bodyPr lIns="0" tIns="0" rIns="0" bIns="0"/>
          <a:lstStyle>
            <a:lvl1pPr>
              <a:defRPr sz="3200">
                <a:uFill>
                  <a:solidFill/>
                </a:u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3200">
                <a:solidFill>
                  <a:srgbClr val="FFFFFF"/>
                </a:solidFill>
                <a:uFill>
                  <a:solidFill/>
                </a:uFill>
              </a:rPr>
              <a:t>SMP - Shared MP - CC-NUMA</a:t>
            </a:r>
          </a:p>
        </p:txBody>
      </p:sp>
      <p:sp>
        <p:nvSpPr>
          <p:cNvPr id="66" name="Shape 66"/>
          <p:cNvSpPr>
            <a:spLocks noGrp="1"/>
          </p:cNvSpPr>
          <p:nvPr>
            <p:ph type="sldNum" sz="quarter" idx="2"/>
          </p:nvPr>
        </p:nvSpPr>
        <p:spPr>
          <a:xfrm>
            <a:off x="9131300" y="6416992"/>
            <a:ext cx="2743200" cy="2184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>
              <a:defRPr sz="800" b="1">
                <a:solidFill>
                  <a:srgbClr val="B5DCDB"/>
                </a:solidFill>
                <a:uFill>
                  <a:solidFill>
                    <a:srgbClr val="B5DCDB"/>
                  </a:solidFill>
                </a:u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  <a:uFillTx/>
              </a:defRPr>
            </a:pPr>
            <a:fld id="{86CB4B4D-7CA3-9044-876B-883B54F8677D}" type="slidenum">
              <a:rPr sz="800" b="1">
                <a:solidFill>
                  <a:srgbClr val="B5DCDB"/>
                </a:solidFill>
                <a:uFill>
                  <a:solidFill>
                    <a:srgbClr val="B5DCDB"/>
                  </a:solidFill>
                </a:uFill>
              </a:rPr>
              <a:t>9</a:t>
            </a:fld>
            <a:endParaRPr sz="800" b="1">
              <a:solidFill>
                <a:srgbClr val="B5DCDB"/>
              </a:solidFill>
              <a:uFill>
                <a:solidFill>
                  <a:srgbClr val="B5DCDB"/>
                </a:solidFill>
              </a:uFill>
            </a:endParaRPr>
          </a:p>
        </p:txBody>
      </p:sp>
      <p:sp>
        <p:nvSpPr>
          <p:cNvPr id="67" name="Shape 67"/>
          <p:cNvSpPr/>
          <p:nvPr/>
        </p:nvSpPr>
        <p:spPr>
          <a:xfrm>
            <a:off x="3092442" y="2254174"/>
            <a:ext cx="5318761" cy="3175238"/>
          </a:xfrm>
          <a:prstGeom prst="roundRect">
            <a:avLst>
              <a:gd name="adj" fmla="val 5773"/>
            </a:avLst>
          </a:prstGeom>
          <a:gradFill>
            <a:gsLst>
              <a:gs pos="0">
                <a:srgbClr val="FFFFFF"/>
              </a:gs>
              <a:gs pos="100000">
                <a:srgbClr val="497D7E"/>
              </a:gs>
            </a:gsLst>
            <a:path>
              <a:fillToRect l="50000" t="50000" r="50000" b="50000"/>
            </a:path>
          </a:gradFill>
          <a:ln>
            <a:round/>
          </a:ln>
          <a:effectLst>
            <a:outerShdw blurRad="63500" dist="101600" dir="2700000" rotWithShape="0">
              <a:srgbClr val="000000">
                <a:alpha val="74998"/>
              </a:srgbClr>
            </a:outerShdw>
          </a:effectLst>
        </p:spPr>
        <p:txBody>
          <a:bodyPr lIns="0" tIns="0" rIns="0" bIns="0"/>
          <a:lstStyle/>
          <a:p>
            <a:pPr lvl="0"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68" name="Shape 68"/>
          <p:cNvSpPr/>
          <p:nvPr/>
        </p:nvSpPr>
        <p:spPr>
          <a:xfrm>
            <a:off x="3862755" y="2947833"/>
            <a:ext cx="1" cy="837640"/>
          </a:xfrm>
          <a:prstGeom prst="line">
            <a:avLst/>
          </a:prstGeom>
          <a:ln w="50800">
            <a:solidFill/>
            <a:round/>
          </a:ln>
          <a:effectLst>
            <a:outerShdw blurRad="63500" dist="38100" dir="2700000" rotWithShape="0">
              <a:srgbClr val="000000">
                <a:alpha val="57000"/>
              </a:srgbClr>
            </a:outerShdw>
          </a:effectLst>
        </p:spPr>
        <p:txBody>
          <a:bodyPr lIns="0" tIns="0" rIns="0" bIns="0"/>
          <a:lstStyle/>
          <a:p>
            <a:pPr lvl="0"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69" name="Shape 69"/>
          <p:cNvSpPr/>
          <p:nvPr/>
        </p:nvSpPr>
        <p:spPr>
          <a:xfrm>
            <a:off x="3862755" y="4175072"/>
            <a:ext cx="1" cy="701280"/>
          </a:xfrm>
          <a:prstGeom prst="line">
            <a:avLst/>
          </a:prstGeom>
          <a:ln w="12700">
            <a:solidFill/>
            <a:round/>
          </a:ln>
          <a:effectLst>
            <a:outerShdw blurRad="63500" dist="25400" dir="2700000" rotWithShape="0">
              <a:srgbClr val="000000">
                <a:alpha val="74998"/>
              </a:srgbClr>
            </a:outerShdw>
          </a:effectLst>
        </p:spPr>
        <p:txBody>
          <a:bodyPr lIns="0" tIns="0" rIns="0" bIns="0"/>
          <a:lstStyle/>
          <a:p>
            <a:pPr lvl="0"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grpSp>
        <p:nvGrpSpPr>
          <p:cNvPr id="72" name="Group 72"/>
          <p:cNvGrpSpPr/>
          <p:nvPr/>
        </p:nvGrpSpPr>
        <p:grpSpPr>
          <a:xfrm>
            <a:off x="3234682" y="3473793"/>
            <a:ext cx="1256146" cy="974000"/>
            <a:chOff x="0" y="0"/>
            <a:chExt cx="1256145" cy="973998"/>
          </a:xfrm>
        </p:grpSpPr>
        <p:sp>
          <p:nvSpPr>
            <p:cNvPr id="70" name="Shape 70"/>
            <p:cNvSpPr/>
            <p:nvPr/>
          </p:nvSpPr>
          <p:spPr>
            <a:xfrm>
              <a:off x="0" y="0"/>
              <a:ext cx="1256146" cy="973999"/>
            </a:xfrm>
            <a:prstGeom prst="roundRect">
              <a:avLst>
                <a:gd name="adj" fmla="val 10458"/>
              </a:avLst>
            </a:prstGeom>
            <a:solidFill>
              <a:srgbClr val="007FA6"/>
            </a:solidFill>
            <a:ln w="3175" cap="flat">
              <a:solidFill>
                <a:srgbClr val="000000"/>
              </a:solidFill>
              <a:prstDash val="solid"/>
              <a:round/>
            </a:ln>
            <a:effectLst>
              <a:outerShdw blurRad="50800" dist="38100" dir="2700000" rotWithShape="0">
                <a:srgbClr val="000000">
                  <a:alpha val="43000"/>
                </a:srgbClr>
              </a:outerShdw>
            </a:effectLst>
          </p:spPr>
          <p:txBody>
            <a:bodyPr wrap="square" lIns="38100" tIns="38100" rIns="38100" bIns="38100" numCol="1" anchor="ctr">
              <a:noAutofit/>
            </a:bodyPr>
            <a:lstStyle/>
            <a:p>
              <a:pPr lvl="0">
                <a:buClr>
                  <a:srgbClr val="000000"/>
                </a:buClr>
                <a:defRPr>
                  <a:uFill>
                    <a:solidFill/>
                  </a:u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71" name="Shape 71"/>
            <p:cNvSpPr/>
            <p:nvPr/>
          </p:nvSpPr>
          <p:spPr>
            <a:xfrm>
              <a:off x="168540" y="175909"/>
              <a:ext cx="868265" cy="62218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38100" tIns="38100" rIns="38100" bIns="38100" numCol="1" anchor="ctr">
              <a:spAutoFit/>
            </a:bodyPr>
            <a:lstStyle/>
            <a:p>
              <a:pPr lvl="0" algn="ctr">
                <a:lnSpc>
                  <a:spcPct val="70000"/>
                </a:lnSpc>
                <a:buClr>
                  <a:srgbClr val="FFFFFF"/>
                </a:buClr>
              </a:pPr>
              <a:r>
                <a:rPr sz="1600" b="1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  <a:uFill>
                    <a:solidFill>
                      <a:srgbClr val="FFFFFF"/>
                    </a:solidFill>
                  </a:uFill>
                  <a:latin typeface="Arial"/>
                  <a:ea typeface="Arial"/>
                  <a:cs typeface="Arial"/>
                  <a:sym typeface="Arial"/>
                </a:rPr>
                <a:t>Caches</a:t>
              </a:r>
              <a:endParaRPr sz="1600">
                <a:uFill>
                  <a:solidFill/>
                </a:uFill>
                <a:latin typeface="Arial"/>
                <a:ea typeface="Arial"/>
                <a:cs typeface="Arial"/>
                <a:sym typeface="Arial"/>
              </a:endParaRPr>
            </a:p>
            <a:p>
              <a:pPr lvl="0" algn="ctr">
                <a:lnSpc>
                  <a:spcPct val="70000"/>
                </a:lnSpc>
                <a:buClr>
                  <a:srgbClr val="FFFFFF"/>
                </a:buClr>
              </a:pPr>
              <a:endParaRPr sz="1600" b="1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uFill>
                  <a:solidFill>
                    <a:srgbClr val="FFFFFF"/>
                  </a:solidFill>
                </a:uFill>
                <a:latin typeface="Arial"/>
                <a:ea typeface="Arial"/>
                <a:cs typeface="Arial"/>
                <a:sym typeface="Arial"/>
              </a:endParaRPr>
            </a:p>
            <a:p>
              <a:pPr lvl="0" algn="ctr">
                <a:lnSpc>
                  <a:spcPct val="70000"/>
                </a:lnSpc>
                <a:buClr>
                  <a:srgbClr val="FFFFFF"/>
                </a:buClr>
              </a:pPr>
              <a:r>
                <a:rPr sz="1600" b="1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  <a:uFill>
                    <a:solidFill>
                      <a:srgbClr val="FFFFFF"/>
                    </a:solidFill>
                  </a:uFill>
                  <a:latin typeface="Arial"/>
                  <a:ea typeface="Arial"/>
                  <a:cs typeface="Arial"/>
                  <a:sym typeface="Arial"/>
                </a:rPr>
                <a:t>CPUs</a:t>
              </a:r>
            </a:p>
          </p:txBody>
        </p:sp>
      </p:grpSp>
      <p:grpSp>
        <p:nvGrpSpPr>
          <p:cNvPr id="75" name="Group 75"/>
          <p:cNvGrpSpPr/>
          <p:nvPr/>
        </p:nvGrpSpPr>
        <p:grpSpPr>
          <a:xfrm>
            <a:off x="3280864" y="4623112"/>
            <a:ext cx="1163783" cy="681800"/>
            <a:chOff x="0" y="0"/>
            <a:chExt cx="1163782" cy="681799"/>
          </a:xfrm>
        </p:grpSpPr>
        <p:sp>
          <p:nvSpPr>
            <p:cNvPr id="73" name="Shape 73"/>
            <p:cNvSpPr/>
            <p:nvPr/>
          </p:nvSpPr>
          <p:spPr>
            <a:xfrm>
              <a:off x="0" y="0"/>
              <a:ext cx="1163783" cy="681800"/>
            </a:xfrm>
            <a:prstGeom prst="roundRect">
              <a:avLst>
                <a:gd name="adj" fmla="val 10458"/>
              </a:avLst>
            </a:prstGeom>
            <a:solidFill>
              <a:srgbClr val="2A60A1"/>
            </a:solidFill>
            <a:ln w="3175" cap="flat">
              <a:solidFill>
                <a:srgbClr val="000000"/>
              </a:solidFill>
              <a:prstDash val="solid"/>
              <a:round/>
            </a:ln>
            <a:effectLst>
              <a:outerShdw blurRad="50800" dist="38100" dir="2700000" rotWithShape="0">
                <a:srgbClr val="000000">
                  <a:alpha val="43000"/>
                </a:srgbClr>
              </a:outerShdw>
            </a:effectLst>
          </p:spPr>
          <p:txBody>
            <a:bodyPr wrap="square" lIns="38100" tIns="38100" rIns="38100" bIns="38100" numCol="1" anchor="ctr">
              <a:noAutofit/>
            </a:bodyPr>
            <a:lstStyle/>
            <a:p>
              <a:pPr lvl="0">
                <a:buClr>
                  <a:srgbClr val="000000"/>
                </a:buClr>
                <a:defRPr>
                  <a:uFill>
                    <a:solidFill/>
                  </a:u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74" name="Shape 74"/>
            <p:cNvSpPr/>
            <p:nvPr/>
          </p:nvSpPr>
          <p:spPr>
            <a:xfrm>
              <a:off x="401957" y="191823"/>
              <a:ext cx="359868" cy="29815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38100" tIns="38100" rIns="38100" bIns="38100" numCol="1" anchor="ctr">
              <a:spAutoFit/>
            </a:bodyPr>
            <a:lstStyle>
              <a:lvl1pPr algn="ctr">
                <a:lnSpc>
                  <a:spcPct val="70000"/>
                </a:lnSpc>
                <a:buClr>
                  <a:srgbClr val="FFFFFF"/>
                </a:buClr>
                <a:defRPr sz="1600" b="1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  <a:uFill>
                    <a:solidFill>
                      <a:srgbClr val="FFFFFF"/>
                    </a:solidFill>
                  </a:u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  <a:effectLst/>
                  <a:uFillTx/>
                </a:defRPr>
              </a:pPr>
              <a:r>
                <a:rPr sz="1600" b="1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  <a:uFill>
                    <a:solidFill>
                      <a:srgbClr val="FFFFFF"/>
                    </a:solidFill>
                  </a:uFill>
                </a:rPr>
                <a:t>I/O</a:t>
              </a:r>
            </a:p>
          </p:txBody>
        </p:sp>
      </p:grpSp>
      <p:grpSp>
        <p:nvGrpSpPr>
          <p:cNvPr id="80" name="Group 80"/>
          <p:cNvGrpSpPr/>
          <p:nvPr/>
        </p:nvGrpSpPr>
        <p:grpSpPr>
          <a:xfrm>
            <a:off x="3502537" y="5314651"/>
            <a:ext cx="720437" cy="233761"/>
            <a:chOff x="0" y="0"/>
            <a:chExt cx="720436" cy="233760"/>
          </a:xfrm>
        </p:grpSpPr>
        <p:sp>
          <p:nvSpPr>
            <p:cNvPr id="76" name="Shape 76"/>
            <p:cNvSpPr/>
            <p:nvPr/>
          </p:nvSpPr>
          <p:spPr>
            <a:xfrm flipH="1">
              <a:off x="-1" y="0"/>
              <a:ext cx="2" cy="233761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round/>
            </a:ln>
            <a:effectLst>
              <a:outerShdw blurRad="63500" dist="25400" dir="2700000" rotWithShape="0">
                <a:srgbClr val="DDE1E7">
                  <a:alpha val="74998"/>
                </a:srgbClr>
              </a:outerShdw>
            </a:effectLst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77" name="Shape 77"/>
            <p:cNvSpPr/>
            <p:nvPr/>
          </p:nvSpPr>
          <p:spPr>
            <a:xfrm flipH="1">
              <a:off x="240145" y="0"/>
              <a:ext cx="1" cy="233761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round/>
            </a:ln>
            <a:effectLst>
              <a:outerShdw blurRad="63500" dist="25400" dir="2700000" rotWithShape="0">
                <a:srgbClr val="DDE1E7">
                  <a:alpha val="74998"/>
                </a:srgbClr>
              </a:outerShdw>
            </a:effectLst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78" name="Shape 78"/>
            <p:cNvSpPr/>
            <p:nvPr/>
          </p:nvSpPr>
          <p:spPr>
            <a:xfrm>
              <a:off x="480290" y="0"/>
              <a:ext cx="1" cy="233761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round/>
            </a:ln>
            <a:effectLst>
              <a:outerShdw blurRad="63500" dist="25400" dir="2700000" rotWithShape="0">
                <a:srgbClr val="DDE1E7">
                  <a:alpha val="74998"/>
                </a:srgbClr>
              </a:outerShdw>
            </a:effectLst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79" name="Shape 79"/>
            <p:cNvSpPr/>
            <p:nvPr/>
          </p:nvSpPr>
          <p:spPr>
            <a:xfrm>
              <a:off x="720436" y="0"/>
              <a:ext cx="1" cy="233761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round/>
            </a:ln>
            <a:effectLst>
              <a:outerShdw blurRad="63500" dist="25400" dir="2700000" rotWithShape="0">
                <a:srgbClr val="DDE1E7">
                  <a:alpha val="74998"/>
                </a:srgbClr>
              </a:outerShdw>
            </a:effectLst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</p:grpSp>
      <p:grpSp>
        <p:nvGrpSpPr>
          <p:cNvPr id="83" name="Group 83"/>
          <p:cNvGrpSpPr/>
          <p:nvPr/>
        </p:nvGrpSpPr>
        <p:grpSpPr>
          <a:xfrm>
            <a:off x="3234682" y="2363434"/>
            <a:ext cx="1256146" cy="896080"/>
            <a:chOff x="0" y="0"/>
            <a:chExt cx="1256145" cy="896079"/>
          </a:xfrm>
        </p:grpSpPr>
        <p:sp>
          <p:nvSpPr>
            <p:cNvPr id="81" name="Shape 81"/>
            <p:cNvSpPr/>
            <p:nvPr/>
          </p:nvSpPr>
          <p:spPr>
            <a:xfrm>
              <a:off x="0" y="0"/>
              <a:ext cx="1256146" cy="896080"/>
            </a:xfrm>
            <a:prstGeom prst="roundRect">
              <a:avLst>
                <a:gd name="adj" fmla="val 10458"/>
              </a:avLst>
            </a:prstGeom>
            <a:solidFill>
              <a:srgbClr val="008F00"/>
            </a:solidFill>
            <a:ln w="3175" cap="flat">
              <a:solidFill>
                <a:srgbClr val="000000"/>
              </a:solidFill>
              <a:prstDash val="solid"/>
              <a:round/>
            </a:ln>
            <a:effectLst>
              <a:outerShdw blurRad="50800" dist="38100" dir="2700000" rotWithShape="0">
                <a:srgbClr val="000000">
                  <a:alpha val="43000"/>
                </a:srgbClr>
              </a:outerShdw>
            </a:effectLst>
          </p:spPr>
          <p:txBody>
            <a:bodyPr wrap="square" lIns="38100" tIns="38100" rIns="38100" bIns="38100" numCol="1" anchor="ctr">
              <a:noAutofit/>
            </a:bodyPr>
            <a:lstStyle/>
            <a:p>
              <a:pPr lvl="0">
                <a:buClr>
                  <a:srgbClr val="000000"/>
                </a:buClr>
                <a:defRPr>
                  <a:uFill>
                    <a:solidFill/>
                  </a:u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82" name="Shape 82"/>
            <p:cNvSpPr/>
            <p:nvPr/>
          </p:nvSpPr>
          <p:spPr>
            <a:xfrm>
              <a:off x="194040" y="298963"/>
              <a:ext cx="868065" cy="29815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38100" tIns="38100" rIns="38100" bIns="38100" numCol="1" anchor="ctr">
              <a:spAutoFit/>
            </a:bodyPr>
            <a:lstStyle>
              <a:lvl1pPr algn="ctr">
                <a:lnSpc>
                  <a:spcPct val="70000"/>
                </a:lnSpc>
                <a:buClr>
                  <a:srgbClr val="FFFFFF"/>
                </a:buClr>
                <a:defRPr sz="1600" b="1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  <a:uFill>
                    <a:solidFill>
                      <a:srgbClr val="FFFFFF"/>
                    </a:solidFill>
                  </a:u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  <a:effectLst/>
                  <a:uFillTx/>
                </a:defRPr>
              </a:pPr>
              <a:r>
                <a:rPr sz="1600" b="1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  <a:uFill>
                    <a:solidFill>
                      <a:srgbClr val="FFFFFF"/>
                    </a:solidFill>
                  </a:uFill>
                </a:rPr>
                <a:t>Memory</a:t>
              </a:r>
            </a:p>
          </p:txBody>
        </p:sp>
      </p:grpSp>
      <p:sp>
        <p:nvSpPr>
          <p:cNvPr id="84" name="Shape 84"/>
          <p:cNvSpPr/>
          <p:nvPr/>
        </p:nvSpPr>
        <p:spPr>
          <a:xfrm>
            <a:off x="5746973" y="2947833"/>
            <a:ext cx="1" cy="837640"/>
          </a:xfrm>
          <a:prstGeom prst="line">
            <a:avLst/>
          </a:prstGeom>
          <a:ln w="50800">
            <a:solidFill/>
            <a:round/>
          </a:ln>
          <a:effectLst>
            <a:outerShdw blurRad="63500" dist="38100" dir="2700000" rotWithShape="0">
              <a:srgbClr val="000000">
                <a:alpha val="57000"/>
              </a:srgbClr>
            </a:outerShdw>
          </a:effectLst>
        </p:spPr>
        <p:txBody>
          <a:bodyPr lIns="0" tIns="0" rIns="0" bIns="0"/>
          <a:lstStyle/>
          <a:p>
            <a:pPr lvl="0"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grpSp>
        <p:nvGrpSpPr>
          <p:cNvPr id="87" name="Group 87"/>
          <p:cNvGrpSpPr/>
          <p:nvPr/>
        </p:nvGrpSpPr>
        <p:grpSpPr>
          <a:xfrm>
            <a:off x="5118900" y="3473793"/>
            <a:ext cx="1256146" cy="974000"/>
            <a:chOff x="0" y="0"/>
            <a:chExt cx="1256145" cy="973998"/>
          </a:xfrm>
        </p:grpSpPr>
        <p:sp>
          <p:nvSpPr>
            <p:cNvPr id="85" name="Shape 85"/>
            <p:cNvSpPr/>
            <p:nvPr/>
          </p:nvSpPr>
          <p:spPr>
            <a:xfrm>
              <a:off x="0" y="0"/>
              <a:ext cx="1256146" cy="973999"/>
            </a:xfrm>
            <a:prstGeom prst="roundRect">
              <a:avLst>
                <a:gd name="adj" fmla="val 10458"/>
              </a:avLst>
            </a:prstGeom>
            <a:solidFill>
              <a:srgbClr val="007FA6"/>
            </a:solidFill>
            <a:ln w="3175" cap="flat">
              <a:solidFill>
                <a:srgbClr val="000000"/>
              </a:solidFill>
              <a:prstDash val="solid"/>
              <a:round/>
            </a:ln>
            <a:effectLst>
              <a:outerShdw blurRad="50800" dist="38100" dir="2700000" rotWithShape="0">
                <a:srgbClr val="000000">
                  <a:alpha val="43000"/>
                </a:srgbClr>
              </a:outerShdw>
            </a:effectLst>
          </p:spPr>
          <p:txBody>
            <a:bodyPr wrap="square" lIns="38100" tIns="38100" rIns="38100" bIns="38100" numCol="1" anchor="ctr">
              <a:noAutofit/>
            </a:bodyPr>
            <a:lstStyle/>
            <a:p>
              <a:pPr lvl="0">
                <a:buClr>
                  <a:srgbClr val="000000"/>
                </a:buClr>
                <a:defRPr>
                  <a:uFill>
                    <a:solidFill/>
                  </a:u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86" name="Shape 86"/>
            <p:cNvSpPr/>
            <p:nvPr/>
          </p:nvSpPr>
          <p:spPr>
            <a:xfrm>
              <a:off x="193940" y="175909"/>
              <a:ext cx="868265" cy="62218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38100" tIns="38100" rIns="38100" bIns="38100" numCol="1" anchor="ctr">
              <a:spAutoFit/>
            </a:bodyPr>
            <a:lstStyle/>
            <a:p>
              <a:pPr lvl="0" algn="ctr">
                <a:lnSpc>
                  <a:spcPct val="70000"/>
                </a:lnSpc>
                <a:buClr>
                  <a:srgbClr val="FFFFFF"/>
                </a:buClr>
              </a:pPr>
              <a:r>
                <a:rPr sz="1600" b="1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  <a:uFill>
                    <a:solidFill>
                      <a:srgbClr val="FFFFFF"/>
                    </a:solidFill>
                  </a:uFill>
                  <a:latin typeface="Arial"/>
                  <a:ea typeface="Arial"/>
                  <a:cs typeface="Arial"/>
                  <a:sym typeface="Arial"/>
                </a:rPr>
                <a:t>Caches</a:t>
              </a:r>
              <a:endParaRPr sz="1600">
                <a:uFill>
                  <a:solidFill/>
                </a:uFill>
                <a:latin typeface="Arial"/>
                <a:ea typeface="Arial"/>
                <a:cs typeface="Arial"/>
                <a:sym typeface="Arial"/>
              </a:endParaRPr>
            </a:p>
            <a:p>
              <a:pPr lvl="0" algn="ctr">
                <a:lnSpc>
                  <a:spcPct val="70000"/>
                </a:lnSpc>
                <a:buClr>
                  <a:srgbClr val="FFFFFF"/>
                </a:buClr>
              </a:pPr>
              <a:endParaRPr sz="1600" b="1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uFill>
                  <a:solidFill>
                    <a:srgbClr val="FFFFFF"/>
                  </a:solidFill>
                </a:uFill>
                <a:latin typeface="Arial"/>
                <a:ea typeface="Arial"/>
                <a:cs typeface="Arial"/>
                <a:sym typeface="Arial"/>
              </a:endParaRPr>
            </a:p>
            <a:p>
              <a:pPr lvl="0" algn="ctr">
                <a:lnSpc>
                  <a:spcPct val="70000"/>
                </a:lnSpc>
                <a:buClr>
                  <a:srgbClr val="FFFFFF"/>
                </a:buClr>
              </a:pPr>
              <a:r>
                <a:rPr sz="1600" b="1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  <a:uFill>
                    <a:solidFill>
                      <a:srgbClr val="FFFFFF"/>
                    </a:solidFill>
                  </a:uFill>
                  <a:latin typeface="Arial"/>
                  <a:ea typeface="Arial"/>
                  <a:cs typeface="Arial"/>
                  <a:sym typeface="Arial"/>
                </a:rPr>
                <a:t>CPUs</a:t>
              </a:r>
            </a:p>
          </p:txBody>
        </p:sp>
      </p:grpSp>
      <p:grpSp>
        <p:nvGrpSpPr>
          <p:cNvPr id="90" name="Group 90"/>
          <p:cNvGrpSpPr/>
          <p:nvPr/>
        </p:nvGrpSpPr>
        <p:grpSpPr>
          <a:xfrm>
            <a:off x="5118900" y="2363434"/>
            <a:ext cx="1256146" cy="896080"/>
            <a:chOff x="0" y="0"/>
            <a:chExt cx="1256145" cy="896079"/>
          </a:xfrm>
        </p:grpSpPr>
        <p:sp>
          <p:nvSpPr>
            <p:cNvPr id="88" name="Shape 88"/>
            <p:cNvSpPr/>
            <p:nvPr/>
          </p:nvSpPr>
          <p:spPr>
            <a:xfrm>
              <a:off x="0" y="0"/>
              <a:ext cx="1256146" cy="896080"/>
            </a:xfrm>
            <a:prstGeom prst="roundRect">
              <a:avLst>
                <a:gd name="adj" fmla="val 10458"/>
              </a:avLst>
            </a:prstGeom>
            <a:solidFill>
              <a:srgbClr val="008F00"/>
            </a:solidFill>
            <a:ln w="3175" cap="flat">
              <a:solidFill>
                <a:srgbClr val="000000"/>
              </a:solidFill>
              <a:prstDash val="solid"/>
              <a:round/>
            </a:ln>
            <a:effectLst>
              <a:outerShdw blurRad="50800" dist="38100" dir="2700000" rotWithShape="0">
                <a:srgbClr val="000000">
                  <a:alpha val="43000"/>
                </a:srgbClr>
              </a:outerShdw>
            </a:effectLst>
          </p:spPr>
          <p:txBody>
            <a:bodyPr wrap="square" lIns="38100" tIns="38100" rIns="38100" bIns="38100" numCol="1" anchor="ctr">
              <a:noAutofit/>
            </a:bodyPr>
            <a:lstStyle/>
            <a:p>
              <a:pPr lvl="0">
                <a:buClr>
                  <a:srgbClr val="000000"/>
                </a:buClr>
                <a:defRPr>
                  <a:uFill>
                    <a:solidFill/>
                  </a:u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89" name="Shape 89"/>
            <p:cNvSpPr/>
            <p:nvPr/>
          </p:nvSpPr>
          <p:spPr>
            <a:xfrm>
              <a:off x="194040" y="298963"/>
              <a:ext cx="868065" cy="29815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38100" tIns="38100" rIns="38100" bIns="38100" numCol="1" anchor="ctr">
              <a:spAutoFit/>
            </a:bodyPr>
            <a:lstStyle>
              <a:lvl1pPr algn="ctr">
                <a:lnSpc>
                  <a:spcPct val="70000"/>
                </a:lnSpc>
                <a:buClr>
                  <a:srgbClr val="FFFFFF"/>
                </a:buClr>
                <a:defRPr sz="1600" b="1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  <a:uFill>
                    <a:solidFill>
                      <a:srgbClr val="FFFFFF"/>
                    </a:solidFill>
                  </a:u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  <a:effectLst/>
                  <a:uFillTx/>
                </a:defRPr>
              </a:pPr>
              <a:r>
                <a:rPr sz="1600" b="1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  <a:uFill>
                    <a:solidFill>
                      <a:srgbClr val="FFFFFF"/>
                    </a:solidFill>
                  </a:uFill>
                </a:rPr>
                <a:t>Memory</a:t>
              </a:r>
            </a:p>
          </p:txBody>
        </p:sp>
      </p:grpSp>
      <p:sp>
        <p:nvSpPr>
          <p:cNvPr id="91" name="Shape 91"/>
          <p:cNvSpPr/>
          <p:nvPr/>
        </p:nvSpPr>
        <p:spPr>
          <a:xfrm>
            <a:off x="7631190" y="2947833"/>
            <a:ext cx="1" cy="837640"/>
          </a:xfrm>
          <a:prstGeom prst="line">
            <a:avLst/>
          </a:prstGeom>
          <a:ln w="50800">
            <a:solidFill/>
            <a:round/>
          </a:ln>
          <a:effectLst>
            <a:outerShdw blurRad="63500" dist="38100" dir="2700000" rotWithShape="0">
              <a:srgbClr val="000000">
                <a:alpha val="57000"/>
              </a:srgbClr>
            </a:outerShdw>
          </a:effectLst>
        </p:spPr>
        <p:txBody>
          <a:bodyPr lIns="0" tIns="0" rIns="0" bIns="0"/>
          <a:lstStyle/>
          <a:p>
            <a:pPr lvl="0"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grpSp>
        <p:nvGrpSpPr>
          <p:cNvPr id="94" name="Group 94"/>
          <p:cNvGrpSpPr/>
          <p:nvPr/>
        </p:nvGrpSpPr>
        <p:grpSpPr>
          <a:xfrm>
            <a:off x="7003118" y="3473793"/>
            <a:ext cx="1256146" cy="974000"/>
            <a:chOff x="0" y="0"/>
            <a:chExt cx="1256145" cy="973998"/>
          </a:xfrm>
        </p:grpSpPr>
        <p:sp>
          <p:nvSpPr>
            <p:cNvPr id="92" name="Shape 92"/>
            <p:cNvSpPr/>
            <p:nvPr/>
          </p:nvSpPr>
          <p:spPr>
            <a:xfrm>
              <a:off x="0" y="0"/>
              <a:ext cx="1256146" cy="973999"/>
            </a:xfrm>
            <a:prstGeom prst="roundRect">
              <a:avLst>
                <a:gd name="adj" fmla="val 10458"/>
              </a:avLst>
            </a:prstGeom>
            <a:solidFill>
              <a:srgbClr val="007FA6"/>
            </a:solidFill>
            <a:ln w="3175" cap="flat">
              <a:solidFill>
                <a:srgbClr val="000000"/>
              </a:solidFill>
              <a:prstDash val="solid"/>
              <a:round/>
            </a:ln>
            <a:effectLst>
              <a:outerShdw blurRad="50800" dist="38100" dir="2700000" rotWithShape="0">
                <a:srgbClr val="000000">
                  <a:alpha val="43000"/>
                </a:srgbClr>
              </a:outerShdw>
            </a:effectLst>
          </p:spPr>
          <p:txBody>
            <a:bodyPr wrap="square" lIns="38100" tIns="38100" rIns="38100" bIns="38100" numCol="1" anchor="ctr">
              <a:noAutofit/>
            </a:bodyPr>
            <a:lstStyle/>
            <a:p>
              <a:pPr lvl="0">
                <a:buClr>
                  <a:srgbClr val="000000"/>
                </a:buClr>
                <a:defRPr>
                  <a:uFill>
                    <a:solidFill/>
                  </a:u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93" name="Shape 93"/>
            <p:cNvSpPr/>
            <p:nvPr/>
          </p:nvSpPr>
          <p:spPr>
            <a:xfrm>
              <a:off x="193940" y="175909"/>
              <a:ext cx="868265" cy="62218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38100" tIns="38100" rIns="38100" bIns="38100" numCol="1" anchor="ctr">
              <a:spAutoFit/>
            </a:bodyPr>
            <a:lstStyle/>
            <a:p>
              <a:pPr lvl="0" algn="ctr">
                <a:lnSpc>
                  <a:spcPct val="70000"/>
                </a:lnSpc>
                <a:buClr>
                  <a:srgbClr val="FFFFFF"/>
                </a:buClr>
              </a:pPr>
              <a:r>
                <a:rPr sz="1600" b="1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  <a:uFill>
                    <a:solidFill>
                      <a:srgbClr val="FFFFFF"/>
                    </a:solidFill>
                  </a:uFill>
                  <a:latin typeface="Arial"/>
                  <a:ea typeface="Arial"/>
                  <a:cs typeface="Arial"/>
                  <a:sym typeface="Arial"/>
                </a:rPr>
                <a:t>Caches</a:t>
              </a:r>
              <a:endParaRPr sz="1600">
                <a:uFill>
                  <a:solidFill/>
                </a:uFill>
                <a:latin typeface="Arial"/>
                <a:ea typeface="Arial"/>
                <a:cs typeface="Arial"/>
                <a:sym typeface="Arial"/>
              </a:endParaRPr>
            </a:p>
            <a:p>
              <a:pPr lvl="0" algn="ctr">
                <a:lnSpc>
                  <a:spcPct val="70000"/>
                </a:lnSpc>
                <a:buClr>
                  <a:srgbClr val="FFFFFF"/>
                </a:buClr>
              </a:pPr>
              <a:endParaRPr sz="1600" b="1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uFill>
                  <a:solidFill>
                    <a:srgbClr val="FFFFFF"/>
                  </a:solidFill>
                </a:uFill>
                <a:latin typeface="Arial"/>
                <a:ea typeface="Arial"/>
                <a:cs typeface="Arial"/>
                <a:sym typeface="Arial"/>
              </a:endParaRPr>
            </a:p>
            <a:p>
              <a:pPr lvl="0" algn="ctr">
                <a:lnSpc>
                  <a:spcPct val="70000"/>
                </a:lnSpc>
                <a:buClr>
                  <a:srgbClr val="FFFFFF"/>
                </a:buClr>
              </a:pPr>
              <a:r>
                <a:rPr sz="1600" b="1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  <a:uFill>
                    <a:solidFill>
                      <a:srgbClr val="FFFFFF"/>
                    </a:solidFill>
                  </a:uFill>
                  <a:latin typeface="Arial"/>
                  <a:ea typeface="Arial"/>
                  <a:cs typeface="Arial"/>
                  <a:sym typeface="Arial"/>
                </a:rPr>
                <a:t>CPUs</a:t>
              </a:r>
            </a:p>
          </p:txBody>
        </p:sp>
      </p:grpSp>
      <p:grpSp>
        <p:nvGrpSpPr>
          <p:cNvPr id="97" name="Group 97"/>
          <p:cNvGrpSpPr/>
          <p:nvPr/>
        </p:nvGrpSpPr>
        <p:grpSpPr>
          <a:xfrm>
            <a:off x="7003118" y="2363434"/>
            <a:ext cx="1256146" cy="896080"/>
            <a:chOff x="0" y="0"/>
            <a:chExt cx="1256145" cy="896079"/>
          </a:xfrm>
        </p:grpSpPr>
        <p:sp>
          <p:nvSpPr>
            <p:cNvPr id="95" name="Shape 95"/>
            <p:cNvSpPr/>
            <p:nvPr/>
          </p:nvSpPr>
          <p:spPr>
            <a:xfrm>
              <a:off x="0" y="0"/>
              <a:ext cx="1256146" cy="896080"/>
            </a:xfrm>
            <a:prstGeom prst="roundRect">
              <a:avLst>
                <a:gd name="adj" fmla="val 10458"/>
              </a:avLst>
            </a:prstGeom>
            <a:solidFill>
              <a:srgbClr val="008F00"/>
            </a:solidFill>
            <a:ln w="3175" cap="flat">
              <a:solidFill>
                <a:srgbClr val="000000"/>
              </a:solidFill>
              <a:prstDash val="solid"/>
              <a:round/>
            </a:ln>
            <a:effectLst>
              <a:outerShdw blurRad="50800" dist="38100" dir="2700000" rotWithShape="0">
                <a:srgbClr val="000000">
                  <a:alpha val="43000"/>
                </a:srgbClr>
              </a:outerShdw>
            </a:effectLst>
          </p:spPr>
          <p:txBody>
            <a:bodyPr wrap="square" lIns="38100" tIns="38100" rIns="38100" bIns="38100" numCol="1" anchor="ctr">
              <a:noAutofit/>
            </a:bodyPr>
            <a:lstStyle/>
            <a:p>
              <a:pPr lvl="0">
                <a:buClr>
                  <a:srgbClr val="000000"/>
                </a:buClr>
                <a:defRPr>
                  <a:uFill>
                    <a:solidFill/>
                  </a:u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96" name="Shape 96"/>
            <p:cNvSpPr/>
            <p:nvPr/>
          </p:nvSpPr>
          <p:spPr>
            <a:xfrm>
              <a:off x="194040" y="298963"/>
              <a:ext cx="868065" cy="29815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38100" tIns="38100" rIns="38100" bIns="38100" numCol="1" anchor="ctr">
              <a:spAutoFit/>
            </a:bodyPr>
            <a:lstStyle>
              <a:lvl1pPr algn="ctr">
                <a:lnSpc>
                  <a:spcPct val="70000"/>
                </a:lnSpc>
                <a:buClr>
                  <a:srgbClr val="FFFFFF"/>
                </a:buClr>
                <a:defRPr sz="1600" b="1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  <a:uFill>
                    <a:solidFill>
                      <a:srgbClr val="FFFFFF"/>
                    </a:solidFill>
                  </a:u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  <a:effectLst/>
                  <a:uFillTx/>
                </a:defRPr>
              </a:pPr>
              <a:r>
                <a:rPr sz="1600" b="1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  <a:uFill>
                    <a:solidFill>
                      <a:srgbClr val="FFFFFF"/>
                    </a:solidFill>
                  </a:uFill>
                </a:rPr>
                <a:t>Memory</a:t>
              </a:r>
            </a:p>
          </p:txBody>
        </p:sp>
      </p:grpSp>
      <p:grpSp>
        <p:nvGrpSpPr>
          <p:cNvPr id="100" name="Group 100"/>
          <p:cNvGrpSpPr/>
          <p:nvPr/>
        </p:nvGrpSpPr>
        <p:grpSpPr>
          <a:xfrm>
            <a:off x="3025051" y="3473793"/>
            <a:ext cx="1465777" cy="506480"/>
            <a:chOff x="0" y="0"/>
            <a:chExt cx="1465776" cy="506479"/>
          </a:xfrm>
        </p:grpSpPr>
        <p:sp>
          <p:nvSpPr>
            <p:cNvPr id="98" name="Shape 98"/>
            <p:cNvSpPr/>
            <p:nvPr/>
          </p:nvSpPr>
          <p:spPr>
            <a:xfrm>
              <a:off x="209631" y="0"/>
              <a:ext cx="1256146" cy="506480"/>
            </a:xfrm>
            <a:prstGeom prst="roundRect">
              <a:avLst>
                <a:gd name="adj" fmla="val 10458"/>
              </a:avLst>
            </a:prstGeom>
            <a:solidFill>
              <a:srgbClr val="008F00"/>
            </a:solidFill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lvl="0">
                <a:buClr>
                  <a:srgbClr val="000000"/>
                </a:buClr>
                <a:defRPr>
                  <a:uFill>
                    <a:solidFill/>
                  </a:u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99" name="Shape 99"/>
            <p:cNvSpPr/>
            <p:nvPr/>
          </p:nvSpPr>
          <p:spPr>
            <a:xfrm>
              <a:off x="0" y="104163"/>
              <a:ext cx="1269008" cy="29815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38100" tIns="38100" rIns="38100" bIns="38100" numCol="1" anchor="ctr">
              <a:spAutoFit/>
            </a:bodyPr>
            <a:lstStyle/>
            <a:p>
              <a:pPr marL="457200" lvl="1" indent="0" algn="ctr">
                <a:lnSpc>
                  <a:spcPct val="70000"/>
                </a:lnSpc>
                <a:buClr>
                  <a:srgbClr val="FFFFFF"/>
                </a:buClr>
              </a:pPr>
              <a:r>
                <a:rPr sz="1600" b="1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  <a:uFill>
                    <a:solidFill>
                      <a:srgbClr val="FFFFFF"/>
                    </a:solidFill>
                  </a:uFill>
                  <a:latin typeface="Arial"/>
                  <a:ea typeface="Arial"/>
                  <a:cs typeface="Arial"/>
                  <a:sym typeface="Arial"/>
                </a:rPr>
                <a:t>Caches</a:t>
              </a:r>
            </a:p>
          </p:txBody>
        </p:sp>
      </p:grpSp>
      <p:grpSp>
        <p:nvGrpSpPr>
          <p:cNvPr id="103" name="Group 103"/>
          <p:cNvGrpSpPr/>
          <p:nvPr/>
        </p:nvGrpSpPr>
        <p:grpSpPr>
          <a:xfrm>
            <a:off x="5118900" y="3473793"/>
            <a:ext cx="1256146" cy="506480"/>
            <a:chOff x="0" y="0"/>
            <a:chExt cx="1256145" cy="506479"/>
          </a:xfrm>
        </p:grpSpPr>
        <p:sp>
          <p:nvSpPr>
            <p:cNvPr id="101" name="Shape 101"/>
            <p:cNvSpPr/>
            <p:nvPr/>
          </p:nvSpPr>
          <p:spPr>
            <a:xfrm>
              <a:off x="0" y="0"/>
              <a:ext cx="1256146" cy="506480"/>
            </a:xfrm>
            <a:prstGeom prst="roundRect">
              <a:avLst>
                <a:gd name="adj" fmla="val 10458"/>
              </a:avLst>
            </a:prstGeom>
            <a:solidFill>
              <a:srgbClr val="008F00"/>
            </a:solidFill>
            <a:ln w="3175" cap="flat">
              <a:solidFill>
                <a:srgbClr val="000000"/>
              </a:solidFill>
              <a:prstDash val="solid"/>
              <a:round/>
            </a:ln>
            <a:effectLst>
              <a:outerShdw blurRad="50800" dist="38100" dir="2700000" rotWithShape="0">
                <a:srgbClr val="000000">
                  <a:alpha val="43000"/>
                </a:srgbClr>
              </a:outerShdw>
            </a:effectLst>
          </p:spPr>
          <p:txBody>
            <a:bodyPr wrap="square" lIns="38100" tIns="38100" rIns="38100" bIns="38100" numCol="1" anchor="ctr">
              <a:noAutofit/>
            </a:bodyPr>
            <a:lstStyle/>
            <a:p>
              <a:pPr lvl="0">
                <a:buClr>
                  <a:srgbClr val="000000"/>
                </a:buClr>
                <a:defRPr>
                  <a:uFill>
                    <a:solidFill/>
                  </a:u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02" name="Shape 102"/>
            <p:cNvSpPr/>
            <p:nvPr/>
          </p:nvSpPr>
          <p:spPr>
            <a:xfrm>
              <a:off x="222168" y="104163"/>
              <a:ext cx="811809" cy="29815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38100" tIns="38100" rIns="38100" bIns="38100" numCol="1" anchor="ctr">
              <a:spAutoFit/>
            </a:bodyPr>
            <a:lstStyle>
              <a:lvl1pPr algn="ctr">
                <a:lnSpc>
                  <a:spcPct val="70000"/>
                </a:lnSpc>
                <a:buClr>
                  <a:srgbClr val="FFFFFF"/>
                </a:buClr>
                <a:defRPr sz="1600" b="1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  <a:uFill>
                    <a:solidFill>
                      <a:srgbClr val="FFFFFF"/>
                    </a:solidFill>
                  </a:u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  <a:effectLst/>
                  <a:uFillTx/>
                </a:defRPr>
              </a:pPr>
              <a:r>
                <a:rPr sz="1600" b="1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  <a:uFill>
                    <a:solidFill>
                      <a:srgbClr val="FFFFFF"/>
                    </a:solidFill>
                  </a:uFill>
                </a:rPr>
                <a:t>Caches</a:t>
              </a:r>
            </a:p>
          </p:txBody>
        </p:sp>
      </p:grpSp>
      <p:grpSp>
        <p:nvGrpSpPr>
          <p:cNvPr id="106" name="Group 106"/>
          <p:cNvGrpSpPr/>
          <p:nvPr/>
        </p:nvGrpSpPr>
        <p:grpSpPr>
          <a:xfrm>
            <a:off x="7003118" y="3473793"/>
            <a:ext cx="1256146" cy="506480"/>
            <a:chOff x="0" y="0"/>
            <a:chExt cx="1256145" cy="506479"/>
          </a:xfrm>
        </p:grpSpPr>
        <p:sp>
          <p:nvSpPr>
            <p:cNvPr id="104" name="Shape 104"/>
            <p:cNvSpPr/>
            <p:nvPr/>
          </p:nvSpPr>
          <p:spPr>
            <a:xfrm>
              <a:off x="0" y="0"/>
              <a:ext cx="1256146" cy="506480"/>
            </a:xfrm>
            <a:prstGeom prst="roundRect">
              <a:avLst>
                <a:gd name="adj" fmla="val 10458"/>
              </a:avLst>
            </a:prstGeom>
            <a:solidFill>
              <a:srgbClr val="008F00"/>
            </a:solidFill>
            <a:ln w="3175" cap="flat">
              <a:solidFill>
                <a:srgbClr val="000000"/>
              </a:solidFill>
              <a:prstDash val="solid"/>
              <a:round/>
            </a:ln>
            <a:effectLst>
              <a:outerShdw blurRad="50800" dist="38100" dir="2700000" rotWithShape="0">
                <a:srgbClr val="000000">
                  <a:alpha val="43000"/>
                </a:srgbClr>
              </a:outerShdw>
            </a:effectLst>
          </p:spPr>
          <p:txBody>
            <a:bodyPr wrap="square" lIns="38100" tIns="38100" rIns="38100" bIns="38100" numCol="1" anchor="ctr">
              <a:noAutofit/>
            </a:bodyPr>
            <a:lstStyle/>
            <a:p>
              <a:pPr lvl="0">
                <a:buClr>
                  <a:srgbClr val="000000"/>
                </a:buClr>
                <a:defRPr>
                  <a:uFill>
                    <a:solidFill/>
                  </a:u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05" name="Shape 105"/>
            <p:cNvSpPr/>
            <p:nvPr/>
          </p:nvSpPr>
          <p:spPr>
            <a:xfrm>
              <a:off x="222168" y="104163"/>
              <a:ext cx="811809" cy="29815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38100" tIns="38100" rIns="38100" bIns="38100" numCol="1" anchor="ctr">
              <a:spAutoFit/>
            </a:bodyPr>
            <a:lstStyle>
              <a:lvl1pPr algn="ctr">
                <a:lnSpc>
                  <a:spcPct val="70000"/>
                </a:lnSpc>
                <a:buClr>
                  <a:srgbClr val="FFFFFF"/>
                </a:buClr>
                <a:defRPr sz="1600" b="1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  <a:uFill>
                    <a:solidFill>
                      <a:srgbClr val="FFFFFF"/>
                    </a:solidFill>
                  </a:u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  <a:effectLst/>
                  <a:uFillTx/>
                </a:defRPr>
              </a:pPr>
              <a:r>
                <a:rPr sz="1600" b="1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  <a:uFill>
                    <a:solidFill>
                      <a:srgbClr val="FFFFFF"/>
                    </a:solidFill>
                  </a:uFill>
                </a:rPr>
                <a:t>Caches</a:t>
              </a:r>
            </a:p>
          </p:txBody>
        </p:sp>
      </p:grpSp>
      <p:sp>
        <p:nvSpPr>
          <p:cNvPr id="127" name="Shape 127"/>
          <p:cNvSpPr/>
          <p:nvPr/>
        </p:nvSpPr>
        <p:spPr>
          <a:xfrm>
            <a:off x="4492297" y="3727032"/>
            <a:ext cx="625016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cubicBezTo>
                  <a:pt x="7200" y="0"/>
                  <a:pt x="14400" y="0"/>
                  <a:pt x="21600" y="0"/>
                </a:cubicBezTo>
              </a:path>
            </a:pathLst>
          </a:custGeom>
          <a:ln w="38100">
            <a:solidFill/>
            <a:round/>
            <a:headEnd type="triangle"/>
            <a:tailEnd type="triangle"/>
          </a:ln>
          <a:effectLst>
            <a:outerShdw blurRad="38100" dist="12700" dir="5400000" rotWithShape="0">
              <a:srgbClr val="000000">
                <a:alpha val="35000"/>
              </a:srgbClr>
            </a:outerShdw>
          </a:effectLst>
        </p:spPr>
        <p:txBody>
          <a:bodyPr/>
          <a:lstStyle/>
          <a:p>
            <a:pPr lvl="0"/>
            <a:endParaRPr/>
          </a:p>
        </p:txBody>
      </p:sp>
      <p:sp>
        <p:nvSpPr>
          <p:cNvPr id="108" name="Shape 108"/>
          <p:cNvSpPr/>
          <p:nvPr/>
        </p:nvSpPr>
        <p:spPr>
          <a:xfrm>
            <a:off x="6382435" y="3758200"/>
            <a:ext cx="628074" cy="1"/>
          </a:xfrm>
          <a:prstGeom prst="line">
            <a:avLst/>
          </a:prstGeom>
          <a:ln w="38100">
            <a:solidFill/>
            <a:round/>
            <a:headEnd type="triangle"/>
            <a:tailEnd type="triangle"/>
          </a:ln>
          <a:effectLst>
            <a:outerShdw blurRad="38100" dist="127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/>
          <a:lstStyle/>
          <a:p>
            <a:pPr lvl="0"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09" name="Shape 109"/>
          <p:cNvSpPr/>
          <p:nvPr/>
        </p:nvSpPr>
        <p:spPr>
          <a:xfrm>
            <a:off x="4027162" y="2919654"/>
            <a:ext cx="533215" cy="355601"/>
          </a:xfrm>
          <a:prstGeom prst="rect">
            <a:avLst/>
          </a:prstGeom>
          <a:ln w="12700">
            <a:solidFill>
              <a:srgbClr val="F7BB83"/>
            </a:solidFill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>
              <a:lnSpc>
                <a:spcPct val="70000"/>
              </a:lnSpc>
              <a:buClr>
                <a:srgbClr val="FAD2AF"/>
              </a:buClr>
              <a:defRPr b="1">
                <a:solidFill>
                  <a:srgbClr val="FAD2AF"/>
                </a:solidFill>
                <a:uFill>
                  <a:solidFill>
                    <a:srgbClr val="FAD2AF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b="0">
                <a:solidFill>
                  <a:srgbClr val="000000"/>
                </a:solidFill>
                <a:uFillTx/>
              </a:defRPr>
            </a:pPr>
            <a:r>
              <a:rPr b="1">
                <a:solidFill>
                  <a:srgbClr val="FAD2AF"/>
                </a:solidFill>
                <a:uFill>
                  <a:solidFill>
                    <a:srgbClr val="FAD2AF"/>
                  </a:solidFill>
                </a:uFill>
              </a:rPr>
              <a:t>Foo</a:t>
            </a:r>
          </a:p>
        </p:txBody>
      </p:sp>
      <p:sp>
        <p:nvSpPr>
          <p:cNvPr id="110" name="Shape 110"/>
          <p:cNvSpPr/>
          <p:nvPr/>
        </p:nvSpPr>
        <p:spPr>
          <a:xfrm>
            <a:off x="4027162" y="3701974"/>
            <a:ext cx="533215" cy="355601"/>
          </a:xfrm>
          <a:prstGeom prst="rect">
            <a:avLst/>
          </a:prstGeom>
          <a:ln w="12700">
            <a:solidFill>
              <a:srgbClr val="F7BB83"/>
            </a:solidFill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>
              <a:lnSpc>
                <a:spcPct val="70000"/>
              </a:lnSpc>
              <a:buClr>
                <a:srgbClr val="FAD2AF"/>
              </a:buClr>
              <a:defRPr b="1">
                <a:solidFill>
                  <a:srgbClr val="FAD2AF"/>
                </a:solidFill>
                <a:uFill>
                  <a:solidFill>
                    <a:srgbClr val="FAD2AF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b="0">
                <a:solidFill>
                  <a:srgbClr val="000000"/>
                </a:solidFill>
                <a:uFillTx/>
              </a:defRPr>
            </a:pPr>
            <a:r>
              <a:rPr b="1">
                <a:solidFill>
                  <a:srgbClr val="FAD2AF"/>
                </a:solidFill>
                <a:uFill>
                  <a:solidFill>
                    <a:srgbClr val="FAD2AF"/>
                  </a:solidFill>
                </a:uFill>
              </a:rPr>
              <a:t>Foo</a:t>
            </a:r>
          </a:p>
        </p:txBody>
      </p:sp>
      <p:sp>
        <p:nvSpPr>
          <p:cNvPr id="111" name="Shape 111"/>
          <p:cNvSpPr/>
          <p:nvPr/>
        </p:nvSpPr>
        <p:spPr>
          <a:xfrm>
            <a:off x="4017002" y="4138853"/>
            <a:ext cx="533215" cy="355601"/>
          </a:xfrm>
          <a:prstGeom prst="rect">
            <a:avLst/>
          </a:prstGeom>
          <a:ln w="12700">
            <a:solidFill>
              <a:srgbClr val="F7BB83"/>
            </a:solidFill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>
              <a:lnSpc>
                <a:spcPct val="70000"/>
              </a:lnSpc>
              <a:buClr>
                <a:srgbClr val="FAD2AF"/>
              </a:buClr>
              <a:defRPr b="1">
                <a:solidFill>
                  <a:srgbClr val="FAD2AF"/>
                </a:solidFill>
                <a:uFill>
                  <a:solidFill>
                    <a:srgbClr val="FAD2AF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b="0">
                <a:solidFill>
                  <a:srgbClr val="000000"/>
                </a:solidFill>
                <a:uFillTx/>
              </a:defRPr>
            </a:pPr>
            <a:r>
              <a:rPr b="1">
                <a:solidFill>
                  <a:srgbClr val="FAD2AF"/>
                </a:solidFill>
                <a:uFill>
                  <a:solidFill>
                    <a:srgbClr val="FAD2AF"/>
                  </a:solidFill>
                </a:uFill>
              </a:rPr>
              <a:t>Foo</a:t>
            </a:r>
          </a:p>
        </p:txBody>
      </p:sp>
      <p:sp>
        <p:nvSpPr>
          <p:cNvPr id="112" name="Shape 112"/>
          <p:cNvSpPr/>
          <p:nvPr/>
        </p:nvSpPr>
        <p:spPr>
          <a:xfrm>
            <a:off x="4364347" y="3254934"/>
            <a:ext cx="1" cy="508001"/>
          </a:xfrm>
          <a:prstGeom prst="line">
            <a:avLst/>
          </a:prstGeom>
          <a:ln w="38100">
            <a:solidFill>
              <a:srgbClr val="F08A15"/>
            </a:solidFill>
            <a:round/>
            <a:tailEnd type="triangle"/>
          </a:ln>
          <a:effectLst>
            <a:outerShdw blurRad="38100" dist="127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/>
          <a:lstStyle/>
          <a:p>
            <a:pPr lvl="0"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13" name="Shape 113"/>
          <p:cNvSpPr/>
          <p:nvPr/>
        </p:nvSpPr>
        <p:spPr>
          <a:xfrm flipH="1">
            <a:off x="4363077" y="4020744"/>
            <a:ext cx="1271" cy="158116"/>
          </a:xfrm>
          <a:prstGeom prst="line">
            <a:avLst/>
          </a:prstGeom>
          <a:ln w="38100">
            <a:solidFill>
              <a:srgbClr val="F08A15"/>
            </a:solidFill>
            <a:round/>
            <a:tailEnd type="triangle"/>
          </a:ln>
          <a:effectLst>
            <a:outerShdw blurRad="38100" dist="127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/>
          <a:lstStyle/>
          <a:p>
            <a:pPr lvl="0"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14" name="Shape 114"/>
          <p:cNvSpPr/>
          <p:nvPr/>
        </p:nvSpPr>
        <p:spPr>
          <a:xfrm>
            <a:off x="5922002" y="3648634"/>
            <a:ext cx="533215" cy="355601"/>
          </a:xfrm>
          <a:prstGeom prst="rect">
            <a:avLst/>
          </a:prstGeom>
          <a:ln w="12700">
            <a:solidFill>
              <a:srgbClr val="F7BB83"/>
            </a:solidFill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>
              <a:lnSpc>
                <a:spcPct val="70000"/>
              </a:lnSpc>
              <a:buClr>
                <a:srgbClr val="FAD2AF"/>
              </a:buClr>
              <a:defRPr b="1">
                <a:solidFill>
                  <a:srgbClr val="FAD2AF"/>
                </a:solidFill>
                <a:uFill>
                  <a:solidFill>
                    <a:srgbClr val="FAD2AF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b="0">
                <a:solidFill>
                  <a:srgbClr val="000000"/>
                </a:solidFill>
                <a:uFillTx/>
              </a:defRPr>
            </a:pPr>
            <a:r>
              <a:rPr b="1">
                <a:solidFill>
                  <a:srgbClr val="FAD2AF"/>
                </a:solidFill>
                <a:uFill>
                  <a:solidFill>
                    <a:srgbClr val="FAD2AF"/>
                  </a:solidFill>
                </a:uFill>
              </a:rPr>
              <a:t>Foo</a:t>
            </a:r>
          </a:p>
        </p:txBody>
      </p:sp>
      <p:sp>
        <p:nvSpPr>
          <p:cNvPr id="115" name="Shape 115"/>
          <p:cNvSpPr/>
          <p:nvPr/>
        </p:nvSpPr>
        <p:spPr>
          <a:xfrm>
            <a:off x="5922002" y="4085514"/>
            <a:ext cx="533215" cy="355601"/>
          </a:xfrm>
          <a:prstGeom prst="rect">
            <a:avLst/>
          </a:prstGeom>
          <a:ln w="12700">
            <a:solidFill>
              <a:srgbClr val="F7BB83"/>
            </a:solidFill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>
              <a:lnSpc>
                <a:spcPct val="70000"/>
              </a:lnSpc>
              <a:buClr>
                <a:srgbClr val="FAD2AF"/>
              </a:buClr>
              <a:defRPr b="1">
                <a:solidFill>
                  <a:srgbClr val="FAD2AF"/>
                </a:solidFill>
                <a:uFill>
                  <a:solidFill>
                    <a:srgbClr val="FAD2AF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b="0">
                <a:solidFill>
                  <a:srgbClr val="000000"/>
                </a:solidFill>
                <a:uFillTx/>
              </a:defRPr>
            </a:pPr>
            <a:r>
              <a:rPr b="1">
                <a:solidFill>
                  <a:srgbClr val="FAD2AF"/>
                </a:solidFill>
                <a:uFill>
                  <a:solidFill>
                    <a:srgbClr val="FAD2AF"/>
                  </a:solidFill>
                </a:uFill>
              </a:rPr>
              <a:t>Foo</a:t>
            </a:r>
          </a:p>
        </p:txBody>
      </p:sp>
      <p:sp>
        <p:nvSpPr>
          <p:cNvPr id="116" name="Shape 116"/>
          <p:cNvSpPr/>
          <p:nvPr/>
        </p:nvSpPr>
        <p:spPr>
          <a:xfrm>
            <a:off x="4495286" y="3854374"/>
            <a:ext cx="1408461" cy="18449"/>
          </a:xfrm>
          <a:prstGeom prst="line">
            <a:avLst/>
          </a:prstGeom>
          <a:ln w="38100">
            <a:solidFill>
              <a:srgbClr val="F08A15"/>
            </a:solidFill>
            <a:round/>
            <a:tailEnd type="triangle"/>
          </a:ln>
          <a:effectLst>
            <a:outerShdw blurRad="38100" dist="127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/>
          <a:lstStyle/>
          <a:p>
            <a:pPr lvl="0"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17" name="Shape 117"/>
          <p:cNvSpPr/>
          <p:nvPr/>
        </p:nvSpPr>
        <p:spPr>
          <a:xfrm flipH="1">
            <a:off x="6176002" y="3944544"/>
            <a:ext cx="1271" cy="158116"/>
          </a:xfrm>
          <a:prstGeom prst="line">
            <a:avLst/>
          </a:prstGeom>
          <a:ln w="38100">
            <a:solidFill>
              <a:srgbClr val="F08A15"/>
            </a:solidFill>
            <a:round/>
            <a:tailEnd type="triangle"/>
          </a:ln>
          <a:effectLst>
            <a:outerShdw blurRad="38100" dist="127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/>
          <a:lstStyle/>
          <a:p>
            <a:pPr lvl="0"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pic>
        <p:nvPicPr>
          <p:cNvPr id="118" name="image6.png"/>
          <p:cNvPicPr/>
          <p:nvPr/>
        </p:nvPicPr>
        <p:blipFill>
          <a:blip r:embed="rId2">
            <a:extLst/>
          </a:blip>
          <a:srcRect l="49575" t="2430" r="2123"/>
          <a:stretch>
            <a:fillRect/>
          </a:stretch>
        </p:blipFill>
        <p:spPr>
          <a:xfrm>
            <a:off x="8416831" y="4613834"/>
            <a:ext cx="702065" cy="1734795"/>
          </a:xfrm>
          <a:prstGeom prst="rect">
            <a:avLst/>
          </a:prstGeom>
          <a:ln w="12700">
            <a:round/>
          </a:ln>
        </p:spPr>
      </p:pic>
      <p:grpSp>
        <p:nvGrpSpPr>
          <p:cNvPr id="125" name="Group 125"/>
          <p:cNvGrpSpPr/>
          <p:nvPr/>
        </p:nvGrpSpPr>
        <p:grpSpPr>
          <a:xfrm>
            <a:off x="8625234" y="4004342"/>
            <a:ext cx="2216641" cy="629758"/>
            <a:chOff x="0" y="0"/>
            <a:chExt cx="2216639" cy="629756"/>
          </a:xfrm>
        </p:grpSpPr>
        <p:sp>
          <p:nvSpPr>
            <p:cNvPr id="119" name="Shape 119"/>
            <p:cNvSpPr/>
            <p:nvPr/>
          </p:nvSpPr>
          <p:spPr>
            <a:xfrm>
              <a:off x="0" y="-1"/>
              <a:ext cx="2216640" cy="5624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9" h="20683" extrusionOk="0">
                  <a:moveTo>
                    <a:pt x="1901" y="6809"/>
                  </a:moveTo>
                  <a:cubicBezTo>
                    <a:pt x="1658" y="4403"/>
                    <a:pt x="2907" y="2186"/>
                    <a:pt x="4691" y="1859"/>
                  </a:cubicBezTo>
                  <a:cubicBezTo>
                    <a:pt x="5414" y="1726"/>
                    <a:pt x="6149" y="1925"/>
                    <a:pt x="6778" y="2422"/>
                  </a:cubicBezTo>
                  <a:cubicBezTo>
                    <a:pt x="7445" y="726"/>
                    <a:pt x="9003" y="81"/>
                    <a:pt x="10259" y="982"/>
                  </a:cubicBezTo>
                  <a:cubicBezTo>
                    <a:pt x="10478" y="1140"/>
                    <a:pt x="10680" y="1340"/>
                    <a:pt x="10857" y="1575"/>
                  </a:cubicBezTo>
                  <a:cubicBezTo>
                    <a:pt x="11377" y="169"/>
                    <a:pt x="12642" y="-402"/>
                    <a:pt x="13683" y="299"/>
                  </a:cubicBezTo>
                  <a:cubicBezTo>
                    <a:pt x="13971" y="493"/>
                    <a:pt x="14222" y="774"/>
                    <a:pt x="14418" y="1120"/>
                  </a:cubicBezTo>
                  <a:cubicBezTo>
                    <a:pt x="15255" y="-210"/>
                    <a:pt x="16734" y="-374"/>
                    <a:pt x="17722" y="753"/>
                  </a:cubicBezTo>
                  <a:cubicBezTo>
                    <a:pt x="18137" y="1227"/>
                    <a:pt x="18417" y="1880"/>
                    <a:pt x="18513" y="2601"/>
                  </a:cubicBezTo>
                  <a:cubicBezTo>
                    <a:pt x="19885" y="3106"/>
                    <a:pt x="20694" y="5019"/>
                    <a:pt x="20321" y="6874"/>
                  </a:cubicBezTo>
                  <a:cubicBezTo>
                    <a:pt x="20289" y="7030"/>
                    <a:pt x="20250" y="7182"/>
                    <a:pt x="20203" y="7331"/>
                  </a:cubicBezTo>
                  <a:cubicBezTo>
                    <a:pt x="21303" y="9264"/>
                    <a:pt x="21034" y="12033"/>
                    <a:pt x="19601" y="13518"/>
                  </a:cubicBezTo>
                  <a:cubicBezTo>
                    <a:pt x="19155" y="13980"/>
                    <a:pt x="18629" y="14279"/>
                    <a:pt x="18072" y="14386"/>
                  </a:cubicBezTo>
                  <a:cubicBezTo>
                    <a:pt x="18060" y="16465"/>
                    <a:pt x="16800" y="18137"/>
                    <a:pt x="15258" y="18121"/>
                  </a:cubicBezTo>
                  <a:cubicBezTo>
                    <a:pt x="14743" y="18115"/>
                    <a:pt x="14238" y="17917"/>
                    <a:pt x="13801" y="17550"/>
                  </a:cubicBezTo>
                  <a:cubicBezTo>
                    <a:pt x="13280" y="19881"/>
                    <a:pt x="11460" y="21198"/>
                    <a:pt x="9738" y="20492"/>
                  </a:cubicBezTo>
                  <a:cubicBezTo>
                    <a:pt x="9016" y="20196"/>
                    <a:pt x="8392" y="19571"/>
                    <a:pt x="7973" y="18722"/>
                  </a:cubicBezTo>
                  <a:cubicBezTo>
                    <a:pt x="6209" y="20158"/>
                    <a:pt x="3920" y="19386"/>
                    <a:pt x="2859" y="16998"/>
                  </a:cubicBezTo>
                  <a:cubicBezTo>
                    <a:pt x="2846" y="16968"/>
                    <a:pt x="2833" y="16937"/>
                    <a:pt x="2820" y="16907"/>
                  </a:cubicBezTo>
                  <a:cubicBezTo>
                    <a:pt x="1666" y="17089"/>
                    <a:pt x="620" y="15978"/>
                    <a:pt x="485" y="14424"/>
                  </a:cubicBezTo>
                  <a:cubicBezTo>
                    <a:pt x="412" y="13596"/>
                    <a:pt x="615" y="12767"/>
                    <a:pt x="1038" y="12159"/>
                  </a:cubicBezTo>
                  <a:cubicBezTo>
                    <a:pt x="39" y="11365"/>
                    <a:pt x="-297" y="9622"/>
                    <a:pt x="288" y="8266"/>
                  </a:cubicBezTo>
                  <a:cubicBezTo>
                    <a:pt x="626" y="7484"/>
                    <a:pt x="1218" y="6967"/>
                    <a:pt x="1883" y="6874"/>
                  </a:cubicBezTo>
                  <a:close/>
                </a:path>
              </a:pathLst>
            </a:custGeom>
            <a:solidFill>
              <a:srgbClr val="23A9A8">
                <a:alpha val="50000"/>
              </a:srgbClr>
            </a:solidFill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lvl="0">
                <a:buClr>
                  <a:srgbClr val="000000"/>
                </a:buClr>
                <a:defRPr>
                  <a:uFill>
                    <a:solidFill/>
                  </a:u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20" name="Shape 120"/>
            <p:cNvSpPr/>
            <p:nvPr/>
          </p:nvSpPr>
          <p:spPr>
            <a:xfrm>
              <a:off x="259375" y="487255"/>
              <a:ext cx="93703" cy="93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0"/>
                  </a:move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lose/>
                </a:path>
              </a:pathLst>
            </a:custGeom>
            <a:solidFill>
              <a:srgbClr val="23A9A8">
                <a:alpha val="50000"/>
              </a:srgbClr>
            </a:solidFill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lvl="0">
                <a:buClr>
                  <a:srgbClr val="000000"/>
                </a:buClr>
                <a:defRPr>
                  <a:uFill>
                    <a:solidFill/>
                  </a:u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21" name="Shape 121"/>
            <p:cNvSpPr/>
            <p:nvPr/>
          </p:nvSpPr>
          <p:spPr>
            <a:xfrm>
              <a:off x="134083" y="547615"/>
              <a:ext cx="62469" cy="624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0"/>
                  </a:move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lose/>
                </a:path>
              </a:pathLst>
            </a:custGeom>
            <a:solidFill>
              <a:srgbClr val="23A9A8">
                <a:alpha val="50000"/>
              </a:srgbClr>
            </a:solidFill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lvl="0">
                <a:buClr>
                  <a:srgbClr val="000000"/>
                </a:buClr>
                <a:defRPr>
                  <a:uFill>
                    <a:solidFill/>
                  </a:u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22" name="Shape 122"/>
            <p:cNvSpPr/>
            <p:nvPr/>
          </p:nvSpPr>
          <p:spPr>
            <a:xfrm>
              <a:off x="38560" y="598522"/>
              <a:ext cx="31235" cy="312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0"/>
                  </a:move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lose/>
                </a:path>
              </a:pathLst>
            </a:custGeom>
            <a:solidFill>
              <a:srgbClr val="23A9A8">
                <a:alpha val="50000"/>
              </a:srgbClr>
            </a:solidFill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lvl="0">
                <a:buClr>
                  <a:srgbClr val="000000"/>
                </a:buClr>
                <a:defRPr>
                  <a:uFill>
                    <a:solidFill/>
                  </a:u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23" name="Shape 123"/>
            <p:cNvSpPr/>
            <p:nvPr/>
          </p:nvSpPr>
          <p:spPr>
            <a:xfrm>
              <a:off x="112547" y="28643"/>
              <a:ext cx="2031191" cy="4782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80" y="14010"/>
                  </a:moveTo>
                  <a:cubicBezTo>
                    <a:pt x="899" y="14066"/>
                    <a:pt x="417" y="13902"/>
                    <a:pt x="0" y="13542"/>
                  </a:cubicBezTo>
                  <a:moveTo>
                    <a:pt x="2598" y="19137"/>
                  </a:moveTo>
                  <a:cubicBezTo>
                    <a:pt x="2405" y="19250"/>
                    <a:pt x="2202" y="19325"/>
                    <a:pt x="1994" y="19361"/>
                  </a:cubicBezTo>
                  <a:moveTo>
                    <a:pt x="7802" y="21600"/>
                  </a:moveTo>
                  <a:cubicBezTo>
                    <a:pt x="7657" y="21279"/>
                    <a:pt x="7535" y="20936"/>
                    <a:pt x="7438" y="20577"/>
                  </a:cubicBezTo>
                  <a:moveTo>
                    <a:pt x="14532" y="19050"/>
                  </a:moveTo>
                  <a:cubicBezTo>
                    <a:pt x="14510" y="19430"/>
                    <a:pt x="14462" y="19806"/>
                    <a:pt x="14386" y="20172"/>
                  </a:cubicBezTo>
                  <a:moveTo>
                    <a:pt x="17421" y="12116"/>
                  </a:moveTo>
                  <a:cubicBezTo>
                    <a:pt x="18513" y="12896"/>
                    <a:pt x="19202" y="14528"/>
                    <a:pt x="19193" y="16310"/>
                  </a:cubicBezTo>
                  <a:moveTo>
                    <a:pt x="21600" y="7649"/>
                  </a:moveTo>
                  <a:cubicBezTo>
                    <a:pt x="21423" y="8256"/>
                    <a:pt x="21153" y="8794"/>
                    <a:pt x="20811" y="9222"/>
                  </a:cubicBezTo>
                  <a:moveTo>
                    <a:pt x="19707" y="1814"/>
                  </a:moveTo>
                  <a:cubicBezTo>
                    <a:pt x="19737" y="2059"/>
                    <a:pt x="19751" y="2307"/>
                    <a:pt x="19749" y="2556"/>
                  </a:cubicBezTo>
                  <a:moveTo>
                    <a:pt x="14668" y="947"/>
                  </a:moveTo>
                  <a:cubicBezTo>
                    <a:pt x="14771" y="605"/>
                    <a:pt x="14907" y="286"/>
                    <a:pt x="15073" y="0"/>
                  </a:cubicBezTo>
                  <a:moveTo>
                    <a:pt x="10888" y="1399"/>
                  </a:moveTo>
                  <a:cubicBezTo>
                    <a:pt x="10930" y="1115"/>
                    <a:pt x="10996" y="841"/>
                    <a:pt x="11084" y="582"/>
                  </a:cubicBezTo>
                  <a:moveTo>
                    <a:pt x="6452" y="1676"/>
                  </a:moveTo>
                  <a:cubicBezTo>
                    <a:pt x="6709" y="1897"/>
                    <a:pt x="6947" y="2163"/>
                    <a:pt x="7160" y="2469"/>
                  </a:cubicBezTo>
                  <a:moveTo>
                    <a:pt x="1072" y="7905"/>
                  </a:moveTo>
                  <a:cubicBezTo>
                    <a:pt x="1016" y="7632"/>
                    <a:pt x="974" y="7353"/>
                    <a:pt x="948" y="7071"/>
                  </a:cubicBezTo>
                </a:path>
              </a:pathLst>
            </a:custGeom>
            <a:noFill/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lvl="0">
                <a:buClr>
                  <a:srgbClr val="000000"/>
                </a:buClr>
                <a:defRPr>
                  <a:uFill>
                    <a:solidFill/>
                  </a:u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24" name="Shape 124"/>
            <p:cNvSpPr/>
            <p:nvPr/>
          </p:nvSpPr>
          <p:spPr>
            <a:xfrm>
              <a:off x="306969" y="98553"/>
              <a:ext cx="1346201" cy="33542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38100" tIns="38100" rIns="38100" bIns="38100" numCol="1" anchor="ctr">
              <a:spAutoFit/>
            </a:bodyPr>
            <a:lstStyle>
              <a:lvl1pPr>
                <a:buClr>
                  <a:srgbClr val="000000"/>
                </a:buClr>
                <a:defRPr>
                  <a:uFill>
                    <a:solidFill/>
                  </a:u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lvl="0">
                <a:defRPr>
                  <a:uFillTx/>
                </a:defRPr>
              </a:pPr>
              <a:r>
                <a:rPr>
                  <a:uFill>
                    <a:solidFill/>
                  </a:uFill>
                </a:rPr>
                <a:t>zzzzzzzzzzz</a:t>
              </a:r>
            </a:p>
          </p:txBody>
        </p:sp>
      </p:grpSp>
      <p:sp>
        <p:nvSpPr>
          <p:cNvPr id="126" name="Shape 126"/>
          <p:cNvSpPr/>
          <p:nvPr/>
        </p:nvSpPr>
        <p:spPr>
          <a:xfrm>
            <a:off x="1481931" y="1256035"/>
            <a:ext cx="9228138" cy="444501"/>
          </a:xfrm>
          <a:prstGeom prst="rect">
            <a:avLst/>
          </a:prstGeom>
          <a:ln w="12700"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8100" tIns="38100" rIns="38100" bIns="38100">
            <a:spAutoFit/>
          </a:bodyPr>
          <a:lstStyle>
            <a:lvl1pPr>
              <a:buClr>
                <a:srgbClr val="000000"/>
              </a:buClr>
              <a:buFont typeface="Verdana"/>
              <a:defRPr sz="2400">
                <a:uFill>
                  <a:solidFill/>
                </a:u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lvl="0">
              <a:defRPr sz="1800">
                <a:uFillTx/>
              </a:defRPr>
            </a:pPr>
            <a:r>
              <a:rPr sz="2400">
                <a:uFill>
                  <a:solidFill/>
                </a:uFill>
              </a:rPr>
              <a:t>Non-Uniform Access Shared Memory with Cache Coherence</a:t>
            </a:r>
          </a:p>
        </p:txBody>
      </p:sp>
    </p:spTree>
    <p:extLst>
      <p:ext uri="{BB962C8B-B14F-4D97-AF65-F5344CB8AC3E}">
        <p14:creationId xmlns:p14="http://schemas.microsoft.com/office/powerpoint/2010/main" val="554760442"/>
      </p:ext>
    </p:extLst>
  </p:cSld>
  <p:clrMapOvr>
    <a:masterClrMapping/>
  </p:clrMapOvr>
  <p:transition xmlns:p14="http://schemas.microsoft.com/office/powerpoint/2010/main" spd="med">
    <p:dissolve/>
  </p:transition>
</p:sld>
</file>

<file path=ppt/theme/theme1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rgbClr val="5B9BD5"/>
          </a:solidFill>
          <a:prstDash val="solid"/>
          <a:miter lim="8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5B9BD5"/>
          </a:solidFill>
          <a:prstDash val="solid"/>
          <a:miter lim="8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rgbClr val="5B9BD5"/>
          </a:solidFill>
          <a:prstDash val="solid"/>
          <a:miter lim="8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5B9BD5"/>
          </a:solidFill>
          <a:prstDash val="solid"/>
          <a:miter lim="8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432</TotalTime>
  <Words>1860</Words>
  <Application>Microsoft Macintosh PowerPoint</Application>
  <PresentationFormat>Custom</PresentationFormat>
  <Paragraphs>570</Paragraphs>
  <Slides>35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Default</vt:lpstr>
      <vt:lpstr>PowerPoint Presentation</vt:lpstr>
      <vt:lpstr>Technology Background</vt:lpstr>
      <vt:lpstr>NumaChip-1</vt:lpstr>
      <vt:lpstr>NumaConnect-1 Card</vt:lpstr>
      <vt:lpstr>SMP - Symmetrical</vt:lpstr>
      <vt:lpstr>SMP – Symmetrical, but…</vt:lpstr>
      <vt:lpstr>NUMA – Non Uniform Memory Access</vt:lpstr>
      <vt:lpstr>SMP - Shared MP - CC-NUMA</vt:lpstr>
      <vt:lpstr>SMP - Shared MP - CC-NUMA</vt:lpstr>
      <vt:lpstr>SMP - Shared MP - CC-NUMA</vt:lpstr>
      <vt:lpstr>Numascale System Architecture</vt:lpstr>
      <vt:lpstr>NumaConnect™ Node Configuration</vt:lpstr>
      <vt:lpstr>NumaConnect™ System Architecture</vt:lpstr>
      <vt:lpstr>NumaChip-1 Block Diagram</vt:lpstr>
      <vt:lpstr>2-D Dataflow</vt:lpstr>
      <vt:lpstr>The Memory Hierarchy</vt:lpstr>
      <vt:lpstr>LMbench - Chart</vt:lpstr>
      <vt:lpstr>Principal Operation – L1 Cache Hit</vt:lpstr>
      <vt:lpstr>Principal Operation – L2 Cache Hit</vt:lpstr>
      <vt:lpstr>Principal Operation – L3 Cache Hit</vt:lpstr>
      <vt:lpstr>Principal Operation – Local Memory</vt:lpstr>
      <vt:lpstr>Principal Operation – NumaCache Hit</vt:lpstr>
      <vt:lpstr>Principal Operation – Remote Memory</vt:lpstr>
      <vt:lpstr>NumaChip Features</vt:lpstr>
      <vt:lpstr>Scale-up Capacity</vt:lpstr>
      <vt:lpstr>NumaConnect in Supermicro 1042</vt:lpstr>
      <vt:lpstr>Cabling Example</vt:lpstr>
      <vt:lpstr>5 184 Cores – 20.7 TBytes</vt:lpstr>
      <vt:lpstr>PowerPoint Presentation</vt:lpstr>
      <vt:lpstr>What is scaling ?</vt:lpstr>
      <vt:lpstr>OPM – “cpchop” What was done ?</vt:lpstr>
      <vt:lpstr>OPM – “cpchop” Making local object copies</vt:lpstr>
      <vt:lpstr>OPM – “cpchop” Distribute input</vt:lpstr>
      <vt:lpstr>OPM – “cpchop” Distribute input cont’d</vt:lpstr>
      <vt:lpstr>OPM – “cpchop” scaling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Steffen Persvold</cp:lastModifiedBy>
  <cp:revision>30</cp:revision>
  <dcterms:modified xsi:type="dcterms:W3CDTF">2015-03-11T23:48:39Z</dcterms:modified>
</cp:coreProperties>
</file>