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77" r:id="rId4"/>
    <p:sldId id="257" r:id="rId5"/>
    <p:sldId id="259" r:id="rId6"/>
    <p:sldId id="268" r:id="rId7"/>
    <p:sldId id="271" r:id="rId8"/>
    <p:sldId id="272" r:id="rId9"/>
    <p:sldId id="273" r:id="rId10"/>
    <p:sldId id="274" r:id="rId11"/>
    <p:sldId id="260" r:id="rId12"/>
    <p:sldId id="261" r:id="rId13"/>
    <p:sldId id="275" r:id="rId14"/>
    <p:sldId id="264" r:id="rId15"/>
    <p:sldId id="276" r:id="rId16"/>
    <p:sldId id="266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5D3F3-0F42-46BA-A3F7-8D36F7D100FE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F4C53D-DF6B-401F-8AF8-9607217E3DFE}">
      <dgm:prSet phldrT="[Text]" custT="1"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sz="2000" dirty="0" smtClean="0"/>
            <a:t>ResInsight</a:t>
          </a:r>
          <a:endParaRPr lang="nb-NO" sz="2000" dirty="0"/>
        </a:p>
      </dgm:t>
    </dgm:pt>
    <dgm:pt modelId="{BBD0AA17-7C8F-4F6C-A0F7-A84C4760FFFB}" type="parTrans" cxnId="{E602E388-5616-437E-B720-578E6840906E}">
      <dgm:prSet/>
      <dgm:spPr/>
      <dgm:t>
        <a:bodyPr/>
        <a:lstStyle/>
        <a:p>
          <a:endParaRPr lang="nb-NO"/>
        </a:p>
      </dgm:t>
    </dgm:pt>
    <dgm:pt modelId="{F43619B9-AC5D-4A05-9E32-5D64029A329C}" type="sibTrans" cxnId="{E602E388-5616-437E-B720-578E6840906E}">
      <dgm:prSet/>
      <dgm:spPr/>
      <dgm:t>
        <a:bodyPr/>
        <a:lstStyle/>
        <a:p>
          <a:endParaRPr lang="nb-NO"/>
        </a:p>
      </dgm:t>
    </dgm:pt>
    <dgm:pt modelId="{67BE90C7-7612-46DD-8CE7-E4F614F9B523}">
      <dgm:prSet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dirty="0" smtClean="0"/>
            <a:t>Visualization Framework</a:t>
          </a:r>
          <a:endParaRPr lang="nb-NO" dirty="0"/>
        </a:p>
      </dgm:t>
    </dgm:pt>
    <dgm:pt modelId="{2BD74A2E-7E77-4989-995B-BAA6518DF611}" type="parTrans" cxnId="{804B9EAB-53C7-436C-8CDB-415E32EE402A}">
      <dgm:prSet/>
      <dgm:spPr/>
      <dgm:t>
        <a:bodyPr/>
        <a:lstStyle/>
        <a:p>
          <a:endParaRPr lang="nb-NO"/>
        </a:p>
      </dgm:t>
    </dgm:pt>
    <dgm:pt modelId="{7D93D045-DDF4-448C-AAEF-2D07DF7C4D0F}" type="sibTrans" cxnId="{804B9EAB-53C7-436C-8CDB-415E32EE402A}">
      <dgm:prSet/>
      <dgm:spPr/>
      <dgm:t>
        <a:bodyPr/>
        <a:lstStyle/>
        <a:p>
          <a:endParaRPr lang="nb-NO"/>
        </a:p>
      </dgm:t>
    </dgm:pt>
    <dgm:pt modelId="{A906750C-EF88-449E-9B71-D2A0492B4169}">
      <dgm:prSet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dirty="0" smtClean="0"/>
            <a:t>Application Framework</a:t>
          </a:r>
          <a:endParaRPr lang="nb-NO" dirty="0"/>
        </a:p>
      </dgm:t>
    </dgm:pt>
    <dgm:pt modelId="{A1C01704-B839-4A8C-9121-1B306C68BDED}" type="parTrans" cxnId="{5B8764F8-05CA-4E47-A006-317C575E8DA4}">
      <dgm:prSet/>
      <dgm:spPr/>
      <dgm:t>
        <a:bodyPr/>
        <a:lstStyle/>
        <a:p>
          <a:endParaRPr lang="nb-NO"/>
        </a:p>
      </dgm:t>
    </dgm:pt>
    <dgm:pt modelId="{0AFC1CDC-28A7-4DE8-9F56-3088A9A1B993}" type="sibTrans" cxnId="{5B8764F8-05CA-4E47-A006-317C575E8DA4}">
      <dgm:prSet/>
      <dgm:spPr/>
      <dgm:t>
        <a:bodyPr/>
        <a:lstStyle/>
        <a:p>
          <a:endParaRPr lang="nb-NO"/>
        </a:p>
      </dgm:t>
    </dgm:pt>
    <dgm:pt modelId="{7A10468F-E266-4151-9CCF-34215EEFB66D}">
      <dgm:prSet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dirty="0" smtClean="0"/>
            <a:t>Qt</a:t>
          </a:r>
          <a:endParaRPr lang="nb-NO" dirty="0"/>
        </a:p>
      </dgm:t>
    </dgm:pt>
    <dgm:pt modelId="{91F679F5-E497-4DE1-B1C2-D6C9868F1376}" type="parTrans" cxnId="{2F59E430-8B00-44EC-A4EC-815FA69DB7B3}">
      <dgm:prSet/>
      <dgm:spPr/>
      <dgm:t>
        <a:bodyPr/>
        <a:lstStyle/>
        <a:p>
          <a:endParaRPr lang="nb-NO"/>
        </a:p>
      </dgm:t>
    </dgm:pt>
    <dgm:pt modelId="{1A478B06-C668-4CE5-9903-B938D89D93AB}" type="sibTrans" cxnId="{2F59E430-8B00-44EC-A4EC-815FA69DB7B3}">
      <dgm:prSet/>
      <dgm:spPr/>
      <dgm:t>
        <a:bodyPr/>
        <a:lstStyle/>
        <a:p>
          <a:endParaRPr lang="nb-NO"/>
        </a:p>
      </dgm:t>
    </dgm:pt>
    <dgm:pt modelId="{489ED55A-DD53-493C-A04B-D5F5ED982DFF}">
      <dgm:prSet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dirty="0" smtClean="0"/>
            <a:t>OpenGL</a:t>
          </a:r>
          <a:endParaRPr lang="nb-NO" dirty="0"/>
        </a:p>
      </dgm:t>
    </dgm:pt>
    <dgm:pt modelId="{EB7CFD9B-7281-47BE-9B89-F9D8017AF07D}" type="parTrans" cxnId="{46442357-45A1-4AE4-8143-2260BE24FD54}">
      <dgm:prSet/>
      <dgm:spPr/>
      <dgm:t>
        <a:bodyPr/>
        <a:lstStyle/>
        <a:p>
          <a:endParaRPr lang="nb-NO"/>
        </a:p>
      </dgm:t>
    </dgm:pt>
    <dgm:pt modelId="{BA768491-4448-4367-BE72-75DD8EB715D7}" type="sibTrans" cxnId="{46442357-45A1-4AE4-8143-2260BE24FD54}">
      <dgm:prSet/>
      <dgm:spPr/>
      <dgm:t>
        <a:bodyPr/>
        <a:lstStyle/>
        <a:p>
          <a:endParaRPr lang="nb-NO"/>
        </a:p>
      </dgm:t>
    </dgm:pt>
    <dgm:pt modelId="{07C8C67D-E24E-498B-970D-1922ED79D77B}">
      <dgm:prSet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dirty="0" smtClean="0"/>
            <a:t>ECLIPSE Reader</a:t>
          </a:r>
        </a:p>
        <a:p>
          <a:r>
            <a:rPr lang="nb-NO" dirty="0" smtClean="0"/>
            <a:t>(ERT)</a:t>
          </a:r>
          <a:endParaRPr lang="nb-NO" dirty="0"/>
        </a:p>
      </dgm:t>
    </dgm:pt>
    <dgm:pt modelId="{D1A8AA43-39AD-4B7C-A29D-9EB2570AEF16}" type="parTrans" cxnId="{9546B473-B10C-4FFE-B8FD-FCBCCDA5E800}">
      <dgm:prSet/>
      <dgm:spPr/>
      <dgm:t>
        <a:bodyPr/>
        <a:lstStyle/>
        <a:p>
          <a:endParaRPr lang="nb-NO"/>
        </a:p>
      </dgm:t>
    </dgm:pt>
    <dgm:pt modelId="{14D54B04-D337-4C71-A36C-19369D361B8E}" type="sibTrans" cxnId="{9546B473-B10C-4FFE-B8FD-FCBCCDA5E800}">
      <dgm:prSet/>
      <dgm:spPr/>
      <dgm:t>
        <a:bodyPr/>
        <a:lstStyle/>
        <a:p>
          <a:endParaRPr lang="nb-NO"/>
        </a:p>
      </dgm:t>
    </dgm:pt>
    <dgm:pt modelId="{952A7D0F-BD85-4068-8314-C537691712E8}" type="pres">
      <dgm:prSet presAssocID="{E3B5D3F3-0F42-46BA-A3F7-8D36F7D100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978F8451-0408-4093-A279-0E8A577AFA88}" type="pres">
      <dgm:prSet presAssocID="{AFF4C53D-DF6B-401F-8AF8-9607217E3DFE}" presName="vertOne" presStyleCnt="0"/>
      <dgm:spPr/>
      <dgm:t>
        <a:bodyPr/>
        <a:lstStyle/>
        <a:p>
          <a:endParaRPr lang="nb-NO"/>
        </a:p>
      </dgm:t>
    </dgm:pt>
    <dgm:pt modelId="{F57E1759-0AC7-4B9E-A332-E7A00529F079}" type="pres">
      <dgm:prSet presAssocID="{AFF4C53D-DF6B-401F-8AF8-9607217E3DFE}" presName="txOne" presStyleLbl="node0" presStyleIdx="0" presStyleCnt="1" custScaleY="81814" custLinFactNeighborX="77416" custLinFactNeighborY="-234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718B7DE-1883-4D78-86E9-ADFA36CCAA29}" type="pres">
      <dgm:prSet presAssocID="{AFF4C53D-DF6B-401F-8AF8-9607217E3DFE}" presName="parTransOne" presStyleCnt="0"/>
      <dgm:spPr/>
      <dgm:t>
        <a:bodyPr/>
        <a:lstStyle/>
        <a:p>
          <a:endParaRPr lang="nb-NO"/>
        </a:p>
      </dgm:t>
    </dgm:pt>
    <dgm:pt modelId="{E0824812-0CCA-40C8-AFCC-5794EF1B2592}" type="pres">
      <dgm:prSet presAssocID="{AFF4C53D-DF6B-401F-8AF8-9607217E3DFE}" presName="horzOne" presStyleCnt="0"/>
      <dgm:spPr/>
      <dgm:t>
        <a:bodyPr/>
        <a:lstStyle/>
        <a:p>
          <a:endParaRPr lang="nb-NO"/>
        </a:p>
      </dgm:t>
    </dgm:pt>
    <dgm:pt modelId="{5EA58341-4921-42AA-B9F3-3F29D49F2236}" type="pres">
      <dgm:prSet presAssocID="{67BE90C7-7612-46DD-8CE7-E4F614F9B523}" presName="vertTwo" presStyleCnt="0"/>
      <dgm:spPr/>
      <dgm:t>
        <a:bodyPr/>
        <a:lstStyle/>
        <a:p>
          <a:endParaRPr lang="nb-NO"/>
        </a:p>
      </dgm:t>
    </dgm:pt>
    <dgm:pt modelId="{A0076B04-0F70-4D14-B9E3-82514F0B5C58}" type="pres">
      <dgm:prSet presAssocID="{67BE90C7-7612-46DD-8CE7-E4F614F9B52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86AF04A-516A-4EB0-BC63-1D502F1B4882}" type="pres">
      <dgm:prSet presAssocID="{67BE90C7-7612-46DD-8CE7-E4F614F9B523}" presName="parTransTwo" presStyleCnt="0"/>
      <dgm:spPr/>
    </dgm:pt>
    <dgm:pt modelId="{93E13749-A2E9-40F0-A8EC-69302F30091C}" type="pres">
      <dgm:prSet presAssocID="{67BE90C7-7612-46DD-8CE7-E4F614F9B523}" presName="horzTwo" presStyleCnt="0"/>
      <dgm:spPr/>
      <dgm:t>
        <a:bodyPr/>
        <a:lstStyle/>
        <a:p>
          <a:endParaRPr lang="nb-NO"/>
        </a:p>
      </dgm:t>
    </dgm:pt>
    <dgm:pt modelId="{C0D23759-E7B0-4402-91F0-D03BA62DAC4C}" type="pres">
      <dgm:prSet presAssocID="{489ED55A-DD53-493C-A04B-D5F5ED982DFF}" presName="vertThree" presStyleCnt="0"/>
      <dgm:spPr/>
    </dgm:pt>
    <dgm:pt modelId="{6B165F89-6274-4D4F-82AB-368F44286D3A}" type="pres">
      <dgm:prSet presAssocID="{489ED55A-DD53-493C-A04B-D5F5ED982DFF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1C0B1CA-7EA2-4F7F-BB27-E2958AE9E931}" type="pres">
      <dgm:prSet presAssocID="{489ED55A-DD53-493C-A04B-D5F5ED982DFF}" presName="horzThree" presStyleCnt="0"/>
      <dgm:spPr/>
    </dgm:pt>
    <dgm:pt modelId="{EA63E1FF-6716-4100-BD78-DD8463E50F65}" type="pres">
      <dgm:prSet presAssocID="{7D93D045-DDF4-448C-AAEF-2D07DF7C4D0F}" presName="sibSpaceTwo" presStyleCnt="0"/>
      <dgm:spPr/>
    </dgm:pt>
    <dgm:pt modelId="{30C65120-7565-4300-85D1-BF5C4CF53BC1}" type="pres">
      <dgm:prSet presAssocID="{A906750C-EF88-449E-9B71-D2A0492B4169}" presName="vertTwo" presStyleCnt="0"/>
      <dgm:spPr/>
    </dgm:pt>
    <dgm:pt modelId="{9D1432F4-3E4F-4DE4-887C-5276DF3CADC8}" type="pres">
      <dgm:prSet presAssocID="{A906750C-EF88-449E-9B71-D2A0492B4169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322C543-642C-404B-885D-7E87D8EC776A}" type="pres">
      <dgm:prSet presAssocID="{A906750C-EF88-449E-9B71-D2A0492B4169}" presName="parTransTwo" presStyleCnt="0"/>
      <dgm:spPr/>
    </dgm:pt>
    <dgm:pt modelId="{5A654FEF-82E0-4003-BF69-29FC2659B487}" type="pres">
      <dgm:prSet presAssocID="{A906750C-EF88-449E-9B71-D2A0492B4169}" presName="horzTwo" presStyleCnt="0"/>
      <dgm:spPr/>
    </dgm:pt>
    <dgm:pt modelId="{9C23FB1B-B662-4C7F-B4AE-2A33A5C692AE}" type="pres">
      <dgm:prSet presAssocID="{7A10468F-E266-4151-9CCF-34215EEFB66D}" presName="vertThree" presStyleCnt="0"/>
      <dgm:spPr/>
    </dgm:pt>
    <dgm:pt modelId="{E3C0D4D4-EB0A-4560-97D4-2E39B99A56DC}" type="pres">
      <dgm:prSet presAssocID="{7A10468F-E266-4151-9CCF-34215EEFB66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B43CEFF-5D4A-44F4-9909-E75328BC73BE}" type="pres">
      <dgm:prSet presAssocID="{7A10468F-E266-4151-9CCF-34215EEFB66D}" presName="horzThree" presStyleCnt="0"/>
      <dgm:spPr/>
    </dgm:pt>
    <dgm:pt modelId="{30E1D976-45F7-4946-8F87-25D20EE562A7}" type="pres">
      <dgm:prSet presAssocID="{0AFC1CDC-28A7-4DE8-9F56-3088A9A1B993}" presName="sibSpaceTwo" presStyleCnt="0"/>
      <dgm:spPr/>
    </dgm:pt>
    <dgm:pt modelId="{24AB82E7-2E04-4AAF-A140-97FE3BF95F7F}" type="pres">
      <dgm:prSet presAssocID="{07C8C67D-E24E-498B-970D-1922ED79D77B}" presName="vertTwo" presStyleCnt="0"/>
      <dgm:spPr/>
    </dgm:pt>
    <dgm:pt modelId="{1664679C-9781-400C-89FC-69B1D66156C1}" type="pres">
      <dgm:prSet presAssocID="{07C8C67D-E24E-498B-970D-1922ED79D77B}" presName="txTwo" presStyleLbl="node2" presStyleIdx="2" presStyleCnt="3" custScaleX="57010" custScaleY="20614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23BD229-F25C-40C7-B94F-CA0BA24F3D3A}" type="pres">
      <dgm:prSet presAssocID="{07C8C67D-E24E-498B-970D-1922ED79D77B}" presName="horzTwo" presStyleCnt="0"/>
      <dgm:spPr/>
    </dgm:pt>
  </dgm:ptLst>
  <dgm:cxnLst>
    <dgm:cxn modelId="{E602E388-5616-437E-B720-578E6840906E}" srcId="{E3B5D3F3-0F42-46BA-A3F7-8D36F7D100FE}" destId="{AFF4C53D-DF6B-401F-8AF8-9607217E3DFE}" srcOrd="0" destOrd="0" parTransId="{BBD0AA17-7C8F-4F6C-A0F7-A84C4760FFFB}" sibTransId="{F43619B9-AC5D-4A05-9E32-5D64029A329C}"/>
    <dgm:cxn modelId="{2F59E430-8B00-44EC-A4EC-815FA69DB7B3}" srcId="{A906750C-EF88-449E-9B71-D2A0492B4169}" destId="{7A10468F-E266-4151-9CCF-34215EEFB66D}" srcOrd="0" destOrd="0" parTransId="{91F679F5-E497-4DE1-B1C2-D6C9868F1376}" sibTransId="{1A478B06-C668-4CE5-9903-B938D89D93AB}"/>
    <dgm:cxn modelId="{9546B473-B10C-4FFE-B8FD-FCBCCDA5E800}" srcId="{AFF4C53D-DF6B-401F-8AF8-9607217E3DFE}" destId="{07C8C67D-E24E-498B-970D-1922ED79D77B}" srcOrd="2" destOrd="0" parTransId="{D1A8AA43-39AD-4B7C-A29D-9EB2570AEF16}" sibTransId="{14D54B04-D337-4C71-A36C-19369D361B8E}"/>
    <dgm:cxn modelId="{D22E40AC-17D5-4666-9025-660432F64B8F}" type="presOf" srcId="{A906750C-EF88-449E-9B71-D2A0492B4169}" destId="{9D1432F4-3E4F-4DE4-887C-5276DF3CADC8}" srcOrd="0" destOrd="0" presId="urn:microsoft.com/office/officeart/2005/8/layout/hierarchy4"/>
    <dgm:cxn modelId="{A9EDDC7E-4DEE-4261-9197-A98440EBA2BD}" type="presOf" srcId="{489ED55A-DD53-493C-A04B-D5F5ED982DFF}" destId="{6B165F89-6274-4D4F-82AB-368F44286D3A}" srcOrd="0" destOrd="0" presId="urn:microsoft.com/office/officeart/2005/8/layout/hierarchy4"/>
    <dgm:cxn modelId="{B33A7FB5-56DF-4448-B718-7B1BAFC7991A}" type="presOf" srcId="{7A10468F-E266-4151-9CCF-34215EEFB66D}" destId="{E3C0D4D4-EB0A-4560-97D4-2E39B99A56DC}" srcOrd="0" destOrd="0" presId="urn:microsoft.com/office/officeart/2005/8/layout/hierarchy4"/>
    <dgm:cxn modelId="{468B5CA3-5DCB-40ED-BFEE-880910B66902}" type="presOf" srcId="{67BE90C7-7612-46DD-8CE7-E4F614F9B523}" destId="{A0076B04-0F70-4D14-B9E3-82514F0B5C58}" srcOrd="0" destOrd="0" presId="urn:microsoft.com/office/officeart/2005/8/layout/hierarchy4"/>
    <dgm:cxn modelId="{F03C508B-A651-4C5D-ACB7-9C4A240B6D35}" type="presOf" srcId="{AFF4C53D-DF6B-401F-8AF8-9607217E3DFE}" destId="{F57E1759-0AC7-4B9E-A332-E7A00529F079}" srcOrd="0" destOrd="0" presId="urn:microsoft.com/office/officeart/2005/8/layout/hierarchy4"/>
    <dgm:cxn modelId="{EF86EE9E-0B08-4F97-85AC-8864BAAD202A}" type="presOf" srcId="{07C8C67D-E24E-498B-970D-1922ED79D77B}" destId="{1664679C-9781-400C-89FC-69B1D66156C1}" srcOrd="0" destOrd="0" presId="urn:microsoft.com/office/officeart/2005/8/layout/hierarchy4"/>
    <dgm:cxn modelId="{D1BFB8B8-816E-4D45-96F0-72348450703F}" type="presOf" srcId="{E3B5D3F3-0F42-46BA-A3F7-8D36F7D100FE}" destId="{952A7D0F-BD85-4068-8314-C537691712E8}" srcOrd="0" destOrd="0" presId="urn:microsoft.com/office/officeart/2005/8/layout/hierarchy4"/>
    <dgm:cxn modelId="{46442357-45A1-4AE4-8143-2260BE24FD54}" srcId="{67BE90C7-7612-46DD-8CE7-E4F614F9B523}" destId="{489ED55A-DD53-493C-A04B-D5F5ED982DFF}" srcOrd="0" destOrd="0" parTransId="{EB7CFD9B-7281-47BE-9B89-F9D8017AF07D}" sibTransId="{BA768491-4448-4367-BE72-75DD8EB715D7}"/>
    <dgm:cxn modelId="{5B8764F8-05CA-4E47-A006-317C575E8DA4}" srcId="{AFF4C53D-DF6B-401F-8AF8-9607217E3DFE}" destId="{A906750C-EF88-449E-9B71-D2A0492B4169}" srcOrd="1" destOrd="0" parTransId="{A1C01704-B839-4A8C-9121-1B306C68BDED}" sibTransId="{0AFC1CDC-28A7-4DE8-9F56-3088A9A1B993}"/>
    <dgm:cxn modelId="{804B9EAB-53C7-436C-8CDB-415E32EE402A}" srcId="{AFF4C53D-DF6B-401F-8AF8-9607217E3DFE}" destId="{67BE90C7-7612-46DD-8CE7-E4F614F9B523}" srcOrd="0" destOrd="0" parTransId="{2BD74A2E-7E77-4989-995B-BAA6518DF611}" sibTransId="{7D93D045-DDF4-448C-AAEF-2D07DF7C4D0F}"/>
    <dgm:cxn modelId="{1AFCFDC1-5432-4791-9D55-0E431595535A}" type="presParOf" srcId="{952A7D0F-BD85-4068-8314-C537691712E8}" destId="{978F8451-0408-4093-A279-0E8A577AFA88}" srcOrd="0" destOrd="0" presId="urn:microsoft.com/office/officeart/2005/8/layout/hierarchy4"/>
    <dgm:cxn modelId="{9D59F23F-3211-4350-A9C6-4F2767A694E3}" type="presParOf" srcId="{978F8451-0408-4093-A279-0E8A577AFA88}" destId="{F57E1759-0AC7-4B9E-A332-E7A00529F079}" srcOrd="0" destOrd="0" presId="urn:microsoft.com/office/officeart/2005/8/layout/hierarchy4"/>
    <dgm:cxn modelId="{F1F467BB-9AD8-4122-8FAC-213A32388A27}" type="presParOf" srcId="{978F8451-0408-4093-A279-0E8A577AFA88}" destId="{D718B7DE-1883-4D78-86E9-ADFA36CCAA29}" srcOrd="1" destOrd="0" presId="urn:microsoft.com/office/officeart/2005/8/layout/hierarchy4"/>
    <dgm:cxn modelId="{E2E8D100-C2AF-4645-BE77-07B6B919642A}" type="presParOf" srcId="{978F8451-0408-4093-A279-0E8A577AFA88}" destId="{E0824812-0CCA-40C8-AFCC-5794EF1B2592}" srcOrd="2" destOrd="0" presId="urn:microsoft.com/office/officeart/2005/8/layout/hierarchy4"/>
    <dgm:cxn modelId="{2C8593C8-3066-45F1-A15B-7D6C547F805B}" type="presParOf" srcId="{E0824812-0CCA-40C8-AFCC-5794EF1B2592}" destId="{5EA58341-4921-42AA-B9F3-3F29D49F2236}" srcOrd="0" destOrd="0" presId="urn:microsoft.com/office/officeart/2005/8/layout/hierarchy4"/>
    <dgm:cxn modelId="{B95C4118-53D9-471F-866E-DF6FF84E66A4}" type="presParOf" srcId="{5EA58341-4921-42AA-B9F3-3F29D49F2236}" destId="{A0076B04-0F70-4D14-B9E3-82514F0B5C58}" srcOrd="0" destOrd="0" presId="urn:microsoft.com/office/officeart/2005/8/layout/hierarchy4"/>
    <dgm:cxn modelId="{EEE05AD6-FFE3-4C4A-BA8C-91914E677DC9}" type="presParOf" srcId="{5EA58341-4921-42AA-B9F3-3F29D49F2236}" destId="{386AF04A-516A-4EB0-BC63-1D502F1B4882}" srcOrd="1" destOrd="0" presId="urn:microsoft.com/office/officeart/2005/8/layout/hierarchy4"/>
    <dgm:cxn modelId="{102CBFB6-54D1-45FF-861C-0D0EDCDCD649}" type="presParOf" srcId="{5EA58341-4921-42AA-B9F3-3F29D49F2236}" destId="{93E13749-A2E9-40F0-A8EC-69302F30091C}" srcOrd="2" destOrd="0" presId="urn:microsoft.com/office/officeart/2005/8/layout/hierarchy4"/>
    <dgm:cxn modelId="{058396EB-5B32-450C-B15D-8487B481738A}" type="presParOf" srcId="{93E13749-A2E9-40F0-A8EC-69302F30091C}" destId="{C0D23759-E7B0-4402-91F0-D03BA62DAC4C}" srcOrd="0" destOrd="0" presId="urn:microsoft.com/office/officeart/2005/8/layout/hierarchy4"/>
    <dgm:cxn modelId="{2FB83472-57AF-4D30-BADE-D4C1500887C0}" type="presParOf" srcId="{C0D23759-E7B0-4402-91F0-D03BA62DAC4C}" destId="{6B165F89-6274-4D4F-82AB-368F44286D3A}" srcOrd="0" destOrd="0" presId="urn:microsoft.com/office/officeart/2005/8/layout/hierarchy4"/>
    <dgm:cxn modelId="{B8DFD8FD-4278-4CB1-A685-FD399065E3A4}" type="presParOf" srcId="{C0D23759-E7B0-4402-91F0-D03BA62DAC4C}" destId="{B1C0B1CA-7EA2-4F7F-BB27-E2958AE9E931}" srcOrd="1" destOrd="0" presId="urn:microsoft.com/office/officeart/2005/8/layout/hierarchy4"/>
    <dgm:cxn modelId="{3420BEDA-9069-46F2-8996-048736731764}" type="presParOf" srcId="{E0824812-0CCA-40C8-AFCC-5794EF1B2592}" destId="{EA63E1FF-6716-4100-BD78-DD8463E50F65}" srcOrd="1" destOrd="0" presId="urn:microsoft.com/office/officeart/2005/8/layout/hierarchy4"/>
    <dgm:cxn modelId="{8D5DBA51-04E9-41D3-B5B4-1F404257FA9D}" type="presParOf" srcId="{E0824812-0CCA-40C8-AFCC-5794EF1B2592}" destId="{30C65120-7565-4300-85D1-BF5C4CF53BC1}" srcOrd="2" destOrd="0" presId="urn:microsoft.com/office/officeart/2005/8/layout/hierarchy4"/>
    <dgm:cxn modelId="{1E6EA130-399D-4F5F-A834-959B76FD8937}" type="presParOf" srcId="{30C65120-7565-4300-85D1-BF5C4CF53BC1}" destId="{9D1432F4-3E4F-4DE4-887C-5276DF3CADC8}" srcOrd="0" destOrd="0" presId="urn:microsoft.com/office/officeart/2005/8/layout/hierarchy4"/>
    <dgm:cxn modelId="{640AAB51-97C0-4F93-AEB2-5325E8C68899}" type="presParOf" srcId="{30C65120-7565-4300-85D1-BF5C4CF53BC1}" destId="{8322C543-642C-404B-885D-7E87D8EC776A}" srcOrd="1" destOrd="0" presId="urn:microsoft.com/office/officeart/2005/8/layout/hierarchy4"/>
    <dgm:cxn modelId="{50E5A309-B6E6-4DF1-A779-5BC6A37A1089}" type="presParOf" srcId="{30C65120-7565-4300-85D1-BF5C4CF53BC1}" destId="{5A654FEF-82E0-4003-BF69-29FC2659B487}" srcOrd="2" destOrd="0" presId="urn:microsoft.com/office/officeart/2005/8/layout/hierarchy4"/>
    <dgm:cxn modelId="{CA2E4098-840A-48E0-A5E3-CB53B5DF52A1}" type="presParOf" srcId="{5A654FEF-82E0-4003-BF69-29FC2659B487}" destId="{9C23FB1B-B662-4C7F-B4AE-2A33A5C692AE}" srcOrd="0" destOrd="0" presId="urn:microsoft.com/office/officeart/2005/8/layout/hierarchy4"/>
    <dgm:cxn modelId="{C0B61295-C9A7-4C65-9B96-7FD1452426AA}" type="presParOf" srcId="{9C23FB1B-B662-4C7F-B4AE-2A33A5C692AE}" destId="{E3C0D4D4-EB0A-4560-97D4-2E39B99A56DC}" srcOrd="0" destOrd="0" presId="urn:microsoft.com/office/officeart/2005/8/layout/hierarchy4"/>
    <dgm:cxn modelId="{C81E19A1-0585-4B5F-A941-27DD7E9DDD68}" type="presParOf" srcId="{9C23FB1B-B662-4C7F-B4AE-2A33A5C692AE}" destId="{BB43CEFF-5D4A-44F4-9909-E75328BC73BE}" srcOrd="1" destOrd="0" presId="urn:microsoft.com/office/officeart/2005/8/layout/hierarchy4"/>
    <dgm:cxn modelId="{75F07B6D-DCEE-4A78-8979-544BB5532816}" type="presParOf" srcId="{E0824812-0CCA-40C8-AFCC-5794EF1B2592}" destId="{30E1D976-45F7-4946-8F87-25D20EE562A7}" srcOrd="3" destOrd="0" presId="urn:microsoft.com/office/officeart/2005/8/layout/hierarchy4"/>
    <dgm:cxn modelId="{9EBA2379-F6A9-4E79-BD44-20439C31A668}" type="presParOf" srcId="{E0824812-0CCA-40C8-AFCC-5794EF1B2592}" destId="{24AB82E7-2E04-4AAF-A140-97FE3BF95F7F}" srcOrd="4" destOrd="0" presId="urn:microsoft.com/office/officeart/2005/8/layout/hierarchy4"/>
    <dgm:cxn modelId="{9E7CA2B7-C15B-4EC1-B981-3771CDF8792E}" type="presParOf" srcId="{24AB82E7-2E04-4AAF-A140-97FE3BF95F7F}" destId="{1664679C-9781-400C-89FC-69B1D66156C1}" srcOrd="0" destOrd="0" presId="urn:microsoft.com/office/officeart/2005/8/layout/hierarchy4"/>
    <dgm:cxn modelId="{1DD602AA-FC10-40CE-826D-FDAD5D1CBDF3}" type="presParOf" srcId="{24AB82E7-2E04-4AAF-A140-97FE3BF95F7F}" destId="{223BD229-F25C-40C7-B94F-CA0BA24F3D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5D3F3-0F42-46BA-A3F7-8D36F7D100FE}" type="doc">
      <dgm:prSet loTypeId="urn:microsoft.com/office/officeart/2005/8/layout/hierarchy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FF4C53D-DF6B-401F-8AF8-9607217E3DFE}">
      <dgm:prSet phldrT="[Text]" custT="1"/>
      <dgm:spPr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</a:gradFill>
      </dgm:spPr>
      <dgm:t>
        <a:bodyPr/>
        <a:lstStyle/>
        <a:p>
          <a:r>
            <a:rPr lang="nb-NO" sz="2000" dirty="0" smtClean="0"/>
            <a:t>Octave</a:t>
          </a:r>
          <a:endParaRPr lang="nb-NO" sz="2000" dirty="0"/>
        </a:p>
      </dgm:t>
    </dgm:pt>
    <dgm:pt modelId="{BBD0AA17-7C8F-4F6C-A0F7-A84C4760FFFB}" type="parTrans" cxnId="{E602E388-5616-437E-B720-578E6840906E}">
      <dgm:prSet/>
      <dgm:spPr/>
      <dgm:t>
        <a:bodyPr/>
        <a:lstStyle/>
        <a:p>
          <a:endParaRPr lang="nb-NO"/>
        </a:p>
      </dgm:t>
    </dgm:pt>
    <dgm:pt modelId="{F43619B9-AC5D-4A05-9E32-5D64029A329C}" type="sibTrans" cxnId="{E602E388-5616-437E-B720-578E6840906E}">
      <dgm:prSet/>
      <dgm:spPr/>
      <dgm:t>
        <a:bodyPr/>
        <a:lstStyle/>
        <a:p>
          <a:endParaRPr lang="nb-NO"/>
        </a:p>
      </dgm:t>
    </dgm:pt>
    <dgm:pt modelId="{952A7D0F-BD85-4068-8314-C537691712E8}" type="pres">
      <dgm:prSet presAssocID="{E3B5D3F3-0F42-46BA-A3F7-8D36F7D100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978F8451-0408-4093-A279-0E8A577AFA88}" type="pres">
      <dgm:prSet presAssocID="{AFF4C53D-DF6B-401F-8AF8-9607217E3DFE}" presName="vertOne" presStyleCnt="0"/>
      <dgm:spPr/>
      <dgm:t>
        <a:bodyPr/>
        <a:lstStyle/>
        <a:p>
          <a:endParaRPr lang="nb-NO"/>
        </a:p>
      </dgm:t>
    </dgm:pt>
    <dgm:pt modelId="{F57E1759-0AC7-4B9E-A332-E7A00529F079}" type="pres">
      <dgm:prSet presAssocID="{AFF4C53D-DF6B-401F-8AF8-9607217E3DFE}" presName="txOne" presStyleLbl="node0" presStyleIdx="0" presStyleCnt="1" custScaleY="100000" custLinFactY="-3830" custLinFactNeighborX="10345" custLinFactNeighborY="-10000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0824812-0CCA-40C8-AFCC-5794EF1B2592}" type="pres">
      <dgm:prSet presAssocID="{AFF4C53D-DF6B-401F-8AF8-9607217E3DFE}" presName="horzOne" presStyleCnt="0"/>
      <dgm:spPr/>
      <dgm:t>
        <a:bodyPr/>
        <a:lstStyle/>
        <a:p>
          <a:endParaRPr lang="nb-NO"/>
        </a:p>
      </dgm:t>
    </dgm:pt>
  </dgm:ptLst>
  <dgm:cxnLst>
    <dgm:cxn modelId="{E602E388-5616-437E-B720-578E6840906E}" srcId="{E3B5D3F3-0F42-46BA-A3F7-8D36F7D100FE}" destId="{AFF4C53D-DF6B-401F-8AF8-9607217E3DFE}" srcOrd="0" destOrd="0" parTransId="{BBD0AA17-7C8F-4F6C-A0F7-A84C4760FFFB}" sibTransId="{F43619B9-AC5D-4A05-9E32-5D64029A329C}"/>
    <dgm:cxn modelId="{39348BCD-1A45-43EC-92A5-8402A992A946}" type="presOf" srcId="{AFF4C53D-DF6B-401F-8AF8-9607217E3DFE}" destId="{F57E1759-0AC7-4B9E-A332-E7A00529F079}" srcOrd="0" destOrd="0" presId="urn:microsoft.com/office/officeart/2005/8/layout/hierarchy4"/>
    <dgm:cxn modelId="{9AD2714F-CF77-4F95-A183-7EE7A08B7E02}" type="presOf" srcId="{E3B5D3F3-0F42-46BA-A3F7-8D36F7D100FE}" destId="{952A7D0F-BD85-4068-8314-C537691712E8}" srcOrd="0" destOrd="0" presId="urn:microsoft.com/office/officeart/2005/8/layout/hierarchy4"/>
    <dgm:cxn modelId="{D9856830-DC72-4763-8A8A-250BC33ECB55}" type="presParOf" srcId="{952A7D0F-BD85-4068-8314-C537691712E8}" destId="{978F8451-0408-4093-A279-0E8A577AFA88}" srcOrd="0" destOrd="0" presId="urn:microsoft.com/office/officeart/2005/8/layout/hierarchy4"/>
    <dgm:cxn modelId="{0BD268A4-AD60-4B81-87B4-70950F539266}" type="presParOf" srcId="{978F8451-0408-4093-A279-0E8A577AFA88}" destId="{F57E1759-0AC7-4B9E-A332-E7A00529F079}" srcOrd="0" destOrd="0" presId="urn:microsoft.com/office/officeart/2005/8/layout/hierarchy4"/>
    <dgm:cxn modelId="{7CFAFDDB-8FBE-40FF-87E3-5E04D9367591}" type="presParOf" srcId="{978F8451-0408-4093-A279-0E8A577AFA88}" destId="{E0824812-0CCA-40C8-AFCC-5794EF1B25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1759-0AC7-4B9E-A332-E7A00529F079}">
      <dsp:nvSpPr>
        <dsp:cNvPr id="0" name=""/>
        <dsp:cNvSpPr/>
      </dsp:nvSpPr>
      <dsp:spPr>
        <a:xfrm>
          <a:off x="6595" y="0"/>
          <a:ext cx="5111511" cy="98810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ResInsight</a:t>
          </a:r>
          <a:endParaRPr lang="nb-NO" sz="2000" kern="1200" dirty="0"/>
        </a:p>
      </dsp:txBody>
      <dsp:txXfrm>
        <a:off x="35536" y="28941"/>
        <a:ext cx="5053629" cy="930227"/>
      </dsp:txXfrm>
    </dsp:sp>
    <dsp:sp modelId="{A0076B04-0F70-4D14-B9E3-82514F0B5C58}">
      <dsp:nvSpPr>
        <dsp:cNvPr id="0" name=""/>
        <dsp:cNvSpPr/>
      </dsp:nvSpPr>
      <dsp:spPr>
        <a:xfrm>
          <a:off x="8287" y="1086503"/>
          <a:ext cx="1863165" cy="1207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Visualization Framework</a:t>
          </a:r>
          <a:endParaRPr lang="nb-NO" sz="1600" kern="1200" dirty="0"/>
        </a:p>
      </dsp:txBody>
      <dsp:txXfrm>
        <a:off x="43661" y="1121877"/>
        <a:ext cx="1792417" cy="1137003"/>
      </dsp:txXfrm>
    </dsp:sp>
    <dsp:sp modelId="{6B165F89-6274-4D4F-82AB-368F44286D3A}">
      <dsp:nvSpPr>
        <dsp:cNvPr id="0" name=""/>
        <dsp:cNvSpPr/>
      </dsp:nvSpPr>
      <dsp:spPr>
        <a:xfrm>
          <a:off x="8287" y="2390399"/>
          <a:ext cx="1863165" cy="1207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OpenGL</a:t>
          </a:r>
          <a:endParaRPr lang="nb-NO" sz="1600" kern="1200" dirty="0"/>
        </a:p>
      </dsp:txBody>
      <dsp:txXfrm>
        <a:off x="43661" y="2425773"/>
        <a:ext cx="1792417" cy="1137003"/>
      </dsp:txXfrm>
    </dsp:sp>
    <dsp:sp modelId="{9D1432F4-3E4F-4DE4-887C-5276DF3CADC8}">
      <dsp:nvSpPr>
        <dsp:cNvPr id="0" name=""/>
        <dsp:cNvSpPr/>
      </dsp:nvSpPr>
      <dsp:spPr>
        <a:xfrm>
          <a:off x="2027958" y="1086503"/>
          <a:ext cx="1863165" cy="1207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Application Framework</a:t>
          </a:r>
          <a:endParaRPr lang="nb-NO" sz="1600" kern="1200" dirty="0"/>
        </a:p>
      </dsp:txBody>
      <dsp:txXfrm>
        <a:off x="2063332" y="1121877"/>
        <a:ext cx="1792417" cy="1137003"/>
      </dsp:txXfrm>
    </dsp:sp>
    <dsp:sp modelId="{E3C0D4D4-EB0A-4560-97D4-2E39B99A56DC}">
      <dsp:nvSpPr>
        <dsp:cNvPr id="0" name=""/>
        <dsp:cNvSpPr/>
      </dsp:nvSpPr>
      <dsp:spPr>
        <a:xfrm>
          <a:off x="2027958" y="2390399"/>
          <a:ext cx="1863165" cy="120775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Qt</a:t>
          </a:r>
          <a:endParaRPr lang="nb-NO" sz="1600" kern="1200" dirty="0"/>
        </a:p>
      </dsp:txBody>
      <dsp:txXfrm>
        <a:off x="2063332" y="2425773"/>
        <a:ext cx="1792417" cy="1137003"/>
      </dsp:txXfrm>
    </dsp:sp>
    <dsp:sp modelId="{1664679C-9781-400C-89FC-69B1D66156C1}">
      <dsp:nvSpPr>
        <dsp:cNvPr id="0" name=""/>
        <dsp:cNvSpPr/>
      </dsp:nvSpPr>
      <dsp:spPr>
        <a:xfrm>
          <a:off x="4047629" y="1086503"/>
          <a:ext cx="1062190" cy="24897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ECLIPSE Reader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(ERT)</a:t>
          </a:r>
          <a:endParaRPr lang="nb-NO" sz="1600" kern="1200" dirty="0"/>
        </a:p>
      </dsp:txBody>
      <dsp:txXfrm>
        <a:off x="4078739" y="1117613"/>
        <a:ext cx="999970" cy="2427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E1759-0AC7-4B9E-A332-E7A00529F079}">
      <dsp:nvSpPr>
        <dsp:cNvPr id="0" name=""/>
        <dsp:cNvSpPr/>
      </dsp:nvSpPr>
      <dsp:spPr>
        <a:xfrm>
          <a:off x="0" y="0"/>
          <a:ext cx="1800200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E899E"/>
            </a:gs>
            <a:gs pos="80000">
              <a:srgbClr val="9BADBB"/>
            </a:gs>
            <a:gs pos="100000">
              <a:srgbClr val="BFCBD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Octave</a:t>
          </a:r>
          <a:endParaRPr lang="nb-NO" sz="2000" kern="1200" dirty="0"/>
        </a:p>
      </dsp:txBody>
      <dsp:txXfrm>
        <a:off x="29527" y="29527"/>
        <a:ext cx="1741146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4BF-028B-4712-A05C-4C9ABD31CE9C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CA515-9843-4F92-A037-FD4F63BA4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9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1" y="685800"/>
            <a:ext cx="20002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86007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301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039" y="1295400"/>
            <a:ext cx="39301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74DD16C-BC3E-49E6-9F3D-A781D74C1F19}" type="datetimeFigureOut">
              <a:rPr lang="nb-NO" smtClean="0"/>
              <a:t>10.03.2015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01" y="194976"/>
            <a:ext cx="1499351" cy="3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8596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rt.nr.n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M/ResInsight" TargetMode="External"/><Relationship Id="rId2" Type="http://schemas.openxmlformats.org/officeDocument/2006/relationships/hyperlink" Target="http://resinsigh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etronsolutions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OPM/ResInsight/blob/internal/Documentation/UsersGuide/images/ResInsightUIFullSizeWindows.pn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ResInsight </a:t>
            </a:r>
            <a:r>
              <a:rPr lang="en-US" dirty="0"/>
              <a:t/>
            </a:r>
            <a:br>
              <a:rPr lang="en-US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Opm Meeting 11.03.2015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Jacob Støren</a:t>
            </a:r>
          </a:p>
          <a:p>
            <a:r>
              <a:rPr lang="nb-NO" dirty="0" smtClean="0"/>
              <a:t> Ceetron Solutions AS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8791" r="5487" b="37290"/>
          <a:stretch/>
        </p:blipFill>
        <p:spPr>
          <a:xfrm>
            <a:off x="6300192" y="263800"/>
            <a:ext cx="2625039" cy="1989025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329740"/>
            <a:ext cx="2545135" cy="19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5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NNC visualization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Geometry</a:t>
            </a:r>
          </a:p>
          <a:p>
            <a:r>
              <a:rPr lang="nb-NO" dirty="0" smtClean="0"/>
              <a:t>Colors</a:t>
            </a:r>
          </a:p>
          <a:p>
            <a:pPr lvl="1"/>
            <a:r>
              <a:rPr lang="nb-NO" dirty="0" smtClean="0"/>
              <a:t>Transmissibility </a:t>
            </a:r>
          </a:p>
          <a:p>
            <a:pPr lvl="1"/>
            <a:r>
              <a:rPr lang="nb-NO" dirty="0" smtClean="0"/>
              <a:t>Derived QA property riTRANbyArea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6063"/>
            <a:ext cx="6341716" cy="371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75856" cy="191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936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Project history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Statoil R&amp;D at Rotvoll</a:t>
            </a:r>
            <a:r>
              <a:rPr lang="en-US" sz="1400" dirty="0">
                <a:ea typeface="+mn-ea"/>
                <a:cs typeface="+mn-cs"/>
              </a:rPr>
              <a:t> </a:t>
            </a:r>
            <a:r>
              <a:rPr lang="en-US" sz="1400" dirty="0" smtClean="0">
                <a:ea typeface="+mn-ea"/>
                <a:cs typeface="+mn-cs"/>
              </a:rPr>
              <a:t>(</a:t>
            </a:r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Trondheim) initiated the project </a:t>
            </a:r>
          </a:p>
          <a:p>
            <a:pPr lvl="2"/>
            <a:r>
              <a:rPr lang="en-US" sz="1200" dirty="0" smtClean="0">
                <a:ea typeface="+mn-ea"/>
                <a:cs typeface="+mn-cs"/>
              </a:rPr>
              <a:t>Hired </a:t>
            </a:r>
            <a:r>
              <a:rPr lang="en-US" sz="1200" dirty="0" err="1" smtClean="0">
                <a:ea typeface="+mn-ea"/>
                <a:cs typeface="+mn-cs"/>
              </a:rPr>
              <a:t>Ceetron</a:t>
            </a:r>
            <a:r>
              <a:rPr lang="en-US" sz="1200" dirty="0" smtClean="0">
                <a:ea typeface="+mn-ea"/>
                <a:cs typeface="+mn-cs"/>
              </a:rPr>
              <a:t> AS with a GPL version of their visualization framework</a:t>
            </a:r>
            <a:endParaRPr lang="en-US" sz="12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</a:t>
            </a:r>
            <a:r>
              <a:rPr lang="en-US" sz="1400" dirty="0" smtClean="0"/>
              <a:t>irst test versions delivered on RHEL5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Focus on handling of large datasets (4-5 mill cells)</a:t>
            </a:r>
          </a:p>
          <a:p>
            <a:pPr marL="0" indent="0" rtl="0" fontAlgn="base">
              <a:buNone/>
            </a:pPr>
            <a:r>
              <a:rPr lang="en-US" sz="1600" dirty="0" smtClean="0"/>
              <a:t>2012 </a:t>
            </a:r>
          </a:p>
          <a:p>
            <a:pPr lvl="1"/>
            <a:r>
              <a:rPr lang="en-US" sz="1400" dirty="0" smtClean="0"/>
              <a:t>Octave interface, </a:t>
            </a:r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Filtering of cells, </a:t>
            </a:r>
            <a:r>
              <a:rPr lang="en-US" sz="1400" dirty="0" smtClean="0">
                <a:ea typeface="+mn-ea"/>
                <a:cs typeface="+mn-cs"/>
              </a:rPr>
              <a:t>Simulation wells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ResInsight was presented at SPE conference in Istanbul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Published on </a:t>
            </a:r>
            <a:r>
              <a:rPr lang="en-US" sz="1400" dirty="0" err="1" smtClean="0">
                <a:ea typeface="+mn-ea"/>
                <a:cs typeface="+mn-cs"/>
              </a:rPr>
              <a:t>GitHub</a:t>
            </a:r>
            <a:endParaRPr lang="en-US" sz="1400" dirty="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600" dirty="0" smtClean="0"/>
              <a:t>2013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trajectories from text file and </a:t>
            </a:r>
            <a:r>
              <a:rPr lang="en-US" sz="14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ssihub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1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Statoil web service</a:t>
            </a:r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Multi-realization-statistics and batch functionality</a:t>
            </a:r>
          </a:p>
          <a:p>
            <a:pPr lvl="1"/>
            <a:r>
              <a:rPr lang="en-US" sz="1400" dirty="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Ceetron</a:t>
            </a:r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AS -&gt; </a:t>
            </a:r>
            <a:r>
              <a:rPr lang="en-US" sz="1400" dirty="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Ceetron</a:t>
            </a:r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Solutions AS continued the development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effectLst/>
                <a:latin typeface="+mn-lt"/>
              </a:rPr>
              <a:t>2014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NNC support</a:t>
            </a:r>
          </a:p>
          <a:p>
            <a:pPr lvl="1"/>
            <a:r>
              <a:rPr lang="en-US" sz="1400" dirty="0" smtClean="0">
                <a:ea typeface="+mn-ea"/>
                <a:cs typeface="+mn-cs"/>
              </a:rPr>
              <a:t>Customizations for </a:t>
            </a:r>
            <a:r>
              <a:rPr lang="en-US" sz="1400" dirty="0" err="1" smtClean="0">
                <a:ea typeface="+mn-ea"/>
                <a:cs typeface="+mn-cs"/>
              </a:rPr>
              <a:t>Snorre</a:t>
            </a:r>
            <a:endParaRPr lang="en-US" sz="1400" dirty="0" smtClean="0">
              <a:ea typeface="+mn-ea"/>
              <a:cs typeface="+mn-cs"/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TDI process for qualifying ResInsight in Statoil</a:t>
            </a:r>
          </a:p>
          <a:p>
            <a:pPr marL="0" indent="0">
              <a:buNone/>
            </a:pP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305902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2015 – What now 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Expecting </a:t>
            </a:r>
            <a:r>
              <a:rPr lang="nb-NO" dirty="0" smtClean="0"/>
              <a:t>to raise funding for basic maintenance </a:t>
            </a:r>
          </a:p>
          <a:p>
            <a:r>
              <a:rPr lang="nb-NO" dirty="0" smtClean="0"/>
              <a:t>Several promising projects </a:t>
            </a:r>
            <a:r>
              <a:rPr lang="nb-NO" dirty="0" smtClean="0"/>
              <a:t>in the pipeline</a:t>
            </a:r>
          </a:p>
          <a:p>
            <a:r>
              <a:rPr lang="nb-NO" dirty="0" smtClean="0"/>
              <a:t>Nothing decided yet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551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29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Overall Architecture</a:t>
            </a:r>
            <a:endParaRPr lang="nb-NO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18341407"/>
              </p:ext>
            </p:extLst>
          </p:nvPr>
        </p:nvGraphicFramePr>
        <p:xfrm>
          <a:off x="683568" y="1916832"/>
          <a:ext cx="511810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84173047"/>
              </p:ext>
            </p:extLst>
          </p:nvPr>
        </p:nvGraphicFramePr>
        <p:xfrm>
          <a:off x="6948264" y="1916832"/>
          <a:ext cx="18002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5940152" y="2420888"/>
            <a:ext cx="936104" cy="0"/>
          </a:xfrm>
          <a:prstGeom prst="straightConnector1">
            <a:avLst/>
          </a:prstGeom>
          <a:ln w="15875"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81031" y="2051556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Socket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336416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Libraries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VizFwk</a:t>
            </a:r>
          </a:p>
          <a:p>
            <a:pPr lvl="1"/>
            <a:r>
              <a:rPr lang="nb-NO" dirty="0" smtClean="0"/>
              <a:t>Core 3D visualization library. </a:t>
            </a:r>
          </a:p>
          <a:p>
            <a:pPr lvl="1"/>
            <a:r>
              <a:rPr lang="nb-NO" dirty="0" smtClean="0"/>
              <a:t>Developed by Ceetron/ Ceetron Solutions</a:t>
            </a:r>
          </a:p>
          <a:p>
            <a:pPr lvl="1"/>
            <a:r>
              <a:rPr lang="nb-NO" dirty="0" smtClean="0"/>
              <a:t>GPL/LGPL</a:t>
            </a:r>
          </a:p>
          <a:p>
            <a:r>
              <a:rPr lang="nb-NO" dirty="0" smtClean="0"/>
              <a:t>AppFwk</a:t>
            </a:r>
          </a:p>
          <a:p>
            <a:pPr lvl="1"/>
            <a:r>
              <a:rPr lang="nb-NO" dirty="0" smtClean="0"/>
              <a:t>Field based project data model (PDM)</a:t>
            </a:r>
          </a:p>
          <a:p>
            <a:pPr lvl="1"/>
            <a:r>
              <a:rPr lang="nb-NO" dirty="0" smtClean="0"/>
              <a:t>Automated user interface and XML serialization</a:t>
            </a:r>
          </a:p>
          <a:p>
            <a:pPr lvl="1"/>
            <a:r>
              <a:rPr lang="nb-NO" dirty="0" smtClean="0"/>
              <a:t>Used for the user input data.</a:t>
            </a:r>
          </a:p>
          <a:p>
            <a:pPr lvl="1"/>
            <a:r>
              <a:rPr lang="nb-NO" dirty="0" smtClean="0"/>
              <a:t>GPL/LGPL</a:t>
            </a:r>
          </a:p>
          <a:p>
            <a:r>
              <a:rPr lang="nb-NO" dirty="0" smtClean="0"/>
              <a:t>ERT</a:t>
            </a:r>
          </a:p>
          <a:p>
            <a:pPr lvl="1"/>
            <a:r>
              <a:rPr lang="nb-NO" dirty="0" smtClean="0"/>
              <a:t>Ensamble Based Reservoir Tool</a:t>
            </a:r>
          </a:p>
          <a:p>
            <a:pPr lvl="1"/>
            <a:r>
              <a:rPr lang="nb-NO" dirty="0" smtClean="0">
                <a:hlinkClick r:id="rId2"/>
              </a:rPr>
              <a:t>ert.nr.no</a:t>
            </a:r>
            <a:endParaRPr lang="nb-NO" dirty="0" smtClean="0"/>
          </a:p>
          <a:p>
            <a:pPr lvl="1"/>
            <a:r>
              <a:rPr lang="nb-NO" dirty="0" smtClean="0"/>
              <a:t>GPL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31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ResInsight on the web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http://resInsight.org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>
                <a:hlinkClick r:id="rId3"/>
              </a:rPr>
              <a:t>https://github.com/OPM/ResInsight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700808"/>
            <a:ext cx="3888432" cy="2231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32" y="4694618"/>
            <a:ext cx="3872491" cy="19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2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Presentation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Main developers of ResInsight</a:t>
            </a:r>
          </a:p>
          <a:p>
            <a:pPr marL="457200" lvl="1" indent="0">
              <a:buNone/>
            </a:pPr>
            <a:r>
              <a:rPr lang="nb-NO" dirty="0" smtClean="0"/>
              <a:t>Magne Sjaastad </a:t>
            </a:r>
          </a:p>
          <a:p>
            <a:pPr marL="457200" lvl="1" indent="0">
              <a:buNone/>
            </a:pPr>
            <a:r>
              <a:rPr lang="nb-NO" dirty="0" smtClean="0"/>
              <a:t>(Ceetron </a:t>
            </a:r>
            <a:r>
              <a:rPr lang="nb-NO" dirty="0"/>
              <a:t>Solutions </a:t>
            </a:r>
            <a:r>
              <a:rPr lang="nb-NO" dirty="0" smtClean="0"/>
              <a:t>AS)</a:t>
            </a:r>
            <a:endParaRPr lang="nb-NO" dirty="0"/>
          </a:p>
          <a:p>
            <a:pPr lvl="1"/>
            <a:endParaRPr lang="nb-NO" dirty="0" smtClean="0"/>
          </a:p>
          <a:p>
            <a:pPr marL="457200" lvl="1" indent="0">
              <a:buNone/>
            </a:pPr>
            <a:r>
              <a:rPr lang="nb-NO" dirty="0" smtClean="0"/>
              <a:t>Jacob Støren </a:t>
            </a:r>
          </a:p>
          <a:p>
            <a:pPr marL="457200" lvl="1" indent="0">
              <a:buNone/>
            </a:pPr>
            <a:r>
              <a:rPr lang="nb-NO" dirty="0" smtClean="0"/>
              <a:t>(</a:t>
            </a:r>
            <a:r>
              <a:rPr lang="nb-NO" dirty="0"/>
              <a:t>Ceetron Solutions AS</a:t>
            </a:r>
            <a:r>
              <a:rPr lang="nb-NO" dirty="0" smtClean="0"/>
              <a:t>)</a:t>
            </a: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>
              <a:lnSpc>
                <a:spcPct val="90000"/>
              </a:lnSpc>
            </a:pPr>
            <a:r>
              <a:rPr lang="en-US" dirty="0" err="1"/>
              <a:t>Ceetron</a:t>
            </a:r>
            <a:r>
              <a:rPr lang="en-US" dirty="0"/>
              <a:t> Solutions AS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Founded in 2013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Spin-off from </a:t>
            </a:r>
            <a:r>
              <a:rPr lang="en-US" dirty="0" err="1" smtClean="0"/>
              <a:t>Ceetron</a:t>
            </a:r>
            <a:r>
              <a:rPr lang="en-US" dirty="0" smtClean="0"/>
              <a:t>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Employee-owned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 visualization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i="1" dirty="0" smtClean="0"/>
              <a:t>Creating </a:t>
            </a:r>
            <a:r>
              <a:rPr lang="en-US" i="1" dirty="0"/>
              <a:t>visual solutions to empower engineers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     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4" name="Picture 3" descr="http://www.ceetronsolutions.com/SiteAssets/veibeskrivelse/Mag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1" y="1700807"/>
            <a:ext cx="648072" cy="7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eetronsolutions.com/SiteAssets/veibeskrivelse/Jac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23" y="2620802"/>
            <a:ext cx="711057" cy="8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429000"/>
            <a:ext cx="2380827" cy="160345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56417" y="5085184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hlinkClick r:id="rId5"/>
              </a:rPr>
              <a:t>www.ceetronsolutions.com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412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Overview of ResInsight</a:t>
            </a:r>
          </a:p>
          <a:p>
            <a:r>
              <a:rPr lang="nb-NO" dirty="0" smtClean="0"/>
              <a:t>Tailored Visualization modes</a:t>
            </a:r>
          </a:p>
          <a:p>
            <a:r>
              <a:rPr lang="nb-NO" dirty="0" smtClean="0"/>
              <a:t>Project History</a:t>
            </a:r>
          </a:p>
          <a:p>
            <a:r>
              <a:rPr lang="nb-NO" dirty="0" smtClean="0"/>
              <a:t>Demo</a:t>
            </a:r>
          </a:p>
          <a:p>
            <a:r>
              <a:rPr lang="nb-NO" dirty="0" smtClean="0"/>
              <a:t>Architecture and dependecies</a:t>
            </a:r>
          </a:p>
          <a:p>
            <a:r>
              <a:rPr lang="nb-NO" dirty="0" smtClean="0"/>
              <a:t>ResInsigth on the web</a:t>
            </a:r>
          </a:p>
          <a:p>
            <a:r>
              <a:rPr lang="nb-NO" dirty="0" smtClean="0"/>
              <a:t>Q an A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8791" r="5487" b="37290"/>
          <a:stretch/>
        </p:blipFill>
        <p:spPr>
          <a:xfrm>
            <a:off x="6300192" y="263800"/>
            <a:ext cx="2625039" cy="1989025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329740"/>
            <a:ext cx="2545135" cy="19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1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Overview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visualization of reservoir models and </a:t>
            </a:r>
            <a:r>
              <a:rPr lang="en-US" dirty="0" smtClean="0"/>
              <a:t>simulations</a:t>
            </a:r>
          </a:p>
          <a:p>
            <a:pPr lvl="1"/>
            <a:r>
              <a:rPr lang="nb-NO" dirty="0" smtClean="0"/>
              <a:t>Supports ECLIPSE grids and simulation results</a:t>
            </a:r>
          </a:p>
          <a:p>
            <a:r>
              <a:rPr lang="en-US" dirty="0"/>
              <a:t>Powerful and flexible result </a:t>
            </a:r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 Octave based computation </a:t>
            </a:r>
            <a:r>
              <a:rPr lang="en-US" dirty="0"/>
              <a:t>of derived properties</a:t>
            </a:r>
          </a:p>
          <a:p>
            <a:r>
              <a:rPr lang="en-US" dirty="0"/>
              <a:t>Open source license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GPL v.3</a:t>
            </a:r>
            <a:endParaRPr lang="en-US" dirty="0"/>
          </a:p>
          <a:p>
            <a:r>
              <a:rPr lang="en-US" dirty="0"/>
              <a:t>Cross platform (Linux, Windows and OS-X </a:t>
            </a:r>
            <a:r>
              <a:rPr lang="en-US" dirty="0" smtClean="0"/>
              <a:t>(</a:t>
            </a:r>
            <a:r>
              <a:rPr lang="en-US" sz="1400" dirty="0" smtClean="0"/>
              <a:t>Thanks to Roland </a:t>
            </a:r>
            <a:r>
              <a:rPr lang="en-US" sz="1400" dirty="0"/>
              <a:t>Kaufmann</a:t>
            </a:r>
            <a:r>
              <a:rPr lang="en-US" dirty="0" smtClean="0"/>
              <a:t>))</a:t>
            </a:r>
          </a:p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Instant startup </a:t>
            </a:r>
          </a:p>
          <a:p>
            <a:pPr lvl="1"/>
            <a:r>
              <a:rPr lang="en-US" dirty="0" smtClean="0"/>
              <a:t>Handles large models (&gt; 10 mill cells)</a:t>
            </a:r>
          </a:p>
          <a:p>
            <a:r>
              <a:rPr lang="en-US" dirty="0" smtClean="0"/>
              <a:t>Tailored (and </a:t>
            </a:r>
            <a:r>
              <a:rPr lang="en-US" dirty="0" smtClean="0"/>
              <a:t>some unique</a:t>
            </a:r>
            <a:r>
              <a:rPr lang="en-US" dirty="0" smtClean="0"/>
              <a:t>?) visualization modes</a:t>
            </a:r>
          </a:p>
          <a:p>
            <a:endParaRPr lang="en-US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353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User interface</a:t>
            </a:r>
            <a:endParaRPr lang="nb-NO" b="1" dirty="0"/>
          </a:p>
        </p:txBody>
      </p:sp>
      <p:pic>
        <p:nvPicPr>
          <p:cNvPr id="110596" name="Picture 4" descr="ResInsight User Interfa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99" y="1348713"/>
            <a:ext cx="6115140" cy="51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5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Tailored </a:t>
            </a:r>
            <a:r>
              <a:rPr lang="nb-NO" b="1" dirty="0" smtClean="0"/>
              <a:t>Visualization modes</a:t>
            </a:r>
            <a:endParaRPr lang="nb-N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Cell </a:t>
            </a:r>
            <a:r>
              <a:rPr lang="nb-NO" dirty="0" smtClean="0"/>
              <a:t>Edge </a:t>
            </a:r>
          </a:p>
          <a:p>
            <a:r>
              <a:rPr lang="nb-NO" dirty="0" smtClean="0"/>
              <a:t>Wells</a:t>
            </a:r>
            <a:endParaRPr lang="nb-NO" dirty="0" smtClean="0"/>
          </a:p>
          <a:p>
            <a:r>
              <a:rPr lang="nb-NO" dirty="0" smtClean="0"/>
              <a:t>Combined XYZ properties</a:t>
            </a:r>
          </a:p>
          <a:p>
            <a:r>
              <a:rPr lang="nb-NO" dirty="0" smtClean="0"/>
              <a:t>NNC Visualization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12776"/>
            <a:ext cx="3821493" cy="223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/>
          <a:stretch/>
        </p:blipFill>
        <p:spPr bwMode="auto">
          <a:xfrm>
            <a:off x="5115208" y="3933056"/>
            <a:ext cx="3536392" cy="25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96" y="4509120"/>
            <a:ext cx="3170488" cy="20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116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Cell edge </a:t>
            </a:r>
            <a:r>
              <a:rPr lang="nb-NO" dirty="0" smtClean="0"/>
              <a:t>visualization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property is color mapped to center area</a:t>
            </a:r>
          </a:p>
          <a:p>
            <a:r>
              <a:rPr lang="en-US" dirty="0"/>
              <a:t>Properties describing characteristics towards adjacent cells </a:t>
            </a:r>
            <a:br>
              <a:rPr lang="en-US" dirty="0"/>
            </a:br>
            <a:r>
              <a:rPr lang="en-US" dirty="0"/>
              <a:t>are visualized along the </a:t>
            </a:r>
            <a:r>
              <a:rPr lang="en-US" dirty="0" smtClean="0"/>
              <a:t>edges</a:t>
            </a:r>
          </a:p>
          <a:p>
            <a:r>
              <a:rPr lang="en-US" dirty="0" smtClean="0"/>
              <a:t>Used for outlining MULT values</a:t>
            </a:r>
            <a:endParaRPr lang="en-US" dirty="0"/>
          </a:p>
          <a:p>
            <a:r>
              <a:rPr lang="nb-NO" dirty="0" smtClean="0"/>
              <a:t>To show combined XYZ values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3150"/>
            <a:ext cx="199292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512239" cy="257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 t="12457" r="2550" b="4715"/>
          <a:stretch>
            <a:fillRect/>
          </a:stretch>
        </p:blipFill>
        <p:spPr bwMode="auto">
          <a:xfrm>
            <a:off x="3707904" y="3429000"/>
            <a:ext cx="2633535" cy="23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404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Well visualization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Smoothened </a:t>
            </a:r>
            <a:r>
              <a:rPr lang="en-US" dirty="0"/>
              <a:t>well pipes with color status</a:t>
            </a:r>
          </a:p>
          <a:p>
            <a:r>
              <a:rPr lang="en-US" dirty="0" smtClean="0"/>
              <a:t>Transparent Well cells </a:t>
            </a:r>
          </a:p>
          <a:p>
            <a:r>
              <a:rPr lang="en-US" dirty="0" smtClean="0"/>
              <a:t>Advanced </a:t>
            </a:r>
            <a:r>
              <a:rPr lang="en-US" dirty="0"/>
              <a:t>multi segment wells</a:t>
            </a:r>
          </a:p>
          <a:p>
            <a:endParaRPr lang="nb-N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55372"/>
            <a:ext cx="5636754" cy="41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24173" r="30489" b="36550"/>
          <a:stretch/>
        </p:blipFill>
        <p:spPr bwMode="auto">
          <a:xfrm>
            <a:off x="5652120" y="1196752"/>
            <a:ext cx="3180507" cy="161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0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Combined XYZ </a:t>
            </a:r>
            <a:r>
              <a:rPr lang="nb-NO" dirty="0" smtClean="0"/>
              <a:t>properties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Show XYZ values on the «correct» Cell face</a:t>
            </a:r>
          </a:p>
          <a:p>
            <a:pPr lvl="1"/>
            <a:r>
              <a:rPr lang="nb-NO" dirty="0" smtClean="0"/>
              <a:t>TRANXYZ</a:t>
            </a:r>
            <a:r>
              <a:rPr lang="nb-NO" dirty="0"/>
              <a:t>, </a:t>
            </a:r>
            <a:r>
              <a:rPr lang="nb-NO" dirty="0" smtClean="0"/>
              <a:t>MULTXYZ</a:t>
            </a:r>
          </a:p>
          <a:p>
            <a:pPr lvl="1"/>
            <a:r>
              <a:rPr lang="nb-NO" dirty="0" smtClean="0"/>
              <a:t>Derived QA properties: riTRANXYZbyArea</a:t>
            </a:r>
            <a:endParaRPr lang="nb-NO" dirty="0"/>
          </a:p>
          <a:p>
            <a:r>
              <a:rPr lang="nb-NO" dirty="0" smtClean="0"/>
              <a:t>Can be combined with Cell-Edge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7"/>
            <a:ext cx="5171653" cy="378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4" y="2924944"/>
            <a:ext cx="3170488" cy="207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211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eSolMa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CAC7CF"/>
        </a:lt2>
        <a:accent1>
          <a:srgbClr val="C8CED2"/>
        </a:accent1>
        <a:accent2>
          <a:srgbClr val="FF9825"/>
        </a:accent2>
        <a:accent3>
          <a:srgbClr val="FFFFFF"/>
        </a:accent3>
        <a:accent4>
          <a:srgbClr val="000000"/>
        </a:accent4>
        <a:accent5>
          <a:srgbClr val="E0E3E5"/>
        </a:accent5>
        <a:accent6>
          <a:srgbClr val="E78920"/>
        </a:accent6>
        <a:hlink>
          <a:srgbClr val="0EA9FF"/>
        </a:hlink>
        <a:folHlink>
          <a:srgbClr val="92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CeeSolMal</Template>
  <TotalTime>2375</TotalTime>
  <Words>407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Helvetica Neue</vt:lpstr>
      <vt:lpstr>CeeSolMal</vt:lpstr>
      <vt:lpstr>ResInsight   Opm Meeting 11.03.2015</vt:lpstr>
      <vt:lpstr>Presentation</vt:lpstr>
      <vt:lpstr>Agenda</vt:lpstr>
      <vt:lpstr>Overview</vt:lpstr>
      <vt:lpstr>User interface</vt:lpstr>
      <vt:lpstr>Tailored Visualization modes</vt:lpstr>
      <vt:lpstr>Cell edge visualization</vt:lpstr>
      <vt:lpstr>Well visualization</vt:lpstr>
      <vt:lpstr>Combined XYZ properties</vt:lpstr>
      <vt:lpstr>NNC visualization</vt:lpstr>
      <vt:lpstr>Project history</vt:lpstr>
      <vt:lpstr>2015 – What now ?</vt:lpstr>
      <vt:lpstr>DEmo</vt:lpstr>
      <vt:lpstr>Overall Architecture</vt:lpstr>
      <vt:lpstr>Libraries</vt:lpstr>
      <vt:lpstr>ResInsight on the web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ResInsight  3D visualization and post processing  of reservoir models and simulations  Opm Meeting 11.03.2015</dc:title>
  <dc:creator>Jacob Støren</dc:creator>
  <cp:lastModifiedBy>Jacob Støren</cp:lastModifiedBy>
  <cp:revision>32</cp:revision>
  <dcterms:created xsi:type="dcterms:W3CDTF">2015-03-09T16:13:23Z</dcterms:created>
  <dcterms:modified xsi:type="dcterms:W3CDTF">2015-03-11T07:56:39Z</dcterms:modified>
</cp:coreProperties>
</file>