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77" r:id="rId4"/>
    <p:sldId id="288" r:id="rId5"/>
    <p:sldId id="281" r:id="rId6"/>
    <p:sldId id="282" r:id="rId7"/>
    <p:sldId id="283" r:id="rId8"/>
    <p:sldId id="290" r:id="rId9"/>
    <p:sldId id="275" r:id="rId10"/>
    <p:sldId id="260" r:id="rId11"/>
    <p:sldId id="280" r:id="rId12"/>
    <p:sldId id="289" r:id="rId13"/>
    <p:sldId id="279" r:id="rId14"/>
    <p:sldId id="285" r:id="rId15"/>
    <p:sldId id="284" r:id="rId16"/>
    <p:sldId id="287" r:id="rId17"/>
    <p:sldId id="278" r:id="rId18"/>
    <p:sldId id="286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4676" autoAdjust="0"/>
  </p:normalViewPr>
  <p:slideViewPr>
    <p:cSldViewPr>
      <p:cViewPr varScale="1">
        <p:scale>
          <a:sx n="115" d="100"/>
          <a:sy n="115" d="100"/>
        </p:scale>
        <p:origin x="15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4BF-028B-4712-A05C-4C9ABD31CE9C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CA515-9843-4F92-A037-FD4F63BA41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695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1" y="685800"/>
            <a:ext cx="20002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860074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930162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8039" y="1295400"/>
            <a:ext cx="3930162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274DD16C-BC3E-49E6-9F3D-A781D74C1F19}" type="datetimeFigureOut">
              <a:rPr lang="nb-NO" smtClean="0"/>
              <a:t>01.06.2016</a:t>
            </a:fld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48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fld id="{BBF0F187-BA9E-4007-894B-60067A3FA02F}" type="slidenum">
              <a:rPr lang="nb-NO" smtClean="0"/>
              <a:t>‹#›</a:t>
            </a:fld>
            <a:endParaRPr lang="nb-NO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301" y="194976"/>
            <a:ext cx="1499351" cy="3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8596A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78F"/>
          </a:solidFill>
          <a:latin typeface="Helvetica Neue" pitchFamily="-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eetronsolutions.com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ResInsight</a:t>
            </a:r>
            <a:r>
              <a:rPr lang="en-US"/>
              <a:t>: </a:t>
            </a:r>
            <a:r>
              <a:rPr lang="en-US" smtClean="0"/>
              <a:t>Recent </a:t>
            </a:r>
            <a:r>
              <a:rPr lang="en-US"/>
              <a:t>and future development</a:t>
            </a:r>
            <a:br>
              <a:rPr lang="en-US"/>
            </a:br>
            <a:r>
              <a:rPr lang="nb-NO" smtClean="0"/>
              <a:t/>
            </a:r>
            <a:br>
              <a:rPr lang="nb-NO" smtClean="0"/>
            </a:br>
            <a:r>
              <a:rPr lang="nb-NO" smtClean="0"/>
              <a:t>Opm Meeting 03.06.2016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mtClean="0"/>
              <a:t>Jacob Støren</a:t>
            </a:r>
          </a:p>
          <a:p>
            <a:r>
              <a:rPr lang="nb-NO" smtClean="0"/>
              <a:t> Ceetron Solutions AS</a:t>
            </a:r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8791" r="5487" b="37290"/>
          <a:stretch/>
        </p:blipFill>
        <p:spPr>
          <a:xfrm>
            <a:off x="6300192" y="263800"/>
            <a:ext cx="2625039" cy="1989025"/>
          </a:xfrm>
          <a:prstGeom prst="rect">
            <a:avLst/>
          </a:prstGeo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46" y="329740"/>
            <a:ext cx="2545135" cy="19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5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Project history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 fontAlgn="base">
              <a:buNone/>
            </a:pPr>
            <a:r>
              <a:rPr lang="en-US" sz="16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</a:p>
          <a:p>
            <a:pPr lvl="1"/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Statoil R&amp;D at Rotvoll</a:t>
            </a:r>
            <a:r>
              <a:rPr lang="en-US" sz="1400">
                <a:ea typeface="+mn-ea"/>
                <a:cs typeface="+mn-cs"/>
              </a:rPr>
              <a:t> </a:t>
            </a:r>
            <a:r>
              <a:rPr lang="en-US" sz="1400" smtClean="0">
                <a:ea typeface="+mn-ea"/>
                <a:cs typeface="+mn-cs"/>
              </a:rPr>
              <a:t>(</a:t>
            </a:r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Trondheim) initiated the project </a:t>
            </a:r>
          </a:p>
          <a:p>
            <a:pPr lvl="2"/>
            <a:r>
              <a:rPr lang="en-US" sz="1200" smtClean="0">
                <a:ea typeface="+mn-ea"/>
                <a:cs typeface="+mn-cs"/>
              </a:rPr>
              <a:t>Hired </a:t>
            </a:r>
            <a:r>
              <a:rPr lang="en-US" sz="1200" err="1" smtClean="0">
                <a:ea typeface="+mn-ea"/>
                <a:cs typeface="+mn-cs"/>
              </a:rPr>
              <a:t>Ceetron</a:t>
            </a:r>
            <a:r>
              <a:rPr lang="en-US" sz="1200" smtClean="0">
                <a:ea typeface="+mn-ea"/>
                <a:cs typeface="+mn-cs"/>
              </a:rPr>
              <a:t> AS with a GPL version of their visualization framework</a:t>
            </a:r>
            <a:endParaRPr lang="en-US" sz="120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lvl="1"/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F</a:t>
            </a:r>
            <a:r>
              <a:rPr lang="en-US" sz="1400" smtClean="0"/>
              <a:t>irst test versions delivered on RHEL5</a:t>
            </a:r>
          </a:p>
          <a:p>
            <a:pPr lvl="1"/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Focus on handling of large datasets (4-5 mill cells)</a:t>
            </a:r>
          </a:p>
          <a:p>
            <a:pPr marL="0" indent="0" rtl="0" fontAlgn="base">
              <a:buNone/>
            </a:pPr>
            <a:r>
              <a:rPr lang="en-US" sz="1600" smtClean="0"/>
              <a:t>2012 </a:t>
            </a:r>
          </a:p>
          <a:p>
            <a:pPr lvl="1"/>
            <a:r>
              <a:rPr lang="en-US" sz="1400" smtClean="0"/>
              <a:t>Octave interface, </a:t>
            </a:r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Filtering of cells, </a:t>
            </a:r>
            <a:r>
              <a:rPr lang="en-US" sz="1400" smtClean="0">
                <a:ea typeface="+mn-ea"/>
                <a:cs typeface="+mn-cs"/>
              </a:rPr>
              <a:t>Simulation wells</a:t>
            </a:r>
          </a:p>
          <a:p>
            <a:pPr lvl="1"/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ResInsight was presented at SPE conference in Istanbul</a:t>
            </a:r>
          </a:p>
          <a:p>
            <a:pPr lvl="1"/>
            <a:r>
              <a:rPr lang="en-US" sz="1400" smtClean="0">
                <a:ea typeface="+mn-ea"/>
                <a:cs typeface="+mn-cs"/>
              </a:rPr>
              <a:t>Published on </a:t>
            </a:r>
            <a:r>
              <a:rPr lang="en-US" sz="1400" err="1" smtClean="0">
                <a:ea typeface="+mn-ea"/>
                <a:cs typeface="+mn-cs"/>
              </a:rPr>
              <a:t>GitHub</a:t>
            </a:r>
            <a:endParaRPr lang="en-US" sz="1400" smtClean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600" smtClean="0"/>
              <a:t>2013</a:t>
            </a:r>
          </a:p>
          <a:p>
            <a:pPr lvl="1"/>
            <a:r>
              <a:rPr lang="en-US" sz="14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 trajectories from text file and </a:t>
            </a:r>
            <a:r>
              <a:rPr lang="en-US" sz="140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ssihub</a:t>
            </a:r>
            <a:r>
              <a:rPr lang="en-US" sz="14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1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Internal Statoil web service</a:t>
            </a:r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)</a:t>
            </a:r>
          </a:p>
          <a:p>
            <a:pPr lvl="1"/>
            <a:r>
              <a:rPr lang="en-US" sz="1400" smtClean="0">
                <a:ea typeface="+mn-ea"/>
                <a:cs typeface="+mn-cs"/>
              </a:rPr>
              <a:t>Multi-realization-statistics and batch functionality</a:t>
            </a:r>
          </a:p>
          <a:p>
            <a:pPr lvl="1"/>
            <a:r>
              <a:rPr lang="en-US" sz="1400" err="1" smtClean="0">
                <a:solidFill>
                  <a:schemeClr val="tx1"/>
                </a:solidFill>
                <a:effectLst/>
                <a:ea typeface="+mn-ea"/>
                <a:cs typeface="+mn-cs"/>
              </a:rPr>
              <a:t>Ceetron</a:t>
            </a:r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AS -&gt; </a:t>
            </a:r>
            <a:r>
              <a:rPr lang="en-US" sz="1400" err="1" smtClean="0">
                <a:solidFill>
                  <a:schemeClr val="tx1"/>
                </a:solidFill>
                <a:effectLst/>
                <a:ea typeface="+mn-ea"/>
                <a:cs typeface="+mn-cs"/>
              </a:rPr>
              <a:t>Ceetron</a:t>
            </a:r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 Solutions AS continued the development</a:t>
            </a:r>
          </a:p>
        </p:txBody>
      </p:sp>
    </p:spTree>
    <p:extLst>
      <p:ext uri="{BB962C8B-B14F-4D97-AF65-F5344CB8AC3E}">
        <p14:creationId xmlns:p14="http://schemas.microsoft.com/office/powerpoint/2010/main" val="3059020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Project History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smtClean="0">
                <a:solidFill>
                  <a:schemeClr val="tx1"/>
                </a:solidFill>
                <a:effectLst/>
                <a:latin typeface="+mn-lt"/>
              </a:rPr>
              <a:t>2014</a:t>
            </a:r>
          </a:p>
          <a:p>
            <a:pPr lvl="1"/>
            <a:r>
              <a:rPr lang="en-US" sz="1400" smtClean="0">
                <a:ea typeface="+mn-ea"/>
                <a:cs typeface="+mn-cs"/>
              </a:rPr>
              <a:t>NNC support</a:t>
            </a:r>
          </a:p>
          <a:p>
            <a:pPr lvl="1"/>
            <a:r>
              <a:rPr lang="en-US" sz="1400" smtClean="0">
                <a:ea typeface="+mn-ea"/>
                <a:cs typeface="+mn-cs"/>
              </a:rPr>
              <a:t>Customizations for </a:t>
            </a:r>
            <a:r>
              <a:rPr lang="en-US" sz="1400" err="1" smtClean="0">
                <a:ea typeface="+mn-ea"/>
                <a:cs typeface="+mn-cs"/>
              </a:rPr>
              <a:t>Snorre</a:t>
            </a:r>
            <a:endParaRPr lang="en-US" sz="1400" smtClean="0">
              <a:ea typeface="+mn-ea"/>
              <a:cs typeface="+mn-cs"/>
            </a:endParaRPr>
          </a:p>
          <a:p>
            <a:pPr lvl="1"/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TDI process for qualifying ResInsight in Statoil</a:t>
            </a:r>
          </a:p>
          <a:p>
            <a:pPr marL="0" indent="0">
              <a:buNone/>
            </a:pPr>
            <a:r>
              <a:rPr lang="nb-NO" sz="1600" smtClean="0"/>
              <a:t>2015</a:t>
            </a:r>
          </a:p>
          <a:p>
            <a:pPr lvl="1"/>
            <a:r>
              <a:rPr lang="nb-NO" sz="1400" smtClean="0"/>
              <a:t>ResInsight for Geo-mechanics</a:t>
            </a:r>
          </a:p>
          <a:p>
            <a:pPr lvl="1"/>
            <a:r>
              <a:rPr lang="en-US" sz="1400" err="1" smtClean="0">
                <a:solidFill>
                  <a:schemeClr val="tx1"/>
                </a:solidFill>
                <a:effectLst/>
                <a:ea typeface="+mn-ea"/>
                <a:cs typeface="+mn-cs"/>
              </a:rPr>
              <a:t>Abaqus</a:t>
            </a:r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 analysis files</a:t>
            </a:r>
          </a:p>
          <a:p>
            <a:pPr lvl="1"/>
            <a:r>
              <a:rPr lang="en-US" sz="1400" smtClean="0">
                <a:ea typeface="+mn-ea"/>
                <a:cs typeface="+mn-cs"/>
              </a:rPr>
              <a:t>Intersections</a:t>
            </a:r>
          </a:p>
          <a:p>
            <a:pPr lvl="1"/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Well log curves and extraction</a:t>
            </a:r>
          </a:p>
          <a:p>
            <a:pPr lvl="1"/>
            <a:r>
              <a:rPr lang="en-US" sz="1400" smtClean="0">
                <a:ea typeface="+mn-ea"/>
                <a:cs typeface="+mn-cs"/>
              </a:rPr>
              <a:t>Linked Views</a:t>
            </a:r>
          </a:p>
          <a:p>
            <a:pPr lvl="1"/>
            <a:r>
              <a:rPr lang="en-US" sz="1400" smtClean="0">
                <a:solidFill>
                  <a:schemeClr val="tx1"/>
                </a:solidFill>
                <a:effectLst/>
                <a:ea typeface="+mn-ea"/>
                <a:cs typeface="+mn-cs"/>
              </a:rPr>
              <a:t>Investigations for further development</a:t>
            </a:r>
          </a:p>
          <a:p>
            <a:pPr marL="0" indent="0">
              <a:buNone/>
            </a:pPr>
            <a:r>
              <a:rPr lang="nb-NO" sz="1600" smtClean="0"/>
              <a:t>2016</a:t>
            </a:r>
          </a:p>
          <a:p>
            <a:pPr lvl="1"/>
            <a:r>
              <a:rPr lang="nb-NO" sz="1400"/>
              <a:t>ResInsight for </a:t>
            </a:r>
            <a:r>
              <a:rPr lang="nb-NO" sz="1400" smtClean="0"/>
              <a:t>Flow-Diagnostics</a:t>
            </a:r>
          </a:p>
          <a:p>
            <a:pPr lvl="1"/>
            <a:r>
              <a:rPr lang="nb-NO" sz="1400" smtClean="0"/>
              <a:t>Maintenance Agreement with Statoil</a:t>
            </a:r>
            <a:endParaRPr lang="nb-NO" sz="1400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891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CURRENT PROJECTS AND PLANS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40068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Current Projects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Maintenance Agreement with Statoil 2016</a:t>
            </a:r>
          </a:p>
          <a:p>
            <a:pPr lvl="1"/>
            <a:r>
              <a:rPr lang="nb-NO" smtClean="0"/>
              <a:t>Ensures project independent maintenance</a:t>
            </a:r>
          </a:p>
          <a:p>
            <a:pPr lvl="1"/>
            <a:r>
              <a:rPr lang="nb-NO" smtClean="0"/>
              <a:t>Tasks directly prioritized by Statoil</a:t>
            </a:r>
          </a:p>
          <a:p>
            <a:r>
              <a:rPr lang="nb-NO" smtClean="0"/>
              <a:t>Flow Diagnostics for ResInsight</a:t>
            </a:r>
          </a:p>
          <a:p>
            <a:pPr lvl="1"/>
            <a:r>
              <a:rPr lang="nb-NO" smtClean="0"/>
              <a:t>Cooperation With SINTEF</a:t>
            </a:r>
          </a:p>
          <a:p>
            <a:pPr lvl="1"/>
            <a:r>
              <a:rPr lang="nb-NO" smtClean="0"/>
              <a:t>Ends 01.04.2017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656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Current Plans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Summary Plotting</a:t>
            </a:r>
          </a:p>
          <a:p>
            <a:pPr lvl="1"/>
            <a:r>
              <a:rPr lang="nb-NO" smtClean="0"/>
              <a:t>Goals:</a:t>
            </a:r>
          </a:p>
          <a:p>
            <a:pPr lvl="2"/>
            <a:r>
              <a:rPr lang="nb-NO" smtClean="0"/>
              <a:t>Efficient GUI to generate collections of curves</a:t>
            </a:r>
          </a:p>
          <a:p>
            <a:pPr lvl="2"/>
            <a:r>
              <a:rPr lang="nb-NO" smtClean="0"/>
              <a:t>Stand alone mode</a:t>
            </a:r>
          </a:p>
          <a:p>
            <a:pPr lvl="2"/>
            <a:r>
              <a:rPr lang="nb-NO" smtClean="0"/>
              <a:t>Exploit the </a:t>
            </a:r>
            <a:r>
              <a:rPr lang="en-US" smtClean="0"/>
              <a:t>presence</a:t>
            </a:r>
            <a:r>
              <a:rPr lang="nb-NO" smtClean="0"/>
              <a:t> of the 3D-data  </a:t>
            </a:r>
          </a:p>
          <a:p>
            <a:r>
              <a:rPr lang="nb-NO" smtClean="0"/>
              <a:t>Use OPM-Parser</a:t>
            </a:r>
          </a:p>
          <a:p>
            <a:pPr lvl="1"/>
            <a:r>
              <a:rPr lang="nb-NO" smtClean="0"/>
              <a:t>Eventually enhance Eclipse Input file support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690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Current Plans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Flow Diagnostics</a:t>
            </a:r>
          </a:p>
          <a:p>
            <a:pPr lvl="1"/>
            <a:r>
              <a:rPr lang="en-GB" smtClean="0"/>
              <a:t>Functionality similar to MRST</a:t>
            </a:r>
          </a:p>
          <a:p>
            <a:pPr lvl="1"/>
            <a:r>
              <a:rPr lang="nb-NO" err="1" smtClean="0"/>
              <a:t>Utilize</a:t>
            </a:r>
            <a:r>
              <a:rPr lang="nb-NO" smtClean="0"/>
              <a:t> a fast </a:t>
            </a:r>
            <a:r>
              <a:rPr lang="en-GB" smtClean="0"/>
              <a:t>Time-of-Flight/Stationary tracer (TOF-ST) solver from SINTEF</a:t>
            </a:r>
          </a:p>
          <a:p>
            <a:pPr lvl="1"/>
            <a:r>
              <a:rPr lang="en-GB" smtClean="0"/>
              <a:t>3D Visualization</a:t>
            </a:r>
          </a:p>
          <a:p>
            <a:pPr lvl="2"/>
            <a:r>
              <a:rPr lang="en-GB" smtClean="0"/>
              <a:t>Time of Flight</a:t>
            </a:r>
          </a:p>
          <a:p>
            <a:pPr lvl="2"/>
            <a:r>
              <a:rPr lang="en-GB" smtClean="0"/>
              <a:t>Drainage and flooding regions </a:t>
            </a:r>
          </a:p>
          <a:p>
            <a:pPr lvl="2"/>
            <a:r>
              <a:rPr lang="en-GB" smtClean="0"/>
              <a:t>Well pair connections</a:t>
            </a:r>
          </a:p>
          <a:p>
            <a:pPr lvl="1"/>
            <a:r>
              <a:rPr lang="en-GB" smtClean="0"/>
              <a:t>2D Plotting</a:t>
            </a:r>
          </a:p>
          <a:p>
            <a:pPr lvl="2"/>
            <a:r>
              <a:rPr lang="en-GB" smtClean="0"/>
              <a:t>Stacked Bar plots, Pie Charts</a:t>
            </a:r>
          </a:p>
          <a:p>
            <a:pPr lvl="2"/>
            <a:r>
              <a:rPr lang="en-GB" smtClean="0"/>
              <a:t>Well allocation factors</a:t>
            </a:r>
          </a:p>
          <a:p>
            <a:pPr lvl="2"/>
            <a:r>
              <a:rPr lang="en-GB" smtClean="0"/>
              <a:t>TOF distance</a:t>
            </a:r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3184230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will the future bring?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870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Downloads from GitHub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754760" cy="4800600"/>
          </a:xfrm>
        </p:spPr>
        <p:txBody>
          <a:bodyPr/>
          <a:lstStyle/>
          <a:p>
            <a:r>
              <a:rPr lang="en-US" smtClean="0"/>
              <a:t>What started late April ?</a:t>
            </a:r>
          </a:p>
          <a:p>
            <a:r>
              <a:rPr lang="en-US" smtClean="0"/>
              <a:t>Reasons unknown</a:t>
            </a:r>
          </a:p>
          <a:p>
            <a:r>
              <a:rPr lang="en-US" smtClean="0"/>
              <a:t>What will the future bring ?</a:t>
            </a:r>
          </a:p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485226" cy="498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52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Future Plans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delivered to Statoil Jan 2016</a:t>
            </a:r>
          </a:p>
          <a:p>
            <a:pPr lvl="1"/>
            <a:r>
              <a:rPr lang="en-US" dirty="0" err="1" smtClean="0"/>
              <a:t>ResInsight</a:t>
            </a:r>
            <a:r>
              <a:rPr lang="en-US" dirty="0" smtClean="0"/>
              <a:t> for </a:t>
            </a:r>
            <a:r>
              <a:rPr lang="en-US" dirty="0" err="1" smtClean="0"/>
              <a:t>Geomechanics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Describes possible new features</a:t>
            </a:r>
          </a:p>
          <a:p>
            <a:pPr lvl="1"/>
            <a:r>
              <a:rPr lang="en-US" dirty="0" smtClean="0"/>
              <a:t>Import and Visualization of Seismic data</a:t>
            </a:r>
          </a:p>
          <a:p>
            <a:pPr lvl="1"/>
            <a:r>
              <a:rPr lang="en-US" dirty="0" smtClean="0"/>
              <a:t>Well path editing </a:t>
            </a:r>
          </a:p>
          <a:p>
            <a:pPr lvl="2"/>
            <a:r>
              <a:rPr lang="en-US" dirty="0" smtClean="0"/>
              <a:t>With dynamic update of extracted well log curves</a:t>
            </a:r>
          </a:p>
          <a:p>
            <a:pPr lvl="1"/>
            <a:r>
              <a:rPr lang="en-US" dirty="0" smtClean="0"/>
              <a:t>Cross disciplinary co-visualization</a:t>
            </a:r>
          </a:p>
          <a:p>
            <a:pPr lvl="2"/>
            <a:r>
              <a:rPr lang="en-US" dirty="0" smtClean="0"/>
              <a:t>Co-visualization of seismic, </a:t>
            </a:r>
            <a:r>
              <a:rPr lang="en-US" dirty="0" err="1" smtClean="0"/>
              <a:t>Geomechanic</a:t>
            </a:r>
            <a:r>
              <a:rPr lang="en-US" dirty="0" smtClean="0"/>
              <a:t>, and Eclipse grids.</a:t>
            </a:r>
          </a:p>
          <a:p>
            <a:r>
              <a:rPr lang="en-US" dirty="0" smtClean="0"/>
              <a:t>Other discussed features</a:t>
            </a:r>
          </a:p>
          <a:p>
            <a:pPr lvl="1"/>
            <a:r>
              <a:rPr lang="en-US" dirty="0" smtClean="0"/>
              <a:t>Extended Octave Support</a:t>
            </a:r>
          </a:p>
          <a:p>
            <a:pPr lvl="2"/>
            <a:r>
              <a:rPr lang="en-US" dirty="0" err="1" smtClean="0"/>
              <a:t>Abaqus</a:t>
            </a:r>
            <a:r>
              <a:rPr lang="en-US" dirty="0" smtClean="0"/>
              <a:t> data</a:t>
            </a:r>
          </a:p>
          <a:p>
            <a:pPr lvl="2"/>
            <a:r>
              <a:rPr lang="en-US" dirty="0" smtClean="0"/>
              <a:t>TOF-ST solver results</a:t>
            </a:r>
          </a:p>
          <a:p>
            <a:pPr lvl="1"/>
            <a:r>
              <a:rPr lang="en-US" dirty="0" smtClean="0"/>
              <a:t>Tons on GitHub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025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82" y="4187119"/>
            <a:ext cx="2493091" cy="20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31417" y="6331796"/>
            <a:ext cx="21154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800" b="0" i="0" u="none" strike="noStrike" cap="none" normalizeH="0" baseline="0" smtClean="0" bmk="_Ref44043787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Divider plane with </a:t>
            </a:r>
            <a:r>
              <a:rPr kumimoji="0" lang="en-US" altLang="nb-NO" sz="800" b="0" i="0" u="none" strike="noStrike" cap="none" normalizeH="0" baseline="0" err="1" smtClean="0" bmk="_Ref44043787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Abaqus</a:t>
            </a:r>
            <a:r>
              <a:rPr kumimoji="0" lang="en-US" altLang="nb-NO" sz="800" b="0" i="0" u="none" strike="noStrike" cap="none" normalizeH="0" baseline="0" smtClean="0" bmk="_Ref44043787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grid to the left and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nb-NO" sz="800" b="0" i="0" u="none" strike="noStrike" cap="none" normalizeH="0" baseline="0" smtClean="0" bmk="_Ref440437873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Eclipse grid to the right</a:t>
            </a:r>
            <a:r>
              <a:rPr kumimoji="0" lang="nb-NO" altLang="nb-NO" sz="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nb-NO" altLang="nb-NO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4923" t="36198" r="22121" b="8073"/>
          <a:stretch/>
        </p:blipFill>
        <p:spPr bwMode="auto">
          <a:xfrm>
            <a:off x="6948263" y="1844824"/>
            <a:ext cx="1695203" cy="1502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2840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Presentation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developers of </a:t>
            </a:r>
            <a:r>
              <a:rPr lang="en-US" dirty="0" err="1" smtClean="0"/>
              <a:t>ResInsight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Magne</a:t>
            </a:r>
            <a:r>
              <a:rPr lang="en-US" dirty="0" smtClean="0"/>
              <a:t> </a:t>
            </a:r>
            <a:r>
              <a:rPr lang="en-US" dirty="0" err="1" smtClean="0"/>
              <a:t>Sjaastad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Ceetron</a:t>
            </a:r>
            <a:r>
              <a:rPr lang="en-US" dirty="0" smtClean="0"/>
              <a:t> Solutions AS)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Jacob Støren 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Ceetron</a:t>
            </a:r>
            <a:r>
              <a:rPr lang="en-US" dirty="0" smtClean="0"/>
              <a:t> Solutions AS)</a:t>
            </a:r>
          </a:p>
          <a:p>
            <a:pPr marL="457200" lvl="1" indent="0"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Ceetron</a:t>
            </a:r>
            <a:r>
              <a:rPr lang="en-US" dirty="0" smtClean="0"/>
              <a:t> Solutions AS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Founded in 2013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Spin-off from </a:t>
            </a:r>
            <a:r>
              <a:rPr lang="en-US" dirty="0" err="1" smtClean="0"/>
              <a:t>Ceetron</a:t>
            </a:r>
            <a:r>
              <a:rPr lang="en-US" dirty="0" smtClean="0"/>
              <a:t> AS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Employee-owned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Scientific visualization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i="1" dirty="0" smtClean="0"/>
              <a:t>Creating visual solutions to empower engineers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   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ttp://www.ceetronsolutions.com/SiteAssets/veibeskrivelse/Mag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91" y="1700807"/>
            <a:ext cx="648072" cy="79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ceetronsolutions.com/SiteAssets/veibeskrivelse/Jac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23" y="2620802"/>
            <a:ext cx="711057" cy="86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3429000"/>
            <a:ext cx="2380827" cy="1603453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456417" y="5085184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>
                <a:hlinkClick r:id="rId5"/>
              </a:rPr>
              <a:t>www.ceetronsolutions.com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12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Agenda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New Main Features </a:t>
            </a:r>
          </a:p>
          <a:p>
            <a:pPr lvl="1"/>
            <a:r>
              <a:rPr lang="nb-NO" smtClean="0"/>
              <a:t>Since last OPM-meeting</a:t>
            </a:r>
          </a:p>
          <a:p>
            <a:pPr lvl="1"/>
            <a:r>
              <a:rPr lang="nb-NO" smtClean="0"/>
              <a:t>ResInsight 1.4.0 – 1.6.0</a:t>
            </a:r>
          </a:p>
          <a:p>
            <a:pPr lvl="1"/>
            <a:r>
              <a:rPr lang="nb-NO" smtClean="0"/>
              <a:t>With demonstration</a:t>
            </a:r>
          </a:p>
          <a:p>
            <a:r>
              <a:rPr lang="nb-NO" smtClean="0"/>
              <a:t>Short history</a:t>
            </a:r>
          </a:p>
          <a:p>
            <a:r>
              <a:rPr lang="nb-NO" smtClean="0"/>
              <a:t>Current projects and plans</a:t>
            </a:r>
          </a:p>
          <a:p>
            <a:r>
              <a:rPr lang="nb-NO" smtClean="0"/>
              <a:t>What will the future bring ?</a:t>
            </a:r>
          </a:p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8791" r="5487" b="37290"/>
          <a:stretch/>
        </p:blipFill>
        <p:spPr>
          <a:xfrm>
            <a:off x="6300192" y="263800"/>
            <a:ext cx="2625039" cy="1989025"/>
          </a:xfrm>
          <a:prstGeom prst="rect">
            <a:avLst/>
          </a:prstGeom>
        </p:spPr>
      </p:pic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46" y="329740"/>
            <a:ext cx="2545135" cy="19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1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New Main Features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5242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Features</a:t>
            </a:r>
            <a:r>
              <a:rPr lang="nb-NO" dirty="0" smtClean="0"/>
              <a:t> (1)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Geomechanics</a:t>
            </a:r>
            <a:endParaRPr lang="nb-NO" dirty="0" smtClean="0"/>
          </a:p>
          <a:p>
            <a:pPr lvl="1"/>
            <a:r>
              <a:rPr lang="nb-NO" dirty="0" smtClean="0"/>
              <a:t>Supports ABAQUS </a:t>
            </a:r>
            <a:r>
              <a:rPr lang="nb-NO" dirty="0" err="1" smtClean="0"/>
              <a:t>odb</a:t>
            </a:r>
            <a:r>
              <a:rPr lang="nb-NO" dirty="0" smtClean="0"/>
              <a:t>-files </a:t>
            </a:r>
            <a:r>
              <a:rPr lang="nb-NO" dirty="0" err="1" smtClean="0"/>
              <a:t>produced</a:t>
            </a:r>
            <a:r>
              <a:rPr lang="nb-NO" dirty="0" smtClean="0"/>
              <a:t> by STATOIL</a:t>
            </a:r>
          </a:p>
          <a:p>
            <a:pPr lvl="2"/>
            <a:r>
              <a:rPr lang="nb-NO" dirty="0" smtClean="0"/>
              <a:t>Conventions</a:t>
            </a:r>
          </a:p>
          <a:p>
            <a:pPr lvl="3"/>
            <a:r>
              <a:rPr lang="nb-NO" dirty="0" smtClean="0"/>
              <a:t>HEX8 elements </a:t>
            </a:r>
            <a:r>
              <a:rPr lang="nb-NO" dirty="0" err="1" smtClean="0"/>
              <a:t>only</a:t>
            </a:r>
            <a:r>
              <a:rPr lang="nb-NO" dirty="0" smtClean="0"/>
              <a:t>	</a:t>
            </a:r>
          </a:p>
          <a:p>
            <a:pPr lvl="3"/>
            <a:r>
              <a:rPr lang="nb-NO" dirty="0" err="1" smtClean="0"/>
              <a:t>Timestep</a:t>
            </a:r>
            <a:r>
              <a:rPr lang="nb-NO" dirty="0" smtClean="0"/>
              <a:t> layout</a:t>
            </a:r>
          </a:p>
          <a:p>
            <a:pPr lvl="2"/>
            <a:r>
              <a:rPr lang="nb-NO" dirty="0" smtClean="0"/>
              <a:t>Using </a:t>
            </a:r>
            <a:r>
              <a:rPr lang="nb-NO" dirty="0" err="1" smtClean="0"/>
              <a:t>Simulia</a:t>
            </a:r>
            <a:r>
              <a:rPr lang="nb-NO" dirty="0" smtClean="0"/>
              <a:t> ODB-</a:t>
            </a:r>
            <a:r>
              <a:rPr lang="nb-NO" dirty="0" err="1" smtClean="0"/>
              <a:t>Api</a:t>
            </a:r>
            <a:r>
              <a:rPr lang="nb-NO" dirty="0" smtClean="0"/>
              <a:t> (</a:t>
            </a:r>
            <a:r>
              <a:rPr lang="nb-NO" dirty="0" err="1" smtClean="0"/>
              <a:t>closed</a:t>
            </a:r>
            <a:r>
              <a:rPr lang="nb-NO" dirty="0" smtClean="0"/>
              <a:t> </a:t>
            </a:r>
            <a:r>
              <a:rPr lang="nb-NO" dirty="0" err="1" smtClean="0"/>
              <a:t>source</a:t>
            </a:r>
            <a:r>
              <a:rPr lang="nb-NO" dirty="0" smtClean="0"/>
              <a:t>)</a:t>
            </a:r>
          </a:p>
          <a:p>
            <a:pPr lvl="1"/>
            <a:r>
              <a:rPr lang="nb-NO" dirty="0" err="1" smtClean="0"/>
              <a:t>Derived</a:t>
            </a:r>
            <a:r>
              <a:rPr lang="nb-NO" dirty="0" smtClean="0"/>
              <a:t> and </a:t>
            </a:r>
            <a:r>
              <a:rPr lang="nb-NO" dirty="0" err="1" smtClean="0"/>
              <a:t>tailored</a:t>
            </a:r>
            <a:r>
              <a:rPr lang="nb-NO" dirty="0" smtClean="0"/>
              <a:t> </a:t>
            </a:r>
            <a:r>
              <a:rPr lang="nb-NO" dirty="0" err="1" smtClean="0"/>
              <a:t>result</a:t>
            </a:r>
            <a:r>
              <a:rPr lang="nb-NO" dirty="0" smtClean="0"/>
              <a:t> </a:t>
            </a:r>
            <a:r>
              <a:rPr lang="nb-NO" dirty="0" err="1" smtClean="0"/>
              <a:t>values</a:t>
            </a:r>
            <a:endParaRPr lang="nb-NO" dirty="0" smtClean="0"/>
          </a:p>
          <a:p>
            <a:pPr lvl="2"/>
            <a:r>
              <a:rPr lang="nb-NO" dirty="0" smtClean="0"/>
              <a:t>Stress </a:t>
            </a:r>
            <a:r>
              <a:rPr lang="nb-NO" dirty="0" err="1" smtClean="0"/>
              <a:t>Path</a:t>
            </a:r>
            <a:r>
              <a:rPr lang="nb-NO" dirty="0" smtClean="0"/>
              <a:t>, Total Stress, Total Principal Stress</a:t>
            </a:r>
          </a:p>
          <a:p>
            <a:pPr lvl="2"/>
            <a:r>
              <a:rPr lang="nb-NO" dirty="0" err="1" smtClean="0"/>
              <a:t>Geomechanical</a:t>
            </a:r>
            <a:r>
              <a:rPr lang="nb-NO" dirty="0" smtClean="0"/>
              <a:t> </a:t>
            </a:r>
            <a:r>
              <a:rPr lang="nb-NO" dirty="0" err="1" smtClean="0"/>
              <a:t>sign</a:t>
            </a:r>
            <a:r>
              <a:rPr lang="nb-NO" dirty="0" smtClean="0"/>
              <a:t> and unit</a:t>
            </a:r>
          </a:p>
          <a:p>
            <a:pPr lvl="1"/>
            <a:r>
              <a:rPr lang="nb-NO" dirty="0" err="1" smtClean="0"/>
              <a:t>Similar</a:t>
            </a:r>
            <a:r>
              <a:rPr lang="nb-NO" dirty="0" smtClean="0"/>
              <a:t> </a:t>
            </a:r>
            <a:r>
              <a:rPr lang="nb-NO" dirty="0" err="1" smtClean="0"/>
              <a:t>functionality</a:t>
            </a:r>
            <a:r>
              <a:rPr lang="nb-NO" dirty="0" smtClean="0"/>
              <a:t> to </a:t>
            </a:r>
            <a:r>
              <a:rPr lang="nb-NO" dirty="0" err="1" smtClean="0"/>
              <a:t>Eclipse</a:t>
            </a:r>
            <a:r>
              <a:rPr lang="nb-NO" dirty="0" smtClean="0"/>
              <a:t> </a:t>
            </a:r>
            <a:r>
              <a:rPr lang="nb-NO" dirty="0" smtClean="0"/>
              <a:t>Cases</a:t>
            </a:r>
          </a:p>
          <a:p>
            <a:pPr lvl="2"/>
            <a:r>
              <a:rPr lang="nb-NO" dirty="0" smtClean="0"/>
              <a:t>Range Filters</a:t>
            </a:r>
          </a:p>
          <a:p>
            <a:pPr lvl="2"/>
            <a:r>
              <a:rPr lang="nb-NO" dirty="0" smtClean="0"/>
              <a:t>Property Filters</a:t>
            </a:r>
          </a:p>
          <a:p>
            <a:pPr lvl="2"/>
            <a:r>
              <a:rPr lang="nb-NO" dirty="0" err="1" smtClean="0"/>
              <a:t>Well</a:t>
            </a:r>
            <a:r>
              <a:rPr lang="nb-NO" dirty="0" smtClean="0"/>
              <a:t> </a:t>
            </a:r>
            <a:r>
              <a:rPr lang="nb-NO" dirty="0" err="1" smtClean="0"/>
              <a:t>Paths</a:t>
            </a:r>
            <a:r>
              <a:rPr lang="nb-NO" dirty="0" smtClean="0"/>
              <a:t> </a:t>
            </a:r>
            <a:endParaRPr lang="nb-NO" dirty="0" smtClean="0"/>
          </a:p>
          <a:p>
            <a:pPr lvl="2"/>
            <a:r>
              <a:rPr lang="nb-NO" dirty="0" smtClean="0"/>
              <a:t>…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657830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Features</a:t>
            </a:r>
            <a:r>
              <a:rPr lang="nb-NO" dirty="0" smtClean="0"/>
              <a:t> (2)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mtClean="0"/>
              <a:t>Linked Views</a:t>
            </a:r>
          </a:p>
          <a:p>
            <a:pPr lvl="1"/>
            <a:r>
              <a:rPr lang="nb-NO" smtClean="0"/>
              <a:t>Syncronize selected view properties across views</a:t>
            </a:r>
          </a:p>
          <a:p>
            <a:pPr lvl="2"/>
            <a:r>
              <a:rPr lang="nb-NO" smtClean="0"/>
              <a:t>Navigation</a:t>
            </a:r>
          </a:p>
          <a:p>
            <a:pPr lvl="2"/>
            <a:r>
              <a:rPr lang="nb-NO" smtClean="0"/>
              <a:t>Timestep</a:t>
            </a:r>
          </a:p>
          <a:p>
            <a:pPr lvl="2"/>
            <a:r>
              <a:rPr lang="nb-NO"/>
              <a:t>Result </a:t>
            </a:r>
            <a:r>
              <a:rPr lang="nb-NO" smtClean="0"/>
              <a:t>property</a:t>
            </a:r>
            <a:endParaRPr lang="nb-NO"/>
          </a:p>
          <a:p>
            <a:pPr lvl="2"/>
            <a:r>
              <a:rPr lang="nb-NO" smtClean="0"/>
              <a:t>Range Filters</a:t>
            </a:r>
          </a:p>
          <a:p>
            <a:pPr lvl="2"/>
            <a:r>
              <a:rPr lang="nb-NO" smtClean="0"/>
              <a:t>Property Filters</a:t>
            </a:r>
          </a:p>
          <a:p>
            <a:pPr lvl="1"/>
            <a:r>
              <a:rPr lang="nb-NO" smtClean="0"/>
              <a:t>Works also between Geomechanical and Eclipse views </a:t>
            </a:r>
          </a:p>
          <a:p>
            <a:pPr lvl="1"/>
            <a:r>
              <a:rPr lang="nb-NO" smtClean="0"/>
              <a:t>Can link several views with one master</a:t>
            </a:r>
          </a:p>
          <a:p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val="1943587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New </a:t>
            </a:r>
            <a:r>
              <a:rPr lang="nb-NO" dirty="0" err="1" smtClean="0"/>
              <a:t>Features</a:t>
            </a:r>
            <a:r>
              <a:rPr lang="nb-NO" dirty="0" smtClean="0"/>
              <a:t> (3)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Comparable Well Log Plotting</a:t>
            </a:r>
          </a:p>
          <a:p>
            <a:pPr lvl="1"/>
            <a:r>
              <a:rPr lang="en-US" dirty="0" smtClean="0"/>
              <a:t>Extract </a:t>
            </a:r>
            <a:r>
              <a:rPr lang="en-US" dirty="0"/>
              <a:t>well log curves </a:t>
            </a:r>
            <a:r>
              <a:rPr lang="en-US" dirty="0" smtClean="0"/>
              <a:t>directly from </a:t>
            </a:r>
            <a:r>
              <a:rPr lang="en-US" dirty="0"/>
              <a:t>grid results </a:t>
            </a:r>
            <a:endParaRPr lang="en-US" dirty="0" smtClean="0"/>
          </a:p>
          <a:p>
            <a:pPr lvl="1"/>
            <a:r>
              <a:rPr lang="en-US" dirty="0" smtClean="0"/>
              <a:t>Import</a:t>
            </a:r>
            <a:r>
              <a:rPr lang="en-US" dirty="0"/>
              <a:t>, export and view </a:t>
            </a:r>
            <a:r>
              <a:rPr lang="en-US" dirty="0" smtClean="0"/>
              <a:t>LAS-files</a:t>
            </a:r>
          </a:p>
          <a:p>
            <a:pPr lvl="1"/>
            <a:r>
              <a:rPr lang="en-US" dirty="0" smtClean="0"/>
              <a:t>Compare real Well Logs with simulation results </a:t>
            </a:r>
          </a:p>
          <a:p>
            <a:r>
              <a:rPr lang="en-US" dirty="0" smtClean="0"/>
              <a:t>Intersections</a:t>
            </a:r>
          </a:p>
          <a:p>
            <a:pPr lvl="1"/>
            <a:r>
              <a:rPr lang="en-US" dirty="0" smtClean="0"/>
              <a:t>Horizontals and Verticals</a:t>
            </a:r>
          </a:p>
          <a:p>
            <a:pPr lvl="1"/>
            <a:r>
              <a:rPr lang="en-US" dirty="0" smtClean="0"/>
              <a:t>Along </a:t>
            </a:r>
          </a:p>
          <a:p>
            <a:pPr lvl="2"/>
            <a:r>
              <a:rPr lang="en-US" dirty="0" smtClean="0"/>
              <a:t>Well paths </a:t>
            </a:r>
          </a:p>
          <a:p>
            <a:pPr lvl="2"/>
            <a:r>
              <a:rPr lang="en-US" dirty="0" smtClean="0"/>
              <a:t>Simulation wells</a:t>
            </a:r>
          </a:p>
          <a:p>
            <a:pPr lvl="2"/>
            <a:r>
              <a:rPr lang="en-US" dirty="0" smtClean="0"/>
              <a:t>User defined </a:t>
            </a:r>
            <a:r>
              <a:rPr lang="en-US" dirty="0" smtClean="0"/>
              <a:t>polyline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63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UTM </a:t>
            </a:r>
            <a:r>
              <a:rPr lang="nb-NO" dirty="0" err="1"/>
              <a:t>coordinate</a:t>
            </a:r>
            <a:r>
              <a:rPr lang="nb-NO" dirty="0"/>
              <a:t> Grid Box</a:t>
            </a:r>
          </a:p>
          <a:p>
            <a:r>
              <a:rPr lang="en-US" dirty="0"/>
              <a:t>Time-history plot for selected cells</a:t>
            </a:r>
          </a:p>
          <a:p>
            <a:r>
              <a:rPr lang="en-US" dirty="0"/>
              <a:t>Improved statistics features in the Info Box</a:t>
            </a:r>
          </a:p>
          <a:p>
            <a:r>
              <a:rPr lang="en-US" dirty="0"/>
              <a:t>Shadows off</a:t>
            </a:r>
          </a:p>
          <a:p>
            <a:r>
              <a:rPr lang="en-US" dirty="0"/>
              <a:t>… </a:t>
            </a:r>
            <a:endParaRPr lang="nb-N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312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Short History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292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eSolMa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CAC7CF"/>
        </a:lt2>
        <a:accent1>
          <a:srgbClr val="C8CED2"/>
        </a:accent1>
        <a:accent2>
          <a:srgbClr val="FF9825"/>
        </a:accent2>
        <a:accent3>
          <a:srgbClr val="FFFFFF"/>
        </a:accent3>
        <a:accent4>
          <a:srgbClr val="000000"/>
        </a:accent4>
        <a:accent5>
          <a:srgbClr val="E0E3E5"/>
        </a:accent5>
        <a:accent6>
          <a:srgbClr val="E78920"/>
        </a:accent6>
        <a:hlink>
          <a:srgbClr val="0EA9FF"/>
        </a:hlink>
        <a:folHlink>
          <a:srgbClr val="92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CeeSolMal</Template>
  <TotalTime>4673</TotalTime>
  <Words>529</Words>
  <Application>Microsoft Office PowerPoint</Application>
  <PresentationFormat>On-screen Show (4:3)</PresentationFormat>
  <Paragraphs>152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 Neue</vt:lpstr>
      <vt:lpstr>Times New Roman</vt:lpstr>
      <vt:lpstr>Wingdings</vt:lpstr>
      <vt:lpstr>CeeSolMal</vt:lpstr>
      <vt:lpstr>ResInsight: Recent and future development  Opm Meeting 03.06.2016</vt:lpstr>
      <vt:lpstr>Presentation</vt:lpstr>
      <vt:lpstr>Agenda</vt:lpstr>
      <vt:lpstr>New Main Features</vt:lpstr>
      <vt:lpstr>New Features (1)</vt:lpstr>
      <vt:lpstr>New Features (2)</vt:lpstr>
      <vt:lpstr>New Features (3)</vt:lpstr>
      <vt:lpstr>New Features (4)</vt:lpstr>
      <vt:lpstr>Short History</vt:lpstr>
      <vt:lpstr>Project history</vt:lpstr>
      <vt:lpstr>Project History</vt:lpstr>
      <vt:lpstr>CURRENT PROJECTS AND PLANS</vt:lpstr>
      <vt:lpstr>Current Projects</vt:lpstr>
      <vt:lpstr>Current Plans</vt:lpstr>
      <vt:lpstr>Current Plans</vt:lpstr>
      <vt:lpstr>What will the future bring?</vt:lpstr>
      <vt:lpstr>Downloads from GitHub</vt:lpstr>
      <vt:lpstr>Future Plans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ResInsight  3D visualization and post processing  of reservoir models and simulations  Opm Meeting 11.03.2015</dc:title>
  <dc:creator>Jacob Støren</dc:creator>
  <cp:lastModifiedBy>Jacob Støren</cp:lastModifiedBy>
  <cp:revision>62</cp:revision>
  <dcterms:created xsi:type="dcterms:W3CDTF">2015-03-09T16:13:23Z</dcterms:created>
  <dcterms:modified xsi:type="dcterms:W3CDTF">2016-06-02T02:57:44Z</dcterms:modified>
</cp:coreProperties>
</file>