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56" r:id="rId5"/>
    <p:sldId id="318" r:id="rId6"/>
    <p:sldId id="317" r:id="rId7"/>
    <p:sldId id="319" r:id="rId8"/>
    <p:sldId id="314" r:id="rId9"/>
    <p:sldId id="320" r:id="rId10"/>
    <p:sldId id="316" r:id="rId11"/>
    <p:sldId id="321" r:id="rId12"/>
    <p:sldId id="322" r:id="rId13"/>
    <p:sldId id="309" r:id="rId14"/>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4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e Mykkeltvedt" userId="38bfbfa1-49db-475c-981b-98a70cead8be" providerId="ADAL" clId="{F3EACF5B-5A5D-254D-A880-414C23F757F9}"/>
    <pc:docChg chg="modSld">
      <pc:chgData name="Trine Mykkeltvedt" userId="38bfbfa1-49db-475c-981b-98a70cead8be" providerId="ADAL" clId="{F3EACF5B-5A5D-254D-A880-414C23F757F9}" dt="2022-08-30T17:41:45.825" v="3" actId="20577"/>
      <pc:docMkLst>
        <pc:docMk/>
      </pc:docMkLst>
      <pc:sldChg chg="modSp mod">
        <pc:chgData name="Trine Mykkeltvedt" userId="38bfbfa1-49db-475c-981b-98a70cead8be" providerId="ADAL" clId="{F3EACF5B-5A5D-254D-A880-414C23F757F9}" dt="2022-08-30T17:41:27.100" v="2" actId="14100"/>
        <pc:sldMkLst>
          <pc:docMk/>
          <pc:sldMk cId="465379730" sldId="309"/>
        </pc:sldMkLst>
        <pc:spChg chg="mod">
          <ac:chgData name="Trine Mykkeltvedt" userId="38bfbfa1-49db-475c-981b-98a70cead8be" providerId="ADAL" clId="{F3EACF5B-5A5D-254D-A880-414C23F757F9}" dt="2022-08-30T17:41:27.100" v="2" actId="14100"/>
          <ac:spMkLst>
            <pc:docMk/>
            <pc:sldMk cId="465379730" sldId="309"/>
            <ac:spMk id="5" creationId="{5115CB6F-C4B8-1508-744F-5031C0F9B54E}"/>
          </ac:spMkLst>
        </pc:spChg>
      </pc:sldChg>
      <pc:sldChg chg="modSp mod">
        <pc:chgData name="Trine Mykkeltvedt" userId="38bfbfa1-49db-475c-981b-98a70cead8be" providerId="ADAL" clId="{F3EACF5B-5A5D-254D-A880-414C23F757F9}" dt="2022-08-30T17:41:45.825" v="3" actId="20577"/>
        <pc:sldMkLst>
          <pc:docMk/>
          <pc:sldMk cId="3117124832" sldId="314"/>
        </pc:sldMkLst>
        <pc:spChg chg="mod">
          <ac:chgData name="Trine Mykkeltvedt" userId="38bfbfa1-49db-475c-981b-98a70cead8be" providerId="ADAL" clId="{F3EACF5B-5A5D-254D-A880-414C23F757F9}" dt="2022-08-30T17:41:45.825" v="3" actId="20577"/>
          <ac:spMkLst>
            <pc:docMk/>
            <pc:sldMk cId="3117124832" sldId="314"/>
            <ac:spMk id="9" creationId="{F78D98C9-A07B-7FD2-C755-9FBF0FB2F857}"/>
          </ac:spMkLst>
        </pc:spChg>
      </pc:sldChg>
      <pc:sldChg chg="modSp mod">
        <pc:chgData name="Trine Mykkeltvedt" userId="38bfbfa1-49db-475c-981b-98a70cead8be" providerId="ADAL" clId="{F3EACF5B-5A5D-254D-A880-414C23F757F9}" dt="2022-08-30T17:40:58.694" v="1" actId="20577"/>
        <pc:sldMkLst>
          <pc:docMk/>
          <pc:sldMk cId="4151005265" sldId="318"/>
        </pc:sldMkLst>
        <pc:spChg chg="mod">
          <ac:chgData name="Trine Mykkeltvedt" userId="38bfbfa1-49db-475c-981b-98a70cead8be" providerId="ADAL" clId="{F3EACF5B-5A5D-254D-A880-414C23F757F9}" dt="2022-08-30T17:40:58.694" v="1" actId="20577"/>
          <ac:spMkLst>
            <pc:docMk/>
            <pc:sldMk cId="4151005265" sldId="318"/>
            <ac:spMk id="3" creationId="{6704AF94-0A7B-33C7-D8FD-1B91AE2D2BB9}"/>
          </ac:spMkLst>
        </pc:spChg>
      </pc:sldChg>
    </pc:docChg>
  </pc:docChgLst>
  <pc:docChgLst>
    <pc:chgData name="Tor Harald Sandve" userId="f2e1e0f6-5dcc-453c-a166-e091fc45fbe7" providerId="ADAL" clId="{3E213A48-66DC-49FF-B3A3-B2BF63FBDF31}"/>
    <pc:docChg chg="modSld sldOrd">
      <pc:chgData name="Tor Harald Sandve" userId="f2e1e0f6-5dcc-453c-a166-e091fc45fbe7" providerId="ADAL" clId="{3E213A48-66DC-49FF-B3A3-B2BF63FBDF31}" dt="2022-08-30T21:16:15.733" v="1"/>
      <pc:docMkLst>
        <pc:docMk/>
      </pc:docMkLst>
      <pc:sldChg chg="ord">
        <pc:chgData name="Tor Harald Sandve" userId="f2e1e0f6-5dcc-453c-a166-e091fc45fbe7" providerId="ADAL" clId="{3E213A48-66DC-49FF-B3A3-B2BF63FBDF31}" dt="2022-08-30T21:16:15.733" v="1"/>
        <pc:sldMkLst>
          <pc:docMk/>
          <pc:sldMk cId="2400826657" sldId="3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E83DF-FAE6-5144-AE3D-D719458F2ACA}" type="datetimeFigureOut">
              <a:rPr lang="en-NO" smtClean="0"/>
              <a:t>08/30/2022</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AAAC2-237A-2B4B-8E1D-9193F2A7B54E}" type="slidenum">
              <a:rPr lang="en-NO" smtClean="0"/>
              <a:t>‹#›</a:t>
            </a:fld>
            <a:endParaRPr lang="en-NO"/>
          </a:p>
        </p:txBody>
      </p:sp>
    </p:spTree>
    <p:extLst>
      <p:ext uri="{BB962C8B-B14F-4D97-AF65-F5344CB8AC3E}">
        <p14:creationId xmlns:p14="http://schemas.microsoft.com/office/powerpoint/2010/main" val="3356856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This was a joint effort in the spring, between developers at SINTEF and NORCE. </a:t>
            </a:r>
            <a:br>
              <a:rPr lang="en-NO" dirty="0"/>
            </a:br>
            <a:r>
              <a:rPr lang="en-NO" dirty="0"/>
              <a:t>Using the overall composional framework, wit pressure and n-1 overall compositions as primary variables.</a:t>
            </a:r>
          </a:p>
          <a:p>
            <a:r>
              <a:rPr lang="en-GB" dirty="0"/>
              <a:t>U</a:t>
            </a:r>
            <a:r>
              <a:rPr lang="en-NO" dirty="0"/>
              <a:t>ses PR in the cubic EoS</a:t>
            </a:r>
          </a:p>
          <a:p>
            <a:r>
              <a:rPr lang="en-NO" dirty="0"/>
              <a:t>Michelsen stability test</a:t>
            </a:r>
          </a:p>
          <a:p>
            <a:endParaRPr lang="en-NO" dirty="0"/>
          </a:p>
        </p:txBody>
      </p:sp>
      <p:sp>
        <p:nvSpPr>
          <p:cNvPr id="4" name="Slide Number Placeholder 3"/>
          <p:cNvSpPr>
            <a:spLocks noGrp="1"/>
          </p:cNvSpPr>
          <p:nvPr>
            <p:ph type="sldNum" sz="quarter" idx="5"/>
          </p:nvPr>
        </p:nvSpPr>
        <p:spPr/>
        <p:txBody>
          <a:bodyPr/>
          <a:lstStyle/>
          <a:p>
            <a:fld id="{1B7AAAC2-237A-2B4B-8E1D-9193F2A7B54E}" type="slidenum">
              <a:rPr lang="en-NO" smtClean="0"/>
              <a:t>5</a:t>
            </a:fld>
            <a:endParaRPr lang="en-NO"/>
          </a:p>
        </p:txBody>
      </p:sp>
    </p:spTree>
    <p:extLst>
      <p:ext uri="{BB962C8B-B14F-4D97-AF65-F5344CB8AC3E}">
        <p14:creationId xmlns:p14="http://schemas.microsoft.com/office/powerpoint/2010/main" val="38827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r>
              <a:rPr lang="en-NO" dirty="0"/>
              <a:t>e have issues with the derivatives of the pressure suddenly becoming very large etc. simply crashes for some compositions after some time, even tgough the flash now is verified. Have not spent time to fix this after the flash was merged before summer.</a:t>
            </a:r>
          </a:p>
        </p:txBody>
      </p:sp>
      <p:sp>
        <p:nvSpPr>
          <p:cNvPr id="4" name="Slide Number Placeholder 3"/>
          <p:cNvSpPr>
            <a:spLocks noGrp="1"/>
          </p:cNvSpPr>
          <p:nvPr>
            <p:ph type="sldNum" sz="quarter" idx="5"/>
          </p:nvPr>
        </p:nvSpPr>
        <p:spPr/>
        <p:txBody>
          <a:bodyPr/>
          <a:lstStyle/>
          <a:p>
            <a:fld id="{1B7AAAC2-237A-2B4B-8E1D-9193F2A7B54E}" type="slidenum">
              <a:rPr lang="en-NO" smtClean="0"/>
              <a:t>8</a:t>
            </a:fld>
            <a:endParaRPr lang="en-NO"/>
          </a:p>
        </p:txBody>
      </p:sp>
    </p:spTree>
    <p:extLst>
      <p:ext uri="{BB962C8B-B14F-4D97-AF65-F5344CB8AC3E}">
        <p14:creationId xmlns:p14="http://schemas.microsoft.com/office/powerpoint/2010/main" val="182025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“light” : </a:t>
            </a:r>
            <a:r>
              <a:rPr lang="en-US" dirty="0"/>
              <a:t> (only use the flash instead of tabulated values in the BO framework)?</a:t>
            </a:r>
          </a:p>
          <a:p>
            <a:r>
              <a:rPr lang="en-US" dirty="0"/>
              <a:t>Challenges_ </a:t>
            </a:r>
            <a:r>
              <a:rPr lang="en-US" dirty="0" err="1"/>
              <a:t>olav</a:t>
            </a:r>
            <a:r>
              <a:rPr lang="en-US" dirty="0"/>
              <a:t> </a:t>
            </a:r>
            <a:r>
              <a:rPr lang="en-US" dirty="0" err="1"/>
              <a:t>har</a:t>
            </a:r>
            <a:r>
              <a:rPr lang="en-US" dirty="0"/>
              <a:t> mange </a:t>
            </a:r>
            <a:r>
              <a:rPr lang="en-US" dirty="0" err="1"/>
              <a:t>erfaringer</a:t>
            </a:r>
            <a:r>
              <a:rPr lang="en-US" dirty="0"/>
              <a:t> </a:t>
            </a:r>
            <a:r>
              <a:rPr lang="en-US" dirty="0" err="1"/>
              <a:t>frå</a:t>
            </a:r>
            <a:r>
              <a:rPr lang="en-US" dirty="0"/>
              <a:t> sin </a:t>
            </a:r>
            <a:r>
              <a:rPr lang="en-US" dirty="0" err="1"/>
              <a:t>mrst</a:t>
            </a:r>
            <a:r>
              <a:rPr lang="en-US" dirty="0"/>
              <a:t> </a:t>
            </a:r>
            <a:r>
              <a:rPr lang="en-US" dirty="0" err="1"/>
              <a:t>og</a:t>
            </a:r>
            <a:r>
              <a:rPr lang="en-US" dirty="0"/>
              <a:t> Julia </a:t>
            </a:r>
            <a:r>
              <a:rPr lang="en-US" dirty="0" err="1"/>
              <a:t>implementering</a:t>
            </a:r>
            <a:endParaRPr lang="en-NO" dirty="0"/>
          </a:p>
        </p:txBody>
      </p:sp>
      <p:sp>
        <p:nvSpPr>
          <p:cNvPr id="4" name="Slide Number Placeholder 3"/>
          <p:cNvSpPr>
            <a:spLocks noGrp="1"/>
          </p:cNvSpPr>
          <p:nvPr>
            <p:ph type="sldNum" sz="quarter" idx="5"/>
          </p:nvPr>
        </p:nvSpPr>
        <p:spPr/>
        <p:txBody>
          <a:bodyPr/>
          <a:lstStyle/>
          <a:p>
            <a:fld id="{1B7AAAC2-237A-2B4B-8E1D-9193F2A7B54E}" type="slidenum">
              <a:rPr lang="en-NO" smtClean="0"/>
              <a:t>10</a:t>
            </a:fld>
            <a:endParaRPr lang="en-NO"/>
          </a:p>
        </p:txBody>
      </p:sp>
    </p:spTree>
    <p:extLst>
      <p:ext uri="{BB962C8B-B14F-4D97-AF65-F5344CB8AC3E}">
        <p14:creationId xmlns:p14="http://schemas.microsoft.com/office/powerpoint/2010/main" val="1634500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dk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7CECF0-4E2A-405C-97D9-385DF763EDF0}"/>
              </a:ext>
            </a:extLst>
          </p:cNvPr>
          <p:cNvSpPr>
            <a:spLocks noGrp="1"/>
          </p:cNvSpPr>
          <p:nvPr>
            <p:ph type="ctrTitle"/>
          </p:nvPr>
        </p:nvSpPr>
        <p:spPr>
          <a:xfrm>
            <a:off x="1445883" y="2623146"/>
            <a:ext cx="7644330" cy="1440393"/>
          </a:xfrm>
        </p:spPr>
        <p:txBody>
          <a:bodyPr anchor="b">
            <a:noAutofit/>
          </a:bodyPr>
          <a:lstStyle>
            <a:lvl1pPr algn="l">
              <a:defRPr sz="4800">
                <a:solidFill>
                  <a:schemeClr val="lt1"/>
                </a:solidFill>
              </a:defRPr>
            </a:lvl1pPr>
          </a:lstStyle>
          <a:p>
            <a:r>
              <a:rPr lang="en-US"/>
              <a:t>Click to edit Master title style</a:t>
            </a:r>
            <a:endParaRPr lang="nb-NO"/>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30.08.2022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5B76DE53-EAC0-4B11-825E-751C46B4E0AC}"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38856340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p:nvPr>
        </p:nvSpPr>
        <p:spPr/>
        <p:txBody>
          <a:bodyPr>
            <a:noAutofit/>
          </a:bodyPr>
          <a:lstStyle/>
          <a:p>
            <a:r>
              <a:rPr lang="en-US"/>
              <a:t>Click to edit Master title style</a:t>
            </a:r>
            <a:endParaRPr lang="nb-NO"/>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p:nvPr>
        </p:nvSpPr>
        <p:spPr>
          <a:xfrm>
            <a:off x="6508443" y="2283634"/>
            <a:ext cx="4746811" cy="353071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p:nvPr>
        </p:nvSpPr>
        <p:spPr>
          <a:xfrm>
            <a:off x="972001" y="2283634"/>
            <a:ext cx="4746811" cy="353071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52742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p:nvPr>
        </p:nvSpPr>
        <p:spPr/>
        <p:txBody>
          <a:bodyPr>
            <a:noAutofit/>
          </a:bodyPr>
          <a:lstStyle/>
          <a:p>
            <a:r>
              <a:rPr lang="en-US"/>
              <a:t>Click to edit Master title style</a:t>
            </a:r>
            <a:endParaRPr lang="nb-NO"/>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p:nvPr>
        </p:nvSpPr>
        <p:spPr>
          <a:xfrm>
            <a:off x="8234148" y="2340000"/>
            <a:ext cx="3021105" cy="3326552"/>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p:nvPr>
        </p:nvSpPr>
        <p:spPr>
          <a:xfrm>
            <a:off x="4595341" y="2340000"/>
            <a:ext cx="3021105" cy="3326552"/>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p:nvPr>
        </p:nvSpPr>
        <p:spPr>
          <a:xfrm>
            <a:off x="972000" y="2340000"/>
            <a:ext cx="3021105" cy="3326552"/>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88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p:nvPr>
        </p:nvSpPr>
        <p:spPr>
          <a:xfrm>
            <a:off x="5589182" y="1367612"/>
            <a:ext cx="6602818" cy="4122775"/>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en-US"/>
              <a:t>Click icon to add picture</a:t>
            </a:r>
            <a:endParaRPr lang="nb-NO"/>
          </a:p>
        </p:txBody>
      </p:sp>
      <p:sp>
        <p:nvSpPr>
          <p:cNvPr id="2" name="Tittel 1">
            <a:extLst>
              <a:ext uri="{FF2B5EF4-FFF2-40B4-BE49-F238E27FC236}">
                <a16:creationId xmlns:a16="http://schemas.microsoft.com/office/drawing/2014/main" id="{531AFB0D-406B-4F31-AB1C-2975DBCEFFBE}"/>
              </a:ext>
            </a:extLst>
          </p:cNvPr>
          <p:cNvSpPr>
            <a:spLocks noGrp="1"/>
          </p:cNvSpPr>
          <p:nvPr>
            <p:ph type="title"/>
          </p:nvPr>
        </p:nvSpPr>
        <p:spPr>
          <a:xfrm>
            <a:off x="720001" y="1367612"/>
            <a:ext cx="4323055" cy="1769715"/>
          </a:xfrm>
        </p:spPr>
        <p:txBody>
          <a:bodyPr>
            <a:noAutofit/>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p:nvPr>
        </p:nvSpPr>
        <p:spPr>
          <a:xfrm>
            <a:off x="720000" y="3305255"/>
            <a:ext cx="4323055" cy="2185132"/>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14" name="Plassholder for tekst 12">
            <a:extLst>
              <a:ext uri="{FF2B5EF4-FFF2-40B4-BE49-F238E27FC236}">
                <a16:creationId xmlns:a16="http://schemas.microsoft.com/office/drawing/2014/main" id="{6F3642DC-C658-4417-93E1-90537BB3972A}"/>
              </a:ext>
            </a:extLst>
          </p:cNvPr>
          <p:cNvSpPr>
            <a:spLocks noGrp="1"/>
          </p:cNvSpPr>
          <p:nvPr>
            <p:ph type="body" sz="quarter" idx="15" hasCustomPrompt="1"/>
          </p:nvPr>
        </p:nvSpPr>
        <p:spPr>
          <a:xfrm>
            <a:off x="7767654" y="5007401"/>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nb-NO"/>
              <a:t>Fotokreditt</a:t>
            </a:r>
          </a:p>
        </p:txBody>
      </p:sp>
      <p:sp>
        <p:nvSpPr>
          <p:cNvPr id="9" name="TekstSylinder 8">
            <a:extLst>
              <a:ext uri="{FF2B5EF4-FFF2-40B4-BE49-F238E27FC236}">
                <a16:creationId xmlns:a16="http://schemas.microsoft.com/office/drawing/2014/main" id="{880B6C74-12FC-4719-A589-97775005A15B}"/>
              </a:ext>
            </a:extLst>
          </p:cNvPr>
          <p:cNvSpPr txBox="1"/>
          <p:nvPr userDrawn="1"/>
        </p:nvSpPr>
        <p:spPr>
          <a:xfrm>
            <a:off x="6096000" y="-770040"/>
            <a:ext cx="6096000" cy="584775"/>
          </a:xfrm>
          <a:prstGeom prst="rect">
            <a:avLst/>
          </a:prstGeom>
          <a:solidFill>
            <a:schemeClr val="bg2"/>
          </a:solidFill>
        </p:spPr>
        <p:txBody>
          <a:bodyPr wrap="square" rtlCol="0">
            <a:spAutoFit/>
          </a:bodyPr>
          <a:lstStyle/>
          <a:p>
            <a:r>
              <a:rPr lang="nb-NO" sz="1600" b="1">
                <a:solidFill>
                  <a:schemeClr val="lt1"/>
                </a:solidFill>
              </a:rPr>
              <a:t>Endring av innsatt bilde: </a:t>
            </a:r>
          </a:p>
          <a:p>
            <a:r>
              <a:rPr lang="nb-NO" sz="1600">
                <a:solidFill>
                  <a:schemeClr val="lt1"/>
                </a:solidFill>
              </a:rPr>
              <a:t>Høyreklikk på bildet og velg «Endre bilde..» -&gt; «Fra fil».</a:t>
            </a:r>
          </a:p>
        </p:txBody>
      </p:sp>
    </p:spTree>
    <p:extLst>
      <p:ext uri="{BB962C8B-B14F-4D97-AF65-F5344CB8AC3E}">
        <p14:creationId xmlns:p14="http://schemas.microsoft.com/office/powerpoint/2010/main" val="8817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tekst og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en-US"/>
              <a:t>Click icon to add picture</a:t>
            </a:r>
            <a:endParaRPr lang="nb-NO"/>
          </a:p>
        </p:txBody>
      </p:sp>
      <p:sp>
        <p:nvSpPr>
          <p:cNvPr id="2" name="Tittel 1">
            <a:extLst>
              <a:ext uri="{FF2B5EF4-FFF2-40B4-BE49-F238E27FC236}">
                <a16:creationId xmlns:a16="http://schemas.microsoft.com/office/drawing/2014/main" id="{531AFB0D-406B-4F31-AB1C-2975DBCEFFBE}"/>
              </a:ext>
            </a:extLst>
          </p:cNvPr>
          <p:cNvSpPr>
            <a:spLocks noGrp="1"/>
          </p:cNvSpPr>
          <p:nvPr>
            <p:ph type="title"/>
          </p:nvPr>
        </p:nvSpPr>
        <p:spPr>
          <a:xfrm>
            <a:off x="720001" y="1106090"/>
            <a:ext cx="4683273" cy="1769715"/>
          </a:xfrm>
        </p:spPr>
        <p:txBody>
          <a:bodyPr>
            <a:noAutofit/>
          </a:bodyPr>
          <a:lstStyle/>
          <a:p>
            <a:r>
              <a:rPr lang="en-US"/>
              <a:t>Click to edit Master title style</a:t>
            </a:r>
            <a:endParaRPr lang="nb-NO"/>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nb-NO"/>
              <a:t>Fotokreditt</a:t>
            </a:r>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3" name="TekstSylinder 2">
            <a:extLst>
              <a:ext uri="{FF2B5EF4-FFF2-40B4-BE49-F238E27FC236}">
                <a16:creationId xmlns:a16="http://schemas.microsoft.com/office/drawing/2014/main" id="{1BF23F57-4367-44FC-8930-4ACB40A9A8C2}"/>
              </a:ext>
            </a:extLst>
          </p:cNvPr>
          <p:cNvSpPr txBox="1"/>
          <p:nvPr userDrawn="1"/>
        </p:nvSpPr>
        <p:spPr>
          <a:xfrm>
            <a:off x="6096000" y="-770040"/>
            <a:ext cx="6096000" cy="584775"/>
          </a:xfrm>
          <a:prstGeom prst="rect">
            <a:avLst/>
          </a:prstGeom>
          <a:solidFill>
            <a:schemeClr val="bg2"/>
          </a:solidFill>
        </p:spPr>
        <p:txBody>
          <a:bodyPr wrap="square" rtlCol="0">
            <a:spAutoFit/>
          </a:bodyPr>
          <a:lstStyle/>
          <a:p>
            <a:r>
              <a:rPr lang="nb-NO" sz="1600" b="1">
                <a:solidFill>
                  <a:schemeClr val="lt1"/>
                </a:solidFill>
              </a:rPr>
              <a:t>Endring av innsatt bilde: </a:t>
            </a:r>
          </a:p>
          <a:p>
            <a:r>
              <a:rPr lang="nb-NO" sz="1600">
                <a:solidFill>
                  <a:schemeClr val="lt1"/>
                </a:solidFill>
              </a:rPr>
              <a:t>Høyreklikk på bildet og velg «Endre bilde..» -&gt; «Fra fil».</a:t>
            </a:r>
          </a:p>
        </p:txBody>
      </p:sp>
    </p:spTree>
    <p:extLst>
      <p:ext uri="{BB962C8B-B14F-4D97-AF65-F5344CB8AC3E}">
        <p14:creationId xmlns:p14="http://schemas.microsoft.com/office/powerpoint/2010/main" val="299225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tel, tekst og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en-US"/>
              <a:t>Click icon to add picture</a:t>
            </a:r>
            <a:endParaRPr lang="nb-NO"/>
          </a:p>
        </p:txBody>
      </p:sp>
      <p:sp>
        <p:nvSpPr>
          <p:cNvPr id="2" name="Tittel 1">
            <a:extLst>
              <a:ext uri="{FF2B5EF4-FFF2-40B4-BE49-F238E27FC236}">
                <a16:creationId xmlns:a16="http://schemas.microsoft.com/office/drawing/2014/main" id="{531AFB0D-406B-4F31-AB1C-2975DBCEFFBE}"/>
              </a:ext>
            </a:extLst>
          </p:cNvPr>
          <p:cNvSpPr>
            <a:spLocks noGrp="1"/>
          </p:cNvSpPr>
          <p:nvPr>
            <p:ph type="title"/>
          </p:nvPr>
        </p:nvSpPr>
        <p:spPr>
          <a:xfrm>
            <a:off x="719999" y="1046204"/>
            <a:ext cx="5399542" cy="1215717"/>
          </a:xfrm>
        </p:spPr>
        <p:txBody>
          <a:bodyPr>
            <a:noAutofit/>
          </a:bodyPr>
          <a:lstStyle/>
          <a:p>
            <a:r>
              <a:rPr lang="en-US"/>
              <a:t>Click to edit Master title style</a:t>
            </a:r>
            <a:endParaRPr lang="nb-NO"/>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nb-NO"/>
              <a:t>Fotokreditt</a:t>
            </a:r>
          </a:p>
        </p:txBody>
      </p:sp>
      <p:sp>
        <p:nvSpPr>
          <p:cNvPr id="11" name="Plassholder for tekst 7">
            <a:extLst>
              <a:ext uri="{FF2B5EF4-FFF2-40B4-BE49-F238E27FC236}">
                <a16:creationId xmlns:a16="http://schemas.microsoft.com/office/drawing/2014/main" id="{FC490B7D-2A94-4D7E-80D1-D399204B755E}"/>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TekstSylinder 9">
            <a:extLst>
              <a:ext uri="{FF2B5EF4-FFF2-40B4-BE49-F238E27FC236}">
                <a16:creationId xmlns:a16="http://schemas.microsoft.com/office/drawing/2014/main" id="{82575B85-CDE3-479D-89E3-3637FBECD597}"/>
              </a:ext>
            </a:extLst>
          </p:cNvPr>
          <p:cNvSpPr txBox="1"/>
          <p:nvPr userDrawn="1"/>
        </p:nvSpPr>
        <p:spPr>
          <a:xfrm>
            <a:off x="6096000" y="-770040"/>
            <a:ext cx="6096000" cy="584775"/>
          </a:xfrm>
          <a:prstGeom prst="rect">
            <a:avLst/>
          </a:prstGeom>
          <a:solidFill>
            <a:schemeClr val="bg2"/>
          </a:solidFill>
        </p:spPr>
        <p:txBody>
          <a:bodyPr wrap="square" rtlCol="0">
            <a:spAutoFit/>
          </a:bodyPr>
          <a:lstStyle/>
          <a:p>
            <a:r>
              <a:rPr lang="nb-NO" sz="1600" b="1">
                <a:solidFill>
                  <a:schemeClr val="lt1"/>
                </a:solidFill>
              </a:rPr>
              <a:t>Endring av innsatt bilde: </a:t>
            </a:r>
          </a:p>
          <a:p>
            <a:r>
              <a:rPr lang="nb-NO" sz="1600">
                <a:solidFill>
                  <a:schemeClr val="lt1"/>
                </a:solidFill>
              </a:rPr>
              <a:t>Høyreklikk på bildet og velg «Endre bilde..» -&gt; «Fra fil».</a:t>
            </a:r>
          </a:p>
        </p:txBody>
      </p:sp>
    </p:spTree>
    <p:extLst>
      <p:ext uri="{BB962C8B-B14F-4D97-AF65-F5344CB8AC3E}">
        <p14:creationId xmlns:p14="http://schemas.microsoft.com/office/powerpoint/2010/main" val="189838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Utfallende bilde (lys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en-US"/>
              <a:t>Click icon to add picture</a:t>
            </a:r>
            <a:endParaRPr lang="nb-NO"/>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nb-NO"/>
              <a:t>Fotokreditt</a:t>
            </a:r>
          </a:p>
        </p:txBody>
      </p:sp>
      <p:sp>
        <p:nvSpPr>
          <p:cNvPr id="9" name="Plassholder for tekst 7">
            <a:extLst>
              <a:ext uri="{FF2B5EF4-FFF2-40B4-BE49-F238E27FC236}">
                <a16:creationId xmlns:a16="http://schemas.microsoft.com/office/drawing/2014/main" id="{F0D14058-5126-43FF-A4AA-9E8CA8C23A21}"/>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TekstSylinder 7">
            <a:extLst>
              <a:ext uri="{FF2B5EF4-FFF2-40B4-BE49-F238E27FC236}">
                <a16:creationId xmlns:a16="http://schemas.microsoft.com/office/drawing/2014/main" id="{C9EC4C80-2F40-429A-B293-8DDB7A013FF2}"/>
              </a:ext>
            </a:extLst>
          </p:cNvPr>
          <p:cNvSpPr txBox="1"/>
          <p:nvPr userDrawn="1"/>
        </p:nvSpPr>
        <p:spPr>
          <a:xfrm>
            <a:off x="6096000" y="-770040"/>
            <a:ext cx="6096000" cy="584775"/>
          </a:xfrm>
          <a:prstGeom prst="rect">
            <a:avLst/>
          </a:prstGeom>
          <a:solidFill>
            <a:schemeClr val="bg2"/>
          </a:solidFill>
        </p:spPr>
        <p:txBody>
          <a:bodyPr wrap="square" rtlCol="0">
            <a:spAutoFit/>
          </a:bodyPr>
          <a:lstStyle/>
          <a:p>
            <a:r>
              <a:rPr lang="nb-NO" sz="1600" b="1">
                <a:solidFill>
                  <a:schemeClr val="lt1"/>
                </a:solidFill>
              </a:rPr>
              <a:t>Endring av innsatt bilde: </a:t>
            </a:r>
          </a:p>
          <a:p>
            <a:r>
              <a:rPr lang="nb-NO" sz="1600">
                <a:solidFill>
                  <a:schemeClr val="lt1"/>
                </a:solidFill>
              </a:rPr>
              <a:t>Høyreklikk på bildet og velg «Endre bilde..» -&gt; «Fra fil».</a:t>
            </a:r>
          </a:p>
        </p:txBody>
      </p:sp>
    </p:spTree>
    <p:extLst>
      <p:ext uri="{BB962C8B-B14F-4D97-AF65-F5344CB8AC3E}">
        <p14:creationId xmlns:p14="http://schemas.microsoft.com/office/powerpoint/2010/main" val="63347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Utfallende bilde (mørk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en-US"/>
              <a:t>Click icon to add picture</a:t>
            </a:r>
            <a:endParaRPr lang="nb-NO"/>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nb-NO"/>
              <a:t>Fotokreditt</a:t>
            </a:r>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TekstSylinder 7">
            <a:extLst>
              <a:ext uri="{FF2B5EF4-FFF2-40B4-BE49-F238E27FC236}">
                <a16:creationId xmlns:a16="http://schemas.microsoft.com/office/drawing/2014/main" id="{704382C7-5F77-4E62-9B91-52C7DDFD930C}"/>
              </a:ext>
            </a:extLst>
          </p:cNvPr>
          <p:cNvSpPr txBox="1"/>
          <p:nvPr userDrawn="1"/>
        </p:nvSpPr>
        <p:spPr>
          <a:xfrm>
            <a:off x="6096000" y="-770040"/>
            <a:ext cx="6096000" cy="584775"/>
          </a:xfrm>
          <a:prstGeom prst="rect">
            <a:avLst/>
          </a:prstGeom>
          <a:solidFill>
            <a:schemeClr val="bg2"/>
          </a:solidFill>
        </p:spPr>
        <p:txBody>
          <a:bodyPr wrap="square" rtlCol="0">
            <a:spAutoFit/>
          </a:bodyPr>
          <a:lstStyle/>
          <a:p>
            <a:r>
              <a:rPr lang="nb-NO" sz="1600" b="1">
                <a:solidFill>
                  <a:schemeClr val="lt1"/>
                </a:solidFill>
              </a:rPr>
              <a:t>Endring av innsatt bilde: </a:t>
            </a:r>
          </a:p>
          <a:p>
            <a:r>
              <a:rPr lang="nb-NO" sz="1600">
                <a:solidFill>
                  <a:schemeClr val="lt1"/>
                </a:solidFill>
              </a:rPr>
              <a:t>Høyreklikk på bildet og velg «Endre bilde..» -&gt; «Fra fil».</a:t>
            </a:r>
          </a:p>
        </p:txBody>
      </p:sp>
    </p:spTree>
    <p:extLst>
      <p:ext uri="{BB962C8B-B14F-4D97-AF65-F5344CB8AC3E}">
        <p14:creationId xmlns:p14="http://schemas.microsoft.com/office/powerpoint/2010/main" val="40003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1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8" presetClass="emph" presetSubtype="0" repeatCount="indefinite" fill="hold" nodeType="afterEffect">
                  <p:stCondLst>
                    <p:cond delay="0"/>
                  </p:stCondLst>
                  <p:childTnLst>
                    <p:animRot by="21600000">
                      <p:cBhvr>
                        <p:cTn dur="40000" fill="hold"/>
                        <p:tgtEl>
                          <p:spTgt spid="1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itat med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en-US"/>
              <a:t>Click icon to add picture</a:t>
            </a:r>
            <a:endParaRPr lang="nb-NO"/>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nb-NO"/>
              <a:t>Fotokreditt</a:t>
            </a:r>
          </a:p>
        </p:txBody>
      </p:sp>
      <p:sp>
        <p:nvSpPr>
          <p:cNvPr id="11" name="Plassholder for tekst 1">
            <a:extLst>
              <a:ext uri="{FF2B5EF4-FFF2-40B4-BE49-F238E27FC236}">
                <a16:creationId xmlns:a16="http://schemas.microsoft.com/office/drawing/2014/main" id="{D8DC3590-D432-4C4B-A3EF-375B072533E1}"/>
              </a:ext>
            </a:extLst>
          </p:cNvPr>
          <p:cNvSpPr>
            <a:spLocks noGrp="1"/>
          </p:cNvSpPr>
          <p:nvPr>
            <p:ph type="body" sz="quarter" idx="17" hasCustomPrompt="1"/>
          </p:nvPr>
        </p:nvSpPr>
        <p:spPr>
          <a:xfrm>
            <a:off x="698972" y="794249"/>
            <a:ext cx="4382656" cy="5265909"/>
          </a:xfrm>
          <a:prstGeom prst="rect">
            <a:avLst/>
          </a:prstGeom>
          <a:solidFill>
            <a:schemeClr val="lt1"/>
          </a:solidFill>
        </p:spPr>
        <p:txBody>
          <a:bodyPr lIns="558000" tIns="594000" rIns="558000" bIns="594000" anchor="b">
            <a:noAutofit/>
          </a:bodyPr>
          <a:lstStyle>
            <a:lvl1pPr marL="0" indent="0">
              <a:lnSpc>
                <a:spcPct val="90000"/>
              </a:lnSpc>
              <a:spcBef>
                <a:spcPts val="0"/>
              </a:spcBef>
              <a:buNone/>
              <a:defRPr sz="3200">
                <a:solidFill>
                  <a:srgbClr val="030354"/>
                </a:solidFill>
              </a:defRPr>
            </a:lvl1pPr>
            <a:lvl2pPr marL="457200" indent="0">
              <a:buNone/>
              <a:defRPr sz="3200">
                <a:solidFill>
                  <a:srgbClr val="030354"/>
                </a:solidFill>
              </a:defRPr>
            </a:lvl2pPr>
            <a:lvl3pPr marL="914400" indent="0">
              <a:buNone/>
              <a:defRPr sz="3200">
                <a:solidFill>
                  <a:srgbClr val="030354"/>
                </a:solidFill>
              </a:defRPr>
            </a:lvl3pPr>
            <a:lvl4pPr marL="1371600" indent="0">
              <a:buNone/>
              <a:defRPr sz="3200">
                <a:solidFill>
                  <a:srgbClr val="030354"/>
                </a:solidFill>
              </a:defRPr>
            </a:lvl4pPr>
            <a:lvl5pPr marL="1828800" indent="0">
              <a:buNone/>
              <a:defRPr sz="3200">
                <a:solidFill>
                  <a:srgbClr val="030354"/>
                </a:solidFill>
              </a:defRPr>
            </a:lvl5pPr>
          </a:lstStyle>
          <a:p>
            <a:pPr lvl="0"/>
            <a:r>
              <a:rPr lang="nb-NO"/>
              <a:t>Her kommer en setning eller et sitat som skal fremheves</a:t>
            </a:r>
          </a:p>
        </p:txBody>
      </p:sp>
      <p:sp>
        <p:nvSpPr>
          <p:cNvPr id="9" name="Plassholder for tekst 7">
            <a:extLst>
              <a:ext uri="{FF2B5EF4-FFF2-40B4-BE49-F238E27FC236}">
                <a16:creationId xmlns:a16="http://schemas.microsoft.com/office/drawing/2014/main" id="{D23CF86B-8A1E-4F52-A5C4-C907C88A9C92}"/>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TekstSylinder 9">
            <a:extLst>
              <a:ext uri="{FF2B5EF4-FFF2-40B4-BE49-F238E27FC236}">
                <a16:creationId xmlns:a16="http://schemas.microsoft.com/office/drawing/2014/main" id="{24ACC87C-C9CC-4CB2-B36E-C94AFA05042C}"/>
              </a:ext>
            </a:extLst>
          </p:cNvPr>
          <p:cNvSpPr txBox="1"/>
          <p:nvPr userDrawn="1"/>
        </p:nvSpPr>
        <p:spPr>
          <a:xfrm>
            <a:off x="6096000" y="-770040"/>
            <a:ext cx="6096000" cy="584775"/>
          </a:xfrm>
          <a:prstGeom prst="rect">
            <a:avLst/>
          </a:prstGeom>
          <a:solidFill>
            <a:schemeClr val="bg2"/>
          </a:solidFill>
        </p:spPr>
        <p:txBody>
          <a:bodyPr wrap="square" rtlCol="0">
            <a:spAutoFit/>
          </a:bodyPr>
          <a:lstStyle/>
          <a:p>
            <a:r>
              <a:rPr lang="nb-NO" sz="1600" b="1">
                <a:solidFill>
                  <a:schemeClr val="lt1"/>
                </a:solidFill>
              </a:rPr>
              <a:t>Endring av innsatt bilde: </a:t>
            </a:r>
          </a:p>
          <a:p>
            <a:r>
              <a:rPr lang="nb-NO" sz="1600">
                <a:solidFill>
                  <a:schemeClr val="lt1"/>
                </a:solidFill>
              </a:rPr>
              <a:t>Høyreklikk på bildet og velg «Endre bilde..» -&gt; «Fra fil».</a:t>
            </a:r>
          </a:p>
        </p:txBody>
      </p:sp>
    </p:spTree>
    <p:extLst>
      <p:ext uri="{BB962C8B-B14F-4D97-AF65-F5344CB8AC3E}">
        <p14:creationId xmlns:p14="http://schemas.microsoft.com/office/powerpoint/2010/main" val="139501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chemeClr val="bg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2592526" y="4701563"/>
            <a:ext cx="7006949" cy="369332"/>
          </a:xfrm>
          <a:prstGeom prst="rect">
            <a:avLst/>
          </a:prstGeom>
        </p:spPr>
        <p:txBody>
          <a:bodyPr>
            <a:noAutofit/>
          </a:bodyPr>
          <a:lstStyle>
            <a:lvl1pPr marL="0" indent="0" algn="ctr">
              <a:lnSpc>
                <a:spcPct val="100000"/>
              </a:lnSpc>
              <a:spcBef>
                <a:spcPts val="0"/>
              </a:spcBef>
              <a:buNone/>
              <a:defRPr sz="1800">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Navn, tittel</a:t>
            </a:r>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13" name="Tittel 1">
            <a:extLst>
              <a:ext uri="{FF2B5EF4-FFF2-40B4-BE49-F238E27FC236}">
                <a16:creationId xmlns:a16="http://schemas.microsoft.com/office/drawing/2014/main" id="{7E738FDB-A96C-4BE4-A1EC-1F127422A34D}"/>
              </a:ext>
            </a:extLst>
          </p:cNvPr>
          <p:cNvSpPr>
            <a:spLocks noGrp="1"/>
          </p:cNvSpPr>
          <p:nvPr>
            <p:ph type="title" hasCustomPrompt="1"/>
          </p:nvPr>
        </p:nvSpPr>
        <p:spPr>
          <a:xfrm>
            <a:off x="1631577" y="1766342"/>
            <a:ext cx="8928847" cy="2599173"/>
          </a:xfrm>
        </p:spPr>
        <p:txBody>
          <a:bodyPr anchor="ctr">
            <a:noAutofit/>
          </a:bodyPr>
          <a:lstStyle>
            <a:lvl1pPr algn="ctr">
              <a:defRPr sz="3600">
                <a:solidFill>
                  <a:schemeClr val="dk2"/>
                </a:solidFill>
              </a:defRPr>
            </a:lvl1pPr>
          </a:lstStyle>
          <a:p>
            <a:r>
              <a:rPr lang="nb-NO"/>
              <a:t>«Her kommer en setning som vil fremheves, eller et sitat som kan gå over flere linjer, derfor har vi teksten i mindre størrelse og i anførselstegn for at den ikke forveksles med en tittel»</a:t>
            </a:r>
          </a:p>
        </p:txBody>
      </p:sp>
      <p:pic>
        <p:nvPicPr>
          <p:cNvPr id="8" name="Grafikk 7">
            <a:extLst>
              <a:ext uri="{FF2B5EF4-FFF2-40B4-BE49-F238E27FC236}">
                <a16:creationId xmlns:a16="http://schemas.microsoft.com/office/drawing/2014/main" id="{5599FC41-3C3F-4C1C-8C26-F83DAC0AF8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Tree>
    <p:extLst>
      <p:ext uri="{BB962C8B-B14F-4D97-AF65-F5344CB8AC3E}">
        <p14:creationId xmlns:p14="http://schemas.microsoft.com/office/powerpoint/2010/main" val="7727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Deloverskrift #2">
    <p:bg>
      <p:bgPr>
        <a:solidFill>
          <a:schemeClr val="dk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11" name="Plassholder for tekst 2">
            <a:extLst>
              <a:ext uri="{FF2B5EF4-FFF2-40B4-BE49-F238E27FC236}">
                <a16:creationId xmlns:a16="http://schemas.microsoft.com/office/drawing/2014/main" id="{78BB42C3-D13D-47BA-B620-5FFF70504A8E}"/>
              </a:ext>
            </a:extLst>
          </p:cNvPr>
          <p:cNvSpPr>
            <a:spLocks noGrp="1"/>
          </p:cNvSpPr>
          <p:nvPr>
            <p:ph type="body" idx="1" hasCustomPrompt="1"/>
          </p:nvPr>
        </p:nvSpPr>
        <p:spPr>
          <a:xfrm>
            <a:off x="2592526" y="4701563"/>
            <a:ext cx="7006949" cy="369332"/>
          </a:xfrm>
          <a:prstGeom prst="rect">
            <a:avLst/>
          </a:prstGeom>
        </p:spPr>
        <p:txBody>
          <a:bodyPr>
            <a:noAutofit/>
          </a:bodyPr>
          <a:lstStyle>
            <a:lvl1pPr marL="0" indent="0" algn="ctr">
              <a:lnSpc>
                <a:spcPct val="100000"/>
              </a:lnSpc>
              <a:spcBef>
                <a:spcPts val="0"/>
              </a:spcBef>
              <a:buNone/>
              <a:defRPr sz="1800">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Navn, tittel</a:t>
            </a:r>
          </a:p>
        </p:txBody>
      </p:sp>
      <p:sp>
        <p:nvSpPr>
          <p:cNvPr id="12" name="Tittel 1">
            <a:extLst>
              <a:ext uri="{FF2B5EF4-FFF2-40B4-BE49-F238E27FC236}">
                <a16:creationId xmlns:a16="http://schemas.microsoft.com/office/drawing/2014/main" id="{11AE02D9-5BB9-4F56-B684-941D692D5087}"/>
              </a:ext>
            </a:extLst>
          </p:cNvPr>
          <p:cNvSpPr>
            <a:spLocks noGrp="1"/>
          </p:cNvSpPr>
          <p:nvPr>
            <p:ph type="title" hasCustomPrompt="1"/>
          </p:nvPr>
        </p:nvSpPr>
        <p:spPr>
          <a:xfrm>
            <a:off x="1631577" y="1766342"/>
            <a:ext cx="8928847" cy="2599173"/>
          </a:xfrm>
        </p:spPr>
        <p:txBody>
          <a:bodyPr anchor="ctr">
            <a:noAutofit/>
          </a:bodyPr>
          <a:lstStyle>
            <a:lvl1pPr algn="ctr">
              <a:defRPr sz="3600">
                <a:solidFill>
                  <a:schemeClr val="accent5"/>
                </a:solidFill>
              </a:defRPr>
            </a:lvl1pPr>
          </a:lstStyle>
          <a:p>
            <a:pPr algn="ctr"/>
            <a:r>
              <a:rPr lang="nb-NO" sz="3600">
                <a:solidFill>
                  <a:srgbClr val="80B7BA"/>
                </a:solidFill>
                <a:latin typeface="Arial" panose="020B0604020202020204" pitchFamily="34" charset="0"/>
                <a:ea typeface="+mn-ea"/>
              </a:rPr>
              <a:t>«Her kommer en setning som vil fremheves, eller et sitat som kan gå over flere linjer, derfor har vi teksten i mindre størrelse og i anførselstegn for at den ikke forveksles med en tittel»</a:t>
            </a:r>
          </a:p>
        </p:txBody>
      </p:sp>
      <p:pic>
        <p:nvPicPr>
          <p:cNvPr id="8" name="Grafikk 7">
            <a:extLst>
              <a:ext uri="{FF2B5EF4-FFF2-40B4-BE49-F238E27FC236}">
                <a16:creationId xmlns:a16="http://schemas.microsoft.com/office/drawing/2014/main" id="{0C669F52-F4D6-4F74-A8BF-E8901E3D1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Tree>
    <p:extLst>
      <p:ext uri="{BB962C8B-B14F-4D97-AF65-F5344CB8AC3E}">
        <p14:creationId xmlns:p14="http://schemas.microsoft.com/office/powerpoint/2010/main" val="9878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2">
    <p:bg>
      <p:bgPr>
        <a:solidFill>
          <a:schemeClr val="accent1"/>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87379ED2-44D6-4B3D-8468-39EA9D3C9F54}"/>
              </a:ext>
            </a:extLst>
          </p:cNvPr>
          <p:cNvPicPr>
            <a:picLocks noChangeAspect="1"/>
          </p:cNvPicPr>
          <p:nvPr userDrawn="1"/>
        </p:nvPicPr>
        <p:blipFill rotWithShape="1">
          <a:blip r:embed="rId2"/>
          <a:srcRect/>
          <a:stretch/>
        </p:blipFill>
        <p:spPr>
          <a:xfrm>
            <a:off x="0" y="0"/>
            <a:ext cx="12193611" cy="68580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1611"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p:nvPr>
        </p:nvSpPr>
        <p:spPr>
          <a:xfrm>
            <a:off x="1445883" y="2623146"/>
            <a:ext cx="7644330" cy="1440393"/>
          </a:xfrm>
        </p:spPr>
        <p:txBody>
          <a:bodyPr anchor="b">
            <a:noAutofit/>
          </a:bodyPr>
          <a:lstStyle>
            <a:lvl1pPr algn="l">
              <a:defRPr sz="4800">
                <a:solidFill>
                  <a:schemeClr val="lt1"/>
                </a:solidFill>
              </a:defRPr>
            </a:lvl1pPr>
          </a:lstStyle>
          <a:p>
            <a:r>
              <a:rPr lang="en-US"/>
              <a:t>Click to edit Master title style</a:t>
            </a:r>
            <a:endParaRPr lang="nb-NO"/>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30.08.2022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5B76DE53-EAC0-4B11-825E-751C46B4E0AC}"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2715732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osjektforside #1">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en-US"/>
              <a:t>Click icon to add picture</a:t>
            </a:r>
            <a:endParaRPr lang="nb-NO"/>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Font typeface="Arial" panose="020B0604020202020204" pitchFamily="34" charset="0"/>
              <a:buNone/>
              <a:defRPr sz="14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nb-NO"/>
              <a:t>Dette er prosjektets «forside», denne første versjonen har navnet og bildet til venstre og en åpen kolonne til innhold på høyre siden. Her er det plass til en ingress i 16 </a:t>
            </a:r>
            <a:r>
              <a:rPr lang="nb-NO" err="1"/>
              <a:t>pt</a:t>
            </a:r>
            <a:r>
              <a:rPr lang="nb-NO"/>
              <a:t> og resten av siden kan brukes fritt.</a:t>
            </a:r>
            <a:endParaRPr lang="nb-NO" sz="1400"/>
          </a:p>
          <a:p>
            <a:pPr>
              <a:spcBef>
                <a:spcPts val="3000"/>
              </a:spcBef>
              <a:spcAft>
                <a:spcPts val="800"/>
              </a:spcAft>
            </a:pPr>
            <a:r>
              <a:rPr lang="nb-NO" b="1">
                <a:solidFill>
                  <a:schemeClr val="accent6"/>
                </a:solidFill>
              </a:rPr>
              <a:t>Undertittel 1 i 18 </a:t>
            </a:r>
            <a:r>
              <a:rPr lang="nb-NO" b="1" err="1">
                <a:solidFill>
                  <a:schemeClr val="accent6"/>
                </a:solidFill>
              </a:rPr>
              <a:t>pt</a:t>
            </a:r>
            <a:endParaRPr lang="nb-NO" b="1">
              <a:solidFill>
                <a:schemeClr val="accent6"/>
              </a:solidFill>
            </a:endParaRPr>
          </a:p>
          <a:p>
            <a:r>
              <a:rPr lang="nb-NO" sz="1400"/>
              <a:t>Her kan du legge inn en avsnitt (f.eks. «hvorfor») eller en liste med punktmerker/nummerering. Teksten er i 14 </a:t>
            </a:r>
            <a:r>
              <a:rPr lang="nb-NO" sz="1400" err="1"/>
              <a:t>pt</a:t>
            </a:r>
            <a:r>
              <a:rPr lang="nb-NO" sz="1400"/>
              <a:t>. og vi anbefaler ikke å bruke noe mindre en dette.</a:t>
            </a:r>
          </a:p>
          <a:p>
            <a:pPr>
              <a:spcBef>
                <a:spcPts val="2400"/>
              </a:spcBef>
              <a:spcAft>
                <a:spcPts val="600"/>
              </a:spcAft>
            </a:pPr>
            <a:r>
              <a:rPr lang="nb-NO" b="1">
                <a:solidFill>
                  <a:schemeClr val="accent6"/>
                </a:solidFill>
              </a:rPr>
              <a:t>Undertittel 2 i 18 </a:t>
            </a:r>
            <a:r>
              <a:rPr lang="nb-NO" b="1" err="1">
                <a:solidFill>
                  <a:schemeClr val="accent6"/>
                </a:solidFill>
              </a:rPr>
              <a:t>pt</a:t>
            </a:r>
            <a:endParaRPr lang="nb-NO" b="1">
              <a:solidFill>
                <a:schemeClr val="accent6"/>
              </a:solidFill>
            </a:endParaRPr>
          </a:p>
          <a:p>
            <a:pPr marL="285750" indent="-285750">
              <a:buFont typeface="Arial" panose="020B0604020202020204" pitchFamily="34" charset="0"/>
              <a:buChar char="•"/>
            </a:pPr>
            <a:r>
              <a:rPr lang="nb-NO" sz="1400"/>
              <a:t>Vi anbefaler ikke å presse inn alt innhold på én side.</a:t>
            </a:r>
          </a:p>
          <a:p>
            <a:pPr marL="285750" indent="-285750">
              <a:buFont typeface="Arial" panose="020B0604020202020204" pitchFamily="34" charset="0"/>
              <a:buChar char="•"/>
            </a:pPr>
            <a:r>
              <a:rPr lang="nb-NO" sz="1400"/>
              <a:t>Bruk gjerne malen til å organisere ditt innhold i flere sider slik at det ikke er nødvendig å ha altfor liten skrift, husk at vi må ta hensyn til UU-kravene.</a:t>
            </a:r>
          </a:p>
          <a:p>
            <a:pPr marL="285750" indent="-285750">
              <a:buFont typeface="Arial" panose="020B0604020202020204" pitchFamily="34" charset="0"/>
              <a:buChar char="•"/>
            </a:pPr>
            <a:r>
              <a:rPr lang="nb-NO" sz="1400"/>
              <a:t>På venstre siden under prosjektets navn, kan du legge inn et bilde eller en illustrasjon, men husk å bruke bilder av høy kvalitet.</a:t>
            </a:r>
            <a:endParaRPr lang="nb-NO" b="1">
              <a:solidFill>
                <a:schemeClr val="accent6"/>
              </a:solidFill>
            </a:endParaRPr>
          </a:p>
          <a:p>
            <a:endParaRPr lang="nb-NO" b="1">
              <a:solidFill>
                <a:schemeClr val="accent6"/>
              </a:solidFill>
            </a:endParaRPr>
          </a:p>
        </p:txBody>
      </p:sp>
      <p:sp>
        <p:nvSpPr>
          <p:cNvPr id="22" name="Tittel 1">
            <a:extLst>
              <a:ext uri="{FF2B5EF4-FFF2-40B4-BE49-F238E27FC236}">
                <a16:creationId xmlns:a16="http://schemas.microsoft.com/office/drawing/2014/main" id="{D41059BF-5724-4FD1-BC3F-019B02D457A8}"/>
              </a:ext>
            </a:extLst>
          </p:cNvPr>
          <p:cNvSpPr>
            <a:spLocks noGrp="1"/>
          </p:cNvSpPr>
          <p:nvPr>
            <p:ph type="title" hasCustomPrompt="1"/>
          </p:nvPr>
        </p:nvSpPr>
        <p:spPr>
          <a:xfrm>
            <a:off x="746122" y="844640"/>
            <a:ext cx="4809727" cy="1509644"/>
          </a:xfrm>
        </p:spPr>
        <p:txBody>
          <a:bodyPr lIns="0" tIns="0" rIns="0" bIns="0">
            <a:noAutofit/>
          </a:bodyPr>
          <a:lstStyle>
            <a:lvl1pPr>
              <a:defRPr sz="3600"/>
            </a:lvl1pPr>
          </a:lstStyle>
          <a:p>
            <a:r>
              <a:rPr lang="nb-NO" sz="3600" spc="-100">
                <a:solidFill>
                  <a:srgbClr val="030354"/>
                </a:solidFill>
                <a:latin typeface="Arial" panose="020B0604020202020204" pitchFamily="34" charset="0"/>
                <a:ea typeface="+mn-ea"/>
              </a:rPr>
              <a:t>Her kommer et langt prosjektnavn som kan gå over flere linjer </a:t>
            </a:r>
            <a:endParaRPr lang="nb-NO"/>
          </a:p>
        </p:txBody>
      </p:sp>
      <p:pic>
        <p:nvPicPr>
          <p:cNvPr id="25" name="Grafikk 24">
            <a:extLst>
              <a:ext uri="{FF2B5EF4-FFF2-40B4-BE49-F238E27FC236}">
                <a16:creationId xmlns:a16="http://schemas.microsoft.com/office/drawing/2014/main" id="{037AD171-50CD-43C1-88CF-3F862B32AF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0" name="TekstSylinder 9">
            <a:extLst>
              <a:ext uri="{FF2B5EF4-FFF2-40B4-BE49-F238E27FC236}">
                <a16:creationId xmlns:a16="http://schemas.microsoft.com/office/drawing/2014/main" id="{16CF38E2-A9E8-4A2A-9812-F1EF2A44DCCC}"/>
              </a:ext>
            </a:extLst>
          </p:cNvPr>
          <p:cNvSpPr txBox="1"/>
          <p:nvPr userDrawn="1"/>
        </p:nvSpPr>
        <p:spPr>
          <a:xfrm>
            <a:off x="6096000" y="-770040"/>
            <a:ext cx="6096000" cy="584775"/>
          </a:xfrm>
          <a:prstGeom prst="rect">
            <a:avLst/>
          </a:prstGeom>
          <a:solidFill>
            <a:schemeClr val="bg2"/>
          </a:solidFill>
        </p:spPr>
        <p:txBody>
          <a:bodyPr wrap="square" rtlCol="0">
            <a:spAutoFit/>
          </a:bodyPr>
          <a:lstStyle/>
          <a:p>
            <a:r>
              <a:rPr lang="nb-NO" sz="1600" b="1">
                <a:solidFill>
                  <a:schemeClr val="lt1"/>
                </a:solidFill>
              </a:rPr>
              <a:t>Endring av innsatt bilde: </a:t>
            </a:r>
          </a:p>
          <a:p>
            <a:r>
              <a:rPr lang="nb-NO" sz="1600">
                <a:solidFill>
                  <a:schemeClr val="lt1"/>
                </a:solidFill>
              </a:rPr>
              <a:t>Høyreklikk på bildet og velg «Endre bilde..» -&gt; «Fra fil».</a:t>
            </a:r>
          </a:p>
        </p:txBody>
      </p:sp>
    </p:spTree>
    <p:extLst>
      <p:ext uri="{BB962C8B-B14F-4D97-AF65-F5344CB8AC3E}">
        <p14:creationId xmlns:p14="http://schemas.microsoft.com/office/powerpoint/2010/main" val="374621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sjektforside #2">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en-US"/>
              <a:t>Click icon to add picture</a:t>
            </a:r>
            <a:endParaRPr lang="nb-NO"/>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46123" y="844640"/>
            <a:ext cx="4809727" cy="512448"/>
          </a:xfrm>
        </p:spPr>
        <p:txBody>
          <a:bodyPr lIns="0" tIns="0" rIns="0" bIns="0">
            <a:noAutofit/>
          </a:bodyPr>
          <a:lstStyle>
            <a:lvl1pPr>
              <a:defRPr sz="3600"/>
            </a:lvl1pPr>
          </a:lstStyle>
          <a:p>
            <a:r>
              <a:rPr lang="nb-NO"/>
              <a:t>Prosjektnavn</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18" name="Plassholder for tekst 2">
            <a:extLst>
              <a:ext uri="{FF2B5EF4-FFF2-40B4-BE49-F238E27FC236}">
                <a16:creationId xmlns:a16="http://schemas.microsoft.com/office/drawing/2014/main" id="{D52BEF70-F248-49B2-BFAC-7728A861FF9F}"/>
              </a:ext>
            </a:extLst>
          </p:cNvPr>
          <p:cNvSpPr>
            <a:spLocks noGrp="1"/>
          </p:cNvSpPr>
          <p:nvPr>
            <p:ph type="body" sz="quarter" idx="16"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rgbClr val="030354"/>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lvl="0"/>
            <a:r>
              <a:rPr lang="nb-NO" sz="2400">
                <a:solidFill>
                  <a:srgbClr val="030354"/>
                </a:solidFill>
                <a:latin typeface="Arial" panose="020B0604020202020204" pitchFamily="34" charset="0"/>
                <a:ea typeface="+mn-ea"/>
              </a:rPr>
              <a:t>Todelt prosjektnavn som kan være langt</a:t>
            </a:r>
            <a:endParaRPr lang="nb-NO"/>
          </a:p>
        </p:txBody>
      </p: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a:t>Dette er prosjektets «forside», denne første versjonen har navnet og bildet til venstre og en åpen kolonne til innhold på høyre siden. Her er det plass til en ingress i 16 </a:t>
            </a:r>
            <a:r>
              <a:rPr lang="nb-NO" err="1"/>
              <a:t>pt</a:t>
            </a:r>
            <a:r>
              <a:rPr lang="nb-NO"/>
              <a:t> og resten av siden kan brukes fritt.</a:t>
            </a:r>
          </a:p>
        </p:txBody>
      </p:sp>
      <p:pic>
        <p:nvPicPr>
          <p:cNvPr id="14" name="Grafikk 13">
            <a:extLst>
              <a:ext uri="{FF2B5EF4-FFF2-40B4-BE49-F238E27FC236}">
                <a16:creationId xmlns:a16="http://schemas.microsoft.com/office/drawing/2014/main" id="{ED961BAA-3242-4C98-9DAF-E47CEDF52F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3" name="TekstSylinder 12">
            <a:extLst>
              <a:ext uri="{FF2B5EF4-FFF2-40B4-BE49-F238E27FC236}">
                <a16:creationId xmlns:a16="http://schemas.microsoft.com/office/drawing/2014/main" id="{060A3516-BDEE-4A47-BCE7-17A878A1B8EF}"/>
              </a:ext>
            </a:extLst>
          </p:cNvPr>
          <p:cNvSpPr txBox="1"/>
          <p:nvPr userDrawn="1"/>
        </p:nvSpPr>
        <p:spPr>
          <a:xfrm>
            <a:off x="6096000" y="-770040"/>
            <a:ext cx="6096000" cy="584775"/>
          </a:xfrm>
          <a:prstGeom prst="rect">
            <a:avLst/>
          </a:prstGeom>
          <a:solidFill>
            <a:schemeClr val="bg2"/>
          </a:solidFill>
        </p:spPr>
        <p:txBody>
          <a:bodyPr wrap="square" rtlCol="0">
            <a:spAutoFit/>
          </a:bodyPr>
          <a:lstStyle/>
          <a:p>
            <a:r>
              <a:rPr lang="nb-NO" sz="1600" b="1">
                <a:solidFill>
                  <a:schemeClr val="lt1"/>
                </a:solidFill>
              </a:rPr>
              <a:t>Endring av innsatt bilde: </a:t>
            </a:r>
          </a:p>
          <a:p>
            <a:r>
              <a:rPr lang="nb-NO" sz="1600">
                <a:solidFill>
                  <a:schemeClr val="lt1"/>
                </a:solidFill>
              </a:rPr>
              <a:t>Høyreklikk på bildet og velg «Endre bilde..» -&gt; «Fra fil».</a:t>
            </a:r>
          </a:p>
        </p:txBody>
      </p:sp>
    </p:spTree>
    <p:extLst>
      <p:ext uri="{BB962C8B-B14F-4D97-AF65-F5344CB8AC3E}">
        <p14:creationId xmlns:p14="http://schemas.microsoft.com/office/powerpoint/2010/main" val="168927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osjektforside #3">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en-US"/>
              <a:t>Click icon to add picture</a:t>
            </a:r>
            <a:endParaRPr lang="nb-NO"/>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a:t>Dette er prosjektets «forside», denne første versjonen har navnet og bildet til venstre og en åpen kolonne til innhold på høyre siden. Her er det plass til en ingress i 16 </a:t>
            </a:r>
            <a:r>
              <a:rPr lang="nb-NO" err="1"/>
              <a:t>pt</a:t>
            </a:r>
            <a:r>
              <a:rPr lang="nb-NO"/>
              <a:t> og resten av siden kan brukes fritt.</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nb-NO"/>
              <a:t>Fotokreditt</a:t>
            </a:r>
          </a:p>
        </p:txBody>
      </p:sp>
      <p:sp>
        <p:nvSpPr>
          <p:cNvPr id="26" name="Tittel 1">
            <a:extLst>
              <a:ext uri="{FF2B5EF4-FFF2-40B4-BE49-F238E27FC236}">
                <a16:creationId xmlns:a16="http://schemas.microsoft.com/office/drawing/2014/main" id="{6CE703A4-2599-4ED2-9BE7-DC547D90293F}"/>
              </a:ext>
            </a:extLst>
          </p:cNvPr>
          <p:cNvSpPr>
            <a:spLocks noGrp="1"/>
          </p:cNvSpPr>
          <p:nvPr>
            <p:ph type="title" hasCustomPrompt="1"/>
          </p:nvPr>
        </p:nvSpPr>
        <p:spPr>
          <a:xfrm>
            <a:off x="746123" y="844640"/>
            <a:ext cx="4809727" cy="512448"/>
          </a:xfrm>
        </p:spPr>
        <p:txBody>
          <a:bodyPr lIns="0" tIns="0" rIns="0" bIns="0">
            <a:noAutofit/>
          </a:bodyPr>
          <a:lstStyle>
            <a:lvl1pPr>
              <a:defRPr sz="3600"/>
            </a:lvl1pPr>
          </a:lstStyle>
          <a:p>
            <a:r>
              <a:rPr lang="nb-NO"/>
              <a:t>Prosjektnavn</a:t>
            </a:r>
          </a:p>
        </p:txBody>
      </p:sp>
      <p:sp>
        <p:nvSpPr>
          <p:cNvPr id="27" name="Plassholder for tekst 2">
            <a:extLst>
              <a:ext uri="{FF2B5EF4-FFF2-40B4-BE49-F238E27FC236}">
                <a16:creationId xmlns:a16="http://schemas.microsoft.com/office/drawing/2014/main" id="{5B646516-8988-492F-AAD5-F533FF723DD8}"/>
              </a:ext>
            </a:extLst>
          </p:cNvPr>
          <p:cNvSpPr>
            <a:spLocks noGrp="1"/>
          </p:cNvSpPr>
          <p:nvPr>
            <p:ph type="body" sz="quarter" idx="16"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rgbClr val="030354"/>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lvl="0"/>
            <a:r>
              <a:rPr lang="nb-NO" sz="2400">
                <a:solidFill>
                  <a:srgbClr val="030354"/>
                </a:solidFill>
                <a:latin typeface="Arial" panose="020B0604020202020204" pitchFamily="34" charset="0"/>
                <a:ea typeface="+mn-ea"/>
              </a:rPr>
              <a:t>Todelt prosjektnavn som kan være langt</a:t>
            </a:r>
            <a:endParaRPr lang="nb-NO"/>
          </a:p>
        </p:txBody>
      </p:sp>
      <p:pic>
        <p:nvPicPr>
          <p:cNvPr id="29" name="Grafikk 28">
            <a:extLst>
              <a:ext uri="{FF2B5EF4-FFF2-40B4-BE49-F238E27FC236}">
                <a16:creationId xmlns:a16="http://schemas.microsoft.com/office/drawing/2014/main" id="{44ED7250-CC96-4950-A86F-4CDE70152A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3" name="TekstSylinder 12">
            <a:extLst>
              <a:ext uri="{FF2B5EF4-FFF2-40B4-BE49-F238E27FC236}">
                <a16:creationId xmlns:a16="http://schemas.microsoft.com/office/drawing/2014/main" id="{4EED90AA-DEF2-487B-AC9B-F5B805BA9134}"/>
              </a:ext>
            </a:extLst>
          </p:cNvPr>
          <p:cNvSpPr txBox="1"/>
          <p:nvPr userDrawn="1"/>
        </p:nvSpPr>
        <p:spPr>
          <a:xfrm>
            <a:off x="6096000" y="-770040"/>
            <a:ext cx="6096000" cy="584775"/>
          </a:xfrm>
          <a:prstGeom prst="rect">
            <a:avLst/>
          </a:prstGeom>
          <a:solidFill>
            <a:schemeClr val="bg2"/>
          </a:solidFill>
        </p:spPr>
        <p:txBody>
          <a:bodyPr wrap="square" rtlCol="0">
            <a:spAutoFit/>
          </a:bodyPr>
          <a:lstStyle/>
          <a:p>
            <a:r>
              <a:rPr lang="nb-NO" sz="1600" b="1">
                <a:solidFill>
                  <a:schemeClr val="lt1"/>
                </a:solidFill>
              </a:rPr>
              <a:t>Endring av innsatt bilde: </a:t>
            </a:r>
          </a:p>
          <a:p>
            <a:r>
              <a:rPr lang="nb-NO" sz="1600">
                <a:solidFill>
                  <a:schemeClr val="lt1"/>
                </a:solidFill>
              </a:rPr>
              <a:t>Høyreklikk på bildet og velg «Endre bilde..» -&gt; «Fra fil».</a:t>
            </a:r>
          </a:p>
        </p:txBody>
      </p:sp>
    </p:spTree>
    <p:extLst>
      <p:ext uri="{BB962C8B-B14F-4D97-AF65-F5344CB8AC3E}">
        <p14:creationId xmlns:p14="http://schemas.microsoft.com/office/powerpoint/2010/main" val="301563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sjektforside #4">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en-US"/>
              <a:t>Click icon to add picture</a:t>
            </a:r>
            <a:endParaRPr lang="nb-NO"/>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2" name="Tittel 1">
            <a:extLst>
              <a:ext uri="{FF2B5EF4-FFF2-40B4-BE49-F238E27FC236}">
                <a16:creationId xmlns:a16="http://schemas.microsoft.com/office/drawing/2014/main" id="{D251660C-821B-4ED5-B16B-3BACE815631F}"/>
              </a:ext>
            </a:extLst>
          </p:cNvPr>
          <p:cNvSpPr>
            <a:spLocks noGrp="1"/>
          </p:cNvSpPr>
          <p:nvPr>
            <p:ph type="title" hasCustomPrompt="1"/>
          </p:nvPr>
        </p:nvSpPr>
        <p:spPr>
          <a:xfrm>
            <a:off x="746122" y="844640"/>
            <a:ext cx="4809727" cy="1509644"/>
          </a:xfrm>
        </p:spPr>
        <p:txBody>
          <a:bodyPr lIns="0" tIns="0" rIns="0" bIns="0">
            <a:noAutofit/>
          </a:bodyPr>
          <a:lstStyle>
            <a:lvl1pPr>
              <a:defRPr sz="36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b-NO" sz="3600" spc="-100">
                <a:solidFill>
                  <a:srgbClr val="030354"/>
                </a:solidFill>
                <a:latin typeface="Arial" panose="020B0604020202020204" pitchFamily="34" charset="0"/>
                <a:ea typeface="+mn-ea"/>
              </a:rPr>
              <a:t>Her kommer et langt prosjektnavn som kan gå over flere linjer </a:t>
            </a:r>
            <a:endParaRPr lang="nb-NO"/>
          </a:p>
        </p:txBody>
      </p: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lvl="0"/>
            <a:r>
              <a:rPr lang="nb-NO"/>
              <a:t>Dette er prosjektets «forside», denne første versjonen har navnet og bildet til venstre og en åpen kolonne til innhold på høyre siden. Her er det plass til en ingress i 16 </a:t>
            </a:r>
            <a:r>
              <a:rPr lang="nb-NO" err="1"/>
              <a:t>pt</a:t>
            </a:r>
            <a:r>
              <a:rPr lang="nb-NO"/>
              <a:t> og resten av siden kan brukes fritt.</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nb-NO"/>
              <a:t>Fotokreditt</a:t>
            </a:r>
          </a:p>
        </p:txBody>
      </p:sp>
      <p:pic>
        <p:nvPicPr>
          <p:cNvPr id="13" name="Grafikk 12">
            <a:extLst>
              <a:ext uri="{FF2B5EF4-FFF2-40B4-BE49-F238E27FC236}">
                <a16:creationId xmlns:a16="http://schemas.microsoft.com/office/drawing/2014/main" id="{1165A756-AE89-423C-882F-811DEED49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1" name="TekstSylinder 10">
            <a:extLst>
              <a:ext uri="{FF2B5EF4-FFF2-40B4-BE49-F238E27FC236}">
                <a16:creationId xmlns:a16="http://schemas.microsoft.com/office/drawing/2014/main" id="{63B0B345-6FB8-4074-8F11-6EA4AF741AF8}"/>
              </a:ext>
            </a:extLst>
          </p:cNvPr>
          <p:cNvSpPr txBox="1"/>
          <p:nvPr userDrawn="1"/>
        </p:nvSpPr>
        <p:spPr>
          <a:xfrm>
            <a:off x="6096000" y="-770040"/>
            <a:ext cx="6096000" cy="584775"/>
          </a:xfrm>
          <a:prstGeom prst="rect">
            <a:avLst/>
          </a:prstGeom>
          <a:solidFill>
            <a:schemeClr val="bg2"/>
          </a:solidFill>
        </p:spPr>
        <p:txBody>
          <a:bodyPr wrap="square" rtlCol="0">
            <a:spAutoFit/>
          </a:bodyPr>
          <a:lstStyle/>
          <a:p>
            <a:r>
              <a:rPr lang="nb-NO" sz="1600" b="1">
                <a:solidFill>
                  <a:schemeClr val="lt1"/>
                </a:solidFill>
              </a:rPr>
              <a:t>Endring av innsatt bilde: </a:t>
            </a:r>
          </a:p>
          <a:p>
            <a:r>
              <a:rPr lang="nb-NO" sz="1600">
                <a:solidFill>
                  <a:schemeClr val="lt1"/>
                </a:solidFill>
              </a:rPr>
              <a:t>Høyreklikk på bildet og velg «Endre bilde..» -&gt; «Fra fil».</a:t>
            </a:r>
          </a:p>
        </p:txBody>
      </p:sp>
    </p:spTree>
    <p:extLst>
      <p:ext uri="{BB962C8B-B14F-4D97-AF65-F5344CB8AC3E}">
        <p14:creationId xmlns:p14="http://schemas.microsoft.com/office/powerpoint/2010/main" val="342727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sjekt side 2">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22" name="Tittel 1">
            <a:extLst>
              <a:ext uri="{FF2B5EF4-FFF2-40B4-BE49-F238E27FC236}">
                <a16:creationId xmlns:a16="http://schemas.microsoft.com/office/drawing/2014/main" id="{D251660C-821B-4ED5-B16B-3BACE815631F}"/>
              </a:ext>
            </a:extLst>
          </p:cNvPr>
          <p:cNvSpPr>
            <a:spLocks noGrp="1"/>
          </p:cNvSpPr>
          <p:nvPr>
            <p:ph type="title" hasCustomPrompt="1"/>
          </p:nvPr>
        </p:nvSpPr>
        <p:spPr>
          <a:xfrm>
            <a:off x="719999" y="692318"/>
            <a:ext cx="6595200" cy="561692"/>
          </a:xfrm>
        </p:spPr>
        <p:txBody>
          <a:bodyPr lIns="0" tIns="0" rIns="0" bIns="0">
            <a:noAutofit/>
          </a:bodyPr>
          <a:lstStyle>
            <a:lvl1pPr>
              <a:defRPr sz="2000"/>
            </a:lvl1pPr>
          </a:lstStyle>
          <a:p>
            <a:r>
              <a:rPr lang="nb-NO" sz="2000">
                <a:solidFill>
                  <a:srgbClr val="030354"/>
                </a:solidFill>
                <a:latin typeface="Arial" panose="020B0604020202020204" pitchFamily="34" charset="0"/>
              </a:rPr>
              <a:t>[Side 2] </a:t>
            </a:r>
            <a:r>
              <a:rPr lang="nb-NO" sz="2000">
                <a:solidFill>
                  <a:srgbClr val="030354"/>
                </a:solidFill>
                <a:latin typeface="Arial" panose="020B0604020202020204" pitchFamily="34" charset="0"/>
                <a:ea typeface="+mn-ea"/>
              </a:rPr>
              <a:t>Prosjektnavn</a:t>
            </a:r>
            <a:br>
              <a:rPr lang="nb-NO" sz="2000">
                <a:solidFill>
                  <a:srgbClr val="030354"/>
                </a:solidFill>
                <a:latin typeface="Arial" panose="020B0604020202020204" pitchFamily="34" charset="0"/>
                <a:ea typeface="+mn-ea"/>
              </a:rPr>
            </a:br>
            <a:r>
              <a:rPr lang="nb-NO" sz="2000">
                <a:solidFill>
                  <a:srgbClr val="030354"/>
                </a:solidFill>
                <a:latin typeface="Arial" panose="020B0604020202020204" pitchFamily="34" charset="0"/>
                <a:ea typeface="+mn-ea"/>
              </a:rPr>
              <a:t>Todelt prosjektnavn som kan være langt</a:t>
            </a:r>
            <a:endParaRPr lang="nb-NO"/>
          </a:p>
        </p:txBody>
      </p:sp>
      <p:cxnSp>
        <p:nvCxnSpPr>
          <p:cNvPr id="15" name="Rett linje 14">
            <a:extLst>
              <a:ext uri="{FF2B5EF4-FFF2-40B4-BE49-F238E27FC236}">
                <a16:creationId xmlns:a16="http://schemas.microsoft.com/office/drawing/2014/main" id="{4C30B578-2CA7-4393-BC50-2A8284BD4DDE}"/>
              </a:ext>
            </a:extLst>
          </p:cNvPr>
          <p:cNvCxnSpPr>
            <a:cxnSpLocks/>
          </p:cNvCxnSpPr>
          <p:nvPr userDrawn="1"/>
        </p:nvCxnSpPr>
        <p:spPr>
          <a:xfrm>
            <a:off x="746122" y="1469984"/>
            <a:ext cx="10536150"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0" name="Plassholder for innhold 2">
            <a:extLst>
              <a:ext uri="{FF2B5EF4-FFF2-40B4-BE49-F238E27FC236}">
                <a16:creationId xmlns:a16="http://schemas.microsoft.com/office/drawing/2014/main" id="{60D661B5-92E6-4B60-B3A9-1DC268BB4897}"/>
              </a:ext>
            </a:extLst>
          </p:cNvPr>
          <p:cNvSpPr>
            <a:spLocks noGrp="1"/>
          </p:cNvSpPr>
          <p:nvPr>
            <p:ph idx="1"/>
          </p:nvPr>
        </p:nvSpPr>
        <p:spPr>
          <a:xfrm>
            <a:off x="746122" y="1807087"/>
            <a:ext cx="4810201" cy="4371003"/>
          </a:xfrm>
          <a:prstGeom prst="rect">
            <a:avLst/>
          </a:prstGeom>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4" name="Plassholder for innhold 2">
            <a:extLst>
              <a:ext uri="{FF2B5EF4-FFF2-40B4-BE49-F238E27FC236}">
                <a16:creationId xmlns:a16="http://schemas.microsoft.com/office/drawing/2014/main" id="{A368281B-94FE-49E1-B01C-A2377CBB3AFB}"/>
              </a:ext>
            </a:extLst>
          </p:cNvPr>
          <p:cNvSpPr>
            <a:spLocks noGrp="1"/>
          </p:cNvSpPr>
          <p:nvPr>
            <p:ph idx="13"/>
          </p:nvPr>
        </p:nvSpPr>
        <p:spPr>
          <a:xfrm>
            <a:off x="6445527" y="1805958"/>
            <a:ext cx="4810201" cy="4371003"/>
          </a:xfrm>
          <a:prstGeom prst="rect">
            <a:avLst/>
          </a:prstGeom>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27" name="Grafikk 26">
            <a:extLst>
              <a:ext uri="{FF2B5EF4-FFF2-40B4-BE49-F238E27FC236}">
                <a16:creationId xmlns:a16="http://schemas.microsoft.com/office/drawing/2014/main" id="{AD6A4BD9-3A6A-469C-9762-52A3D8A989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000" y="288000"/>
            <a:ext cx="591605" cy="585747"/>
          </a:xfrm>
          <a:prstGeom prst="rect">
            <a:avLst/>
          </a:prstGeom>
        </p:spPr>
      </p:pic>
    </p:spTree>
    <p:extLst>
      <p:ext uri="{BB962C8B-B14F-4D97-AF65-F5344CB8AC3E}">
        <p14:creationId xmlns:p14="http://schemas.microsoft.com/office/powerpoint/2010/main" val="429479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sjekt side 2 med bild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
        <p:nvSpPr>
          <p:cNvPr id="22" name="Tittel 1">
            <a:extLst>
              <a:ext uri="{FF2B5EF4-FFF2-40B4-BE49-F238E27FC236}">
                <a16:creationId xmlns:a16="http://schemas.microsoft.com/office/drawing/2014/main" id="{D251660C-821B-4ED5-B16B-3BACE815631F}"/>
              </a:ext>
            </a:extLst>
          </p:cNvPr>
          <p:cNvSpPr>
            <a:spLocks noGrp="1"/>
          </p:cNvSpPr>
          <p:nvPr>
            <p:ph type="title" hasCustomPrompt="1"/>
          </p:nvPr>
        </p:nvSpPr>
        <p:spPr>
          <a:xfrm>
            <a:off x="719999" y="692318"/>
            <a:ext cx="6595200" cy="561692"/>
          </a:xfrm>
        </p:spPr>
        <p:txBody>
          <a:bodyPr lIns="0" tIns="0" rIns="0" bIns="0">
            <a:noAutofit/>
          </a:bodyPr>
          <a:lstStyle>
            <a:lvl1pPr>
              <a:defRPr sz="2000"/>
            </a:lvl1pPr>
          </a:lstStyle>
          <a:p>
            <a:r>
              <a:rPr lang="nb-NO" sz="2000">
                <a:solidFill>
                  <a:srgbClr val="030354"/>
                </a:solidFill>
                <a:latin typeface="Arial" panose="020B0604020202020204" pitchFamily="34" charset="0"/>
              </a:rPr>
              <a:t>[Side 2] </a:t>
            </a:r>
            <a:r>
              <a:rPr lang="nb-NO" sz="2000">
                <a:solidFill>
                  <a:srgbClr val="030354"/>
                </a:solidFill>
                <a:latin typeface="Arial" panose="020B0604020202020204" pitchFamily="34" charset="0"/>
                <a:ea typeface="+mn-ea"/>
              </a:rPr>
              <a:t>Prosjektnavn</a:t>
            </a:r>
            <a:br>
              <a:rPr lang="nb-NO" sz="2000">
                <a:solidFill>
                  <a:srgbClr val="030354"/>
                </a:solidFill>
                <a:latin typeface="Arial" panose="020B0604020202020204" pitchFamily="34" charset="0"/>
                <a:ea typeface="+mn-ea"/>
              </a:rPr>
            </a:br>
            <a:r>
              <a:rPr lang="nb-NO" sz="2000">
                <a:solidFill>
                  <a:srgbClr val="030354"/>
                </a:solidFill>
                <a:latin typeface="Arial" panose="020B0604020202020204" pitchFamily="34" charset="0"/>
                <a:ea typeface="+mn-ea"/>
              </a:rPr>
              <a:t>Todelt prosjektnavn som kan være langt</a:t>
            </a:r>
            <a:endParaRPr lang="nb-NO"/>
          </a:p>
        </p:txBody>
      </p:sp>
      <p:cxnSp>
        <p:nvCxnSpPr>
          <p:cNvPr id="15" name="Rett linje 14">
            <a:extLst>
              <a:ext uri="{FF2B5EF4-FFF2-40B4-BE49-F238E27FC236}">
                <a16:creationId xmlns:a16="http://schemas.microsoft.com/office/drawing/2014/main" id="{4C30B578-2CA7-4393-BC50-2A8284BD4DDE}"/>
              </a:ext>
            </a:extLst>
          </p:cNvPr>
          <p:cNvCxnSpPr>
            <a:cxnSpLocks/>
          </p:cNvCxnSpPr>
          <p:nvPr userDrawn="1"/>
        </p:nvCxnSpPr>
        <p:spPr>
          <a:xfrm>
            <a:off x="746122" y="1469984"/>
            <a:ext cx="10536150"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0" name="Plassholder for innhold 2">
            <a:extLst>
              <a:ext uri="{FF2B5EF4-FFF2-40B4-BE49-F238E27FC236}">
                <a16:creationId xmlns:a16="http://schemas.microsoft.com/office/drawing/2014/main" id="{60D661B5-92E6-4B60-B3A9-1DC268BB4897}"/>
              </a:ext>
            </a:extLst>
          </p:cNvPr>
          <p:cNvSpPr>
            <a:spLocks noGrp="1"/>
          </p:cNvSpPr>
          <p:nvPr>
            <p:ph idx="1"/>
          </p:nvPr>
        </p:nvSpPr>
        <p:spPr>
          <a:xfrm>
            <a:off x="746122" y="1807087"/>
            <a:ext cx="4810201" cy="4371003"/>
          </a:xfrm>
          <a:prstGeom prst="rect">
            <a:avLst/>
          </a:prstGeom>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27" name="Grafikk 26">
            <a:extLst>
              <a:ext uri="{FF2B5EF4-FFF2-40B4-BE49-F238E27FC236}">
                <a16:creationId xmlns:a16="http://schemas.microsoft.com/office/drawing/2014/main" id="{AD6A4BD9-3A6A-469C-9762-52A3D8A989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000" y="288000"/>
            <a:ext cx="591605" cy="585747"/>
          </a:xfrm>
          <a:prstGeom prst="rect">
            <a:avLst/>
          </a:prstGeom>
        </p:spPr>
      </p:pic>
      <p:sp>
        <p:nvSpPr>
          <p:cNvPr id="13" name="Plassholder for bilde 1">
            <a:extLst>
              <a:ext uri="{FF2B5EF4-FFF2-40B4-BE49-F238E27FC236}">
                <a16:creationId xmlns:a16="http://schemas.microsoft.com/office/drawing/2014/main" id="{83FD9DD6-805C-474B-B3C5-CACA7595689F}"/>
              </a:ext>
            </a:extLst>
          </p:cNvPr>
          <p:cNvSpPr>
            <a:spLocks noGrp="1"/>
          </p:cNvSpPr>
          <p:nvPr>
            <p:ph type="pic" sz="quarter" idx="14"/>
          </p:nvPr>
        </p:nvSpPr>
        <p:spPr>
          <a:xfrm>
            <a:off x="6458273" y="1685959"/>
            <a:ext cx="4852527" cy="3702057"/>
          </a:xfrm>
          <a:prstGeom prst="rect">
            <a:avLst/>
          </a:prstGeom>
          <a:solidFill>
            <a:schemeClr val="accent2">
              <a:lumMod val="50000"/>
              <a:lumOff val="50000"/>
            </a:schemeClr>
          </a:solidFill>
        </p:spPr>
        <p:txBody>
          <a:bodyPr lIns="0" tIns="0" rIns="0" bIns="0"/>
          <a:lstStyle>
            <a:lvl1pPr algn="ctr">
              <a:defRPr/>
            </a:lvl1pPr>
          </a:lstStyle>
          <a:p>
            <a:r>
              <a:rPr lang="en-US"/>
              <a:t>Click icon to add picture</a:t>
            </a:r>
            <a:endParaRPr lang="nb-NO"/>
          </a:p>
        </p:txBody>
      </p:sp>
      <p:sp>
        <p:nvSpPr>
          <p:cNvPr id="14" name="Plassholder for tekst 12">
            <a:extLst>
              <a:ext uri="{FF2B5EF4-FFF2-40B4-BE49-F238E27FC236}">
                <a16:creationId xmlns:a16="http://schemas.microsoft.com/office/drawing/2014/main" id="{F0D59F9D-A8B2-4A0B-888F-79AE00FAB520}"/>
              </a:ext>
            </a:extLst>
          </p:cNvPr>
          <p:cNvSpPr>
            <a:spLocks noGrp="1"/>
          </p:cNvSpPr>
          <p:nvPr>
            <p:ph type="body" sz="quarter" idx="18" hasCustomPrompt="1"/>
          </p:nvPr>
        </p:nvSpPr>
        <p:spPr>
          <a:xfrm>
            <a:off x="6458273" y="5737220"/>
            <a:ext cx="4852527"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nb-NO"/>
              <a:t>Fotokreditt</a:t>
            </a:r>
          </a:p>
        </p:txBody>
      </p:sp>
    </p:spTree>
    <p:extLst>
      <p:ext uri="{BB962C8B-B14F-4D97-AF65-F5344CB8AC3E}">
        <p14:creationId xmlns:p14="http://schemas.microsoft.com/office/powerpoint/2010/main" val="198909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Tree>
    <p:extLst>
      <p:ext uri="{BB962C8B-B14F-4D97-AF65-F5344CB8AC3E}">
        <p14:creationId xmlns:p14="http://schemas.microsoft.com/office/powerpoint/2010/main" val="334563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pic>
        <p:nvPicPr>
          <p:cNvPr id="5" name="Grafikk 4">
            <a:extLst>
              <a:ext uri="{FF2B5EF4-FFF2-40B4-BE49-F238E27FC236}">
                <a16:creationId xmlns:a16="http://schemas.microsoft.com/office/drawing/2014/main" id="{214D3274-4130-4673-9D36-58BAD92603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6350" y="2875590"/>
            <a:ext cx="9639300" cy="1790700"/>
          </a:xfrm>
          <a:prstGeom prst="rect">
            <a:avLst/>
          </a:prstGeom>
        </p:spPr>
      </p:pic>
      <p:sp>
        <p:nvSpPr>
          <p:cNvPr id="6" name="Tittel 1">
            <a:extLst>
              <a:ext uri="{FF2B5EF4-FFF2-40B4-BE49-F238E27FC236}">
                <a16:creationId xmlns:a16="http://schemas.microsoft.com/office/drawing/2014/main" id="{792A4573-85E5-4E30-9B3E-2C91A0C2DD06}"/>
              </a:ext>
            </a:extLst>
          </p:cNvPr>
          <p:cNvSpPr txBox="1">
            <a:spLocks/>
          </p:cNvSpPr>
          <p:nvPr userDrawn="1"/>
        </p:nvSpPr>
        <p:spPr>
          <a:xfrm>
            <a:off x="1972109" y="1180677"/>
            <a:ext cx="8247779" cy="718658"/>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pc="-150">
                <a:solidFill>
                  <a:srgbClr val="030354"/>
                </a:solidFill>
                <a:latin typeface="Arial" panose="020B0604020202020204" pitchFamily="34" charset="0"/>
                <a:ea typeface="+mn-ea"/>
              </a:rPr>
              <a:t>Slik er vi organisert</a:t>
            </a:r>
          </a:p>
        </p:txBody>
      </p:sp>
      <p:pic>
        <p:nvPicPr>
          <p:cNvPr id="7" name="Grafikk 6">
            <a:extLst>
              <a:ext uri="{FF2B5EF4-FFF2-40B4-BE49-F238E27FC236}">
                <a16:creationId xmlns:a16="http://schemas.microsoft.com/office/drawing/2014/main" id="{B2CE2C28-4E73-4154-87FB-8047B25BE6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78959" y="2259406"/>
            <a:ext cx="1257121" cy="1244674"/>
          </a:xfrm>
          <a:prstGeom prst="rect">
            <a:avLst/>
          </a:prstGeom>
        </p:spPr>
      </p:pic>
      <p:sp>
        <p:nvSpPr>
          <p:cNvPr id="8" name="Tittel 1">
            <a:extLst>
              <a:ext uri="{FF2B5EF4-FFF2-40B4-BE49-F238E27FC236}">
                <a16:creationId xmlns:a16="http://schemas.microsoft.com/office/drawing/2014/main" id="{DE20D2A9-B1FA-488B-BB02-A2DC5DEC66B6}"/>
              </a:ext>
            </a:extLst>
          </p:cNvPr>
          <p:cNvSpPr txBox="1">
            <a:spLocks/>
          </p:cNvSpPr>
          <p:nvPr userDrawn="1"/>
        </p:nvSpPr>
        <p:spPr>
          <a:xfrm>
            <a:off x="541281" y="4922417"/>
            <a:ext cx="1569741" cy="4431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Energi og teknologi</a:t>
            </a:r>
          </a:p>
        </p:txBody>
      </p:sp>
      <p:sp>
        <p:nvSpPr>
          <p:cNvPr id="9" name="Tittel 1">
            <a:extLst>
              <a:ext uri="{FF2B5EF4-FFF2-40B4-BE49-F238E27FC236}">
                <a16:creationId xmlns:a16="http://schemas.microsoft.com/office/drawing/2014/main" id="{CC5194EE-45A7-40D9-8C17-F13AA39C4006}"/>
              </a:ext>
            </a:extLst>
          </p:cNvPr>
          <p:cNvSpPr txBox="1">
            <a:spLocks/>
          </p:cNvSpPr>
          <p:nvPr userDrawn="1"/>
        </p:nvSpPr>
        <p:spPr>
          <a:xfrm>
            <a:off x="2456041" y="4922878"/>
            <a:ext cx="110365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Helse og samfunn</a:t>
            </a:r>
          </a:p>
        </p:txBody>
      </p:sp>
      <p:sp>
        <p:nvSpPr>
          <p:cNvPr id="10" name="Tittel 1">
            <a:extLst>
              <a:ext uri="{FF2B5EF4-FFF2-40B4-BE49-F238E27FC236}">
                <a16:creationId xmlns:a16="http://schemas.microsoft.com/office/drawing/2014/main" id="{4AF57FCC-975F-4D99-955A-2556F8428A27}"/>
              </a:ext>
            </a:extLst>
          </p:cNvPr>
          <p:cNvSpPr txBox="1">
            <a:spLocks/>
          </p:cNvSpPr>
          <p:nvPr userDrawn="1"/>
        </p:nvSpPr>
        <p:spPr>
          <a:xfrm>
            <a:off x="4224704" y="4922417"/>
            <a:ext cx="110365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Klima og miljø</a:t>
            </a:r>
          </a:p>
        </p:txBody>
      </p:sp>
      <p:sp>
        <p:nvSpPr>
          <p:cNvPr id="11" name="Tittel 1">
            <a:extLst>
              <a:ext uri="{FF2B5EF4-FFF2-40B4-BE49-F238E27FC236}">
                <a16:creationId xmlns:a16="http://schemas.microsoft.com/office/drawing/2014/main" id="{67B66357-CE6B-4085-BD19-697E213A3226}"/>
              </a:ext>
            </a:extLst>
          </p:cNvPr>
          <p:cNvSpPr txBox="1">
            <a:spLocks/>
          </p:cNvSpPr>
          <p:nvPr userDrawn="1"/>
        </p:nvSpPr>
        <p:spPr>
          <a:xfrm>
            <a:off x="5922763" y="4922417"/>
            <a:ext cx="1397164"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NORCE</a:t>
            </a:r>
          </a:p>
          <a:p>
            <a:pPr algn="ctr"/>
            <a:r>
              <a:rPr lang="nb-NO" sz="1600" err="1">
                <a:solidFill>
                  <a:srgbClr val="030354"/>
                </a:solidFill>
                <a:latin typeface="Arial" panose="020B0604020202020204" pitchFamily="34" charset="0"/>
                <a:ea typeface="+mn-ea"/>
              </a:rPr>
              <a:t>Innovation</a:t>
            </a:r>
            <a:endParaRPr lang="nb-NO" sz="1600">
              <a:solidFill>
                <a:srgbClr val="030354"/>
              </a:solidFill>
              <a:latin typeface="Arial" panose="020B0604020202020204" pitchFamily="34" charset="0"/>
              <a:ea typeface="+mn-ea"/>
            </a:endParaRPr>
          </a:p>
        </p:txBody>
      </p:sp>
      <p:sp>
        <p:nvSpPr>
          <p:cNvPr id="12" name="Tittel 1">
            <a:extLst>
              <a:ext uri="{FF2B5EF4-FFF2-40B4-BE49-F238E27FC236}">
                <a16:creationId xmlns:a16="http://schemas.microsoft.com/office/drawing/2014/main" id="{E4AA169D-183F-48F2-B6C5-E100931A4F3F}"/>
              </a:ext>
            </a:extLst>
          </p:cNvPr>
          <p:cNvSpPr txBox="1">
            <a:spLocks/>
          </p:cNvSpPr>
          <p:nvPr userDrawn="1"/>
        </p:nvSpPr>
        <p:spPr>
          <a:xfrm>
            <a:off x="7542013" y="4922417"/>
            <a:ext cx="974747"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NKVTS</a:t>
            </a:r>
          </a:p>
        </p:txBody>
      </p:sp>
      <p:sp>
        <p:nvSpPr>
          <p:cNvPr id="13" name="Tittel 1">
            <a:extLst>
              <a:ext uri="{FF2B5EF4-FFF2-40B4-BE49-F238E27FC236}">
                <a16:creationId xmlns:a16="http://schemas.microsoft.com/office/drawing/2014/main" id="{C97CB36A-487C-4F3B-9F11-A4028797D725}"/>
              </a:ext>
            </a:extLst>
          </p:cNvPr>
          <p:cNvSpPr txBox="1">
            <a:spLocks/>
          </p:cNvSpPr>
          <p:nvPr userDrawn="1"/>
        </p:nvSpPr>
        <p:spPr>
          <a:xfrm>
            <a:off x="9020647"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NUBU</a:t>
            </a:r>
          </a:p>
        </p:txBody>
      </p:sp>
      <p:sp>
        <p:nvSpPr>
          <p:cNvPr id="14" name="Tittel 1">
            <a:extLst>
              <a:ext uri="{FF2B5EF4-FFF2-40B4-BE49-F238E27FC236}">
                <a16:creationId xmlns:a16="http://schemas.microsoft.com/office/drawing/2014/main" id="{40248225-4B28-4F55-8661-80DBB2B8613A}"/>
              </a:ext>
            </a:extLst>
          </p:cNvPr>
          <p:cNvSpPr txBox="1">
            <a:spLocks/>
          </p:cNvSpPr>
          <p:nvPr userDrawn="1"/>
        </p:nvSpPr>
        <p:spPr>
          <a:xfrm>
            <a:off x="10443260"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NIOM</a:t>
            </a:r>
          </a:p>
        </p:txBody>
      </p:sp>
      <p:sp>
        <p:nvSpPr>
          <p:cNvPr id="15" name="Tittel 1">
            <a:extLst>
              <a:ext uri="{FF2B5EF4-FFF2-40B4-BE49-F238E27FC236}">
                <a16:creationId xmlns:a16="http://schemas.microsoft.com/office/drawing/2014/main" id="{6737B3A4-9592-4E72-9536-732DC5FF1113}"/>
              </a:ext>
            </a:extLst>
          </p:cNvPr>
          <p:cNvSpPr txBox="1">
            <a:spLocks/>
          </p:cNvSpPr>
          <p:nvPr userDrawn="1"/>
        </p:nvSpPr>
        <p:spPr>
          <a:xfrm>
            <a:off x="2456041" y="3670252"/>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chemeClr val="bg1"/>
                </a:solidFill>
                <a:latin typeface="Arial" panose="020B0604020202020204" pitchFamily="34" charset="0"/>
                <a:ea typeface="+mn-ea"/>
              </a:rPr>
              <a:t>DIVISJONER</a:t>
            </a:r>
          </a:p>
        </p:txBody>
      </p:sp>
      <p:sp>
        <p:nvSpPr>
          <p:cNvPr id="16" name="Tittel 1">
            <a:extLst>
              <a:ext uri="{FF2B5EF4-FFF2-40B4-BE49-F238E27FC236}">
                <a16:creationId xmlns:a16="http://schemas.microsoft.com/office/drawing/2014/main" id="{15CEA74C-902A-4E08-B610-514C89CF0C8A}"/>
              </a:ext>
            </a:extLst>
          </p:cNvPr>
          <p:cNvSpPr txBox="1">
            <a:spLocks/>
          </p:cNvSpPr>
          <p:nvPr userDrawn="1"/>
        </p:nvSpPr>
        <p:spPr>
          <a:xfrm>
            <a:off x="7774351" y="3670252"/>
            <a:ext cx="2018053"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rgbClr val="030354"/>
                </a:solidFill>
                <a:latin typeface="Arial" panose="020B0604020202020204" pitchFamily="34" charset="0"/>
                <a:ea typeface="+mn-ea"/>
              </a:rPr>
              <a:t>DATTERSELSKAPER</a:t>
            </a:r>
          </a:p>
        </p:txBody>
      </p:sp>
    </p:spTree>
    <p:extLst>
      <p:ext uri="{BB962C8B-B14F-4D97-AF65-F5344CB8AC3E}">
        <p14:creationId xmlns:p14="http://schemas.microsoft.com/office/powerpoint/2010/main" val="148107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2">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pic>
        <p:nvPicPr>
          <p:cNvPr id="17" name="Grafikk 16">
            <a:extLst>
              <a:ext uri="{FF2B5EF4-FFF2-40B4-BE49-F238E27FC236}">
                <a16:creationId xmlns:a16="http://schemas.microsoft.com/office/drawing/2014/main" id="{7211398F-A4B3-4B68-BB22-C91FBC73FD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399" y="2505817"/>
            <a:ext cx="1257121" cy="1244674"/>
          </a:xfrm>
          <a:prstGeom prst="rect">
            <a:avLst/>
          </a:prstGeom>
        </p:spPr>
      </p:pic>
      <p:pic>
        <p:nvPicPr>
          <p:cNvPr id="21" name="Grafikk 20">
            <a:extLst>
              <a:ext uri="{FF2B5EF4-FFF2-40B4-BE49-F238E27FC236}">
                <a16:creationId xmlns:a16="http://schemas.microsoft.com/office/drawing/2014/main" id="{8F1630EB-644B-4AB3-9678-30C1446B76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43450" y="2921000"/>
            <a:ext cx="7975600" cy="1016000"/>
          </a:xfrm>
          <a:prstGeom prst="rect">
            <a:avLst/>
          </a:prstGeom>
        </p:spPr>
      </p:pic>
      <p:sp>
        <p:nvSpPr>
          <p:cNvPr id="22" name="Tittel 1">
            <a:extLst>
              <a:ext uri="{FF2B5EF4-FFF2-40B4-BE49-F238E27FC236}">
                <a16:creationId xmlns:a16="http://schemas.microsoft.com/office/drawing/2014/main" id="{E76522E9-8D0B-4ABF-9423-F8600899F8D5}"/>
              </a:ext>
            </a:extLst>
          </p:cNvPr>
          <p:cNvSpPr txBox="1">
            <a:spLocks/>
          </p:cNvSpPr>
          <p:nvPr userDrawn="1"/>
        </p:nvSpPr>
        <p:spPr>
          <a:xfrm>
            <a:off x="3092359"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chemeClr val="bg1"/>
                </a:solidFill>
                <a:latin typeface="Arial" panose="020B0604020202020204" pitchFamily="34" charset="0"/>
                <a:ea typeface="+mn-ea"/>
              </a:rPr>
              <a:t>DIVISJON</a:t>
            </a:r>
          </a:p>
        </p:txBody>
      </p:sp>
      <p:sp>
        <p:nvSpPr>
          <p:cNvPr id="23" name="Tittel 1">
            <a:extLst>
              <a:ext uri="{FF2B5EF4-FFF2-40B4-BE49-F238E27FC236}">
                <a16:creationId xmlns:a16="http://schemas.microsoft.com/office/drawing/2014/main" id="{4DADFE84-5E3F-4DAA-AB21-83A5E7480143}"/>
              </a:ext>
            </a:extLst>
          </p:cNvPr>
          <p:cNvSpPr txBox="1">
            <a:spLocks/>
          </p:cNvSpPr>
          <p:nvPr userDrawn="1"/>
        </p:nvSpPr>
        <p:spPr>
          <a:xfrm>
            <a:off x="5609781"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rgbClr val="030354"/>
                </a:solidFill>
                <a:latin typeface="Arial" panose="020B0604020202020204" pitchFamily="34" charset="0"/>
                <a:ea typeface="+mn-ea"/>
              </a:rPr>
              <a:t>AVDELING</a:t>
            </a:r>
          </a:p>
        </p:txBody>
      </p:sp>
      <p:sp>
        <p:nvSpPr>
          <p:cNvPr id="24" name="Tittel 1">
            <a:extLst>
              <a:ext uri="{FF2B5EF4-FFF2-40B4-BE49-F238E27FC236}">
                <a16:creationId xmlns:a16="http://schemas.microsoft.com/office/drawing/2014/main" id="{298B0F5D-AEEC-4040-9326-EA053342B5E9}"/>
              </a:ext>
            </a:extLst>
          </p:cNvPr>
          <p:cNvSpPr txBox="1">
            <a:spLocks/>
          </p:cNvSpPr>
          <p:nvPr userDrawn="1"/>
        </p:nvSpPr>
        <p:spPr>
          <a:xfrm>
            <a:off x="8490190" y="3092643"/>
            <a:ext cx="1716708"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rgbClr val="030354"/>
                </a:solidFill>
                <a:latin typeface="Arial" panose="020B0604020202020204" pitchFamily="34" charset="0"/>
                <a:ea typeface="+mn-ea"/>
              </a:rPr>
              <a:t>FORSKERGRUPPE</a:t>
            </a:r>
          </a:p>
        </p:txBody>
      </p:sp>
    </p:spTree>
    <p:extLst>
      <p:ext uri="{BB962C8B-B14F-4D97-AF65-F5344CB8AC3E}">
        <p14:creationId xmlns:p14="http://schemas.microsoft.com/office/powerpoint/2010/main" val="379706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kside">
    <p:bg>
      <p:bgPr>
        <a:solidFill>
          <a:schemeClr val="dk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grpSp>
        <p:nvGrpSpPr>
          <p:cNvPr id="5" name="Gruppe 4">
            <a:extLst>
              <a:ext uri="{FF2B5EF4-FFF2-40B4-BE49-F238E27FC236}">
                <a16:creationId xmlns:a16="http://schemas.microsoft.com/office/drawing/2014/main" id="{F7E0AE4B-017A-4052-AC20-3FDD6290034C}"/>
              </a:ext>
            </a:extLst>
          </p:cNvPr>
          <p:cNvGrpSpPr/>
          <p:nvPr userDrawn="1"/>
        </p:nvGrpSpPr>
        <p:grpSpPr>
          <a:xfrm>
            <a:off x="-961274" y="2949805"/>
            <a:ext cx="12700468" cy="1344984"/>
            <a:chOff x="-499907" y="2949805"/>
            <a:chExt cx="12700468" cy="1344984"/>
          </a:xfrm>
        </p:grpSpPr>
        <p:sp>
          <p:nvSpPr>
            <p:cNvPr id="6" name="Tittel 1">
              <a:extLst>
                <a:ext uri="{FF2B5EF4-FFF2-40B4-BE49-F238E27FC236}">
                  <a16:creationId xmlns:a16="http://schemas.microsoft.com/office/drawing/2014/main" id="{8FCDB37E-A5B0-4245-961C-ADFC47F50655}"/>
                </a:ext>
              </a:extLst>
            </p:cNvPr>
            <p:cNvSpPr txBox="1">
              <a:spLocks/>
            </p:cNvSpPr>
            <p:nvPr/>
          </p:nvSpPr>
          <p:spPr>
            <a:xfrm>
              <a:off x="2740930" y="2969041"/>
              <a:ext cx="4346062" cy="132574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b-NO" sz="8800" err="1">
                  <a:solidFill>
                    <a:srgbClr val="80B7BA">
                      <a:alpha val="53457"/>
                    </a:srgbClr>
                  </a:solidFill>
                  <a:latin typeface="Arial" panose="020B0604020202020204" pitchFamily="34" charset="0"/>
                  <a:cs typeface="Arial" panose="020B0604020202020204" pitchFamily="34" charset="0"/>
                </a:rPr>
                <a:t>Gracias</a:t>
              </a:r>
              <a:r>
                <a:rPr lang="nb-NO" sz="8800">
                  <a:solidFill>
                    <a:srgbClr val="80B7BA">
                      <a:alpha val="53457"/>
                    </a:srgbClr>
                  </a:solidFill>
                  <a:latin typeface="Arial" panose="020B0604020202020204" pitchFamily="34" charset="0"/>
                  <a:cs typeface="Arial" panose="020B0604020202020204" pitchFamily="34" charset="0"/>
                </a:rPr>
                <a:t>.</a:t>
              </a:r>
            </a:p>
          </p:txBody>
        </p:sp>
        <p:sp>
          <p:nvSpPr>
            <p:cNvPr id="7" name="Tittel 1">
              <a:extLst>
                <a:ext uri="{FF2B5EF4-FFF2-40B4-BE49-F238E27FC236}">
                  <a16:creationId xmlns:a16="http://schemas.microsoft.com/office/drawing/2014/main" id="{270C2912-5415-4DBF-8F15-E9E8CC976B46}"/>
                </a:ext>
              </a:extLst>
            </p:cNvPr>
            <p:cNvSpPr txBox="1">
              <a:spLocks/>
            </p:cNvSpPr>
            <p:nvPr/>
          </p:nvSpPr>
          <p:spPr>
            <a:xfrm>
              <a:off x="-499907" y="2983661"/>
              <a:ext cx="3256020" cy="131112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b-NO" sz="8800" err="1">
                  <a:solidFill>
                    <a:srgbClr val="80B7BA">
                      <a:alpha val="53333"/>
                    </a:srgbClr>
                  </a:solidFill>
                  <a:latin typeface="Arial" panose="020B0604020202020204" pitchFamily="34" charset="0"/>
                  <a:cs typeface="Arial" panose="020B0604020202020204" pitchFamily="34" charset="0"/>
                </a:rPr>
                <a:t>Merci</a:t>
              </a:r>
              <a:r>
                <a:rPr lang="nb-NO" sz="8800">
                  <a:solidFill>
                    <a:srgbClr val="80B7BA">
                      <a:alpha val="53333"/>
                    </a:srgbClr>
                  </a:solidFill>
                  <a:latin typeface="Arial" panose="020B0604020202020204" pitchFamily="34" charset="0"/>
                  <a:cs typeface="Arial" panose="020B0604020202020204" pitchFamily="34" charset="0"/>
                </a:rPr>
                <a:t>.</a:t>
              </a:r>
            </a:p>
          </p:txBody>
        </p:sp>
        <p:sp>
          <p:nvSpPr>
            <p:cNvPr id="8" name="Tittel 1">
              <a:extLst>
                <a:ext uri="{FF2B5EF4-FFF2-40B4-BE49-F238E27FC236}">
                  <a16:creationId xmlns:a16="http://schemas.microsoft.com/office/drawing/2014/main" id="{9762E935-57A3-469A-B50E-0960B1533A58}"/>
                </a:ext>
              </a:extLst>
            </p:cNvPr>
            <p:cNvSpPr txBox="1">
              <a:spLocks/>
            </p:cNvSpPr>
            <p:nvPr/>
          </p:nvSpPr>
          <p:spPr>
            <a:xfrm>
              <a:off x="6990480" y="2949805"/>
              <a:ext cx="5210081" cy="1344984"/>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b-NO" sz="8800" err="1">
                  <a:solidFill>
                    <a:srgbClr val="80B7BA">
                      <a:alpha val="53457"/>
                    </a:srgbClr>
                  </a:solidFill>
                  <a:latin typeface="Arial" panose="020B0604020202020204" pitchFamily="34" charset="0"/>
                  <a:cs typeface="Arial" panose="020B0604020202020204" pitchFamily="34" charset="0"/>
                </a:rPr>
                <a:t>Obrigado</a:t>
              </a:r>
              <a:r>
                <a:rPr lang="nb-NO" sz="8800">
                  <a:solidFill>
                    <a:srgbClr val="80B7BA">
                      <a:alpha val="53457"/>
                    </a:srgbClr>
                  </a:solidFill>
                  <a:latin typeface="Arial" panose="020B0604020202020204" pitchFamily="34" charset="0"/>
                  <a:cs typeface="Arial" panose="020B0604020202020204" pitchFamily="34" charset="0"/>
                </a:rPr>
                <a:t>.</a:t>
              </a:r>
              <a:endParaRPr lang="nb-NO" sz="8800">
                <a:solidFill>
                  <a:srgbClr val="80B7BA">
                    <a:alpha val="53457"/>
                  </a:srgbClr>
                </a:solidFill>
                <a:latin typeface="Arial" panose="020B0604020202020204" pitchFamily="34" charset="0"/>
                <a:ea typeface="Hiragino Sans W5" panose="020B0400000000000000" pitchFamily="34" charset="-128"/>
                <a:cs typeface="Arial" panose="020B0604020202020204" pitchFamily="34" charset="0"/>
              </a:endParaRPr>
            </a:p>
          </p:txBody>
        </p:sp>
      </p:grpSp>
      <p:grpSp>
        <p:nvGrpSpPr>
          <p:cNvPr id="11" name="Gruppe 10">
            <a:extLst>
              <a:ext uri="{FF2B5EF4-FFF2-40B4-BE49-F238E27FC236}">
                <a16:creationId xmlns:a16="http://schemas.microsoft.com/office/drawing/2014/main" id="{EA2CB52F-087D-45B3-9C3E-7E88114111DA}"/>
              </a:ext>
            </a:extLst>
          </p:cNvPr>
          <p:cNvGrpSpPr/>
          <p:nvPr userDrawn="1"/>
        </p:nvGrpSpPr>
        <p:grpSpPr>
          <a:xfrm>
            <a:off x="2587724" y="1643520"/>
            <a:ext cx="9930136" cy="1344984"/>
            <a:chOff x="2587724" y="1643520"/>
            <a:chExt cx="9930136" cy="1344984"/>
          </a:xfrm>
        </p:grpSpPr>
        <p:sp>
          <p:nvSpPr>
            <p:cNvPr id="12" name="Tittel 1">
              <a:extLst>
                <a:ext uri="{FF2B5EF4-FFF2-40B4-BE49-F238E27FC236}">
                  <a16:creationId xmlns:a16="http://schemas.microsoft.com/office/drawing/2014/main" id="{F9ABEF48-DDA4-498B-9FBE-BD61081649CF}"/>
                </a:ext>
              </a:extLst>
            </p:cNvPr>
            <p:cNvSpPr txBox="1">
              <a:spLocks/>
            </p:cNvSpPr>
            <p:nvPr/>
          </p:nvSpPr>
          <p:spPr>
            <a:xfrm>
              <a:off x="2587724" y="1643520"/>
              <a:ext cx="7251323" cy="1344984"/>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b-NO" sz="8800">
                  <a:solidFill>
                    <a:schemeClr val="bg1">
                      <a:lumMod val="95000"/>
                    </a:schemeClr>
                  </a:solidFill>
                  <a:latin typeface="Arial" panose="020B0604020202020204" pitchFamily="34" charset="0"/>
                  <a:cs typeface="Arial" panose="020B0604020202020204" pitchFamily="34" charset="0"/>
                </a:rPr>
                <a:t>Takk for oss.</a:t>
              </a:r>
            </a:p>
          </p:txBody>
        </p:sp>
        <p:sp>
          <p:nvSpPr>
            <p:cNvPr id="13" name="Tittel 1">
              <a:extLst>
                <a:ext uri="{FF2B5EF4-FFF2-40B4-BE49-F238E27FC236}">
                  <a16:creationId xmlns:a16="http://schemas.microsoft.com/office/drawing/2014/main" id="{8D5E8675-7B81-4365-B687-339771BD8C73}"/>
                </a:ext>
              </a:extLst>
            </p:cNvPr>
            <p:cNvSpPr txBox="1">
              <a:spLocks/>
            </p:cNvSpPr>
            <p:nvPr/>
          </p:nvSpPr>
          <p:spPr>
            <a:xfrm>
              <a:off x="9069480" y="1662756"/>
              <a:ext cx="3448380" cy="132574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b-NO" sz="8800">
                  <a:solidFill>
                    <a:srgbClr val="80B7BA">
                      <a:alpha val="53457"/>
                    </a:srgbClr>
                  </a:solidFill>
                  <a:latin typeface="Arial" panose="020B0604020202020204" pitchFamily="34" charset="0"/>
                  <a:cs typeface="Arial" panose="020B0604020202020204" pitchFamily="34" charset="0"/>
                </a:rPr>
                <a:t>Danke</a:t>
              </a:r>
              <a:endParaRPr lang="nb-NO" sz="8800">
                <a:solidFill>
                  <a:srgbClr val="80B7BA">
                    <a:alpha val="53457"/>
                  </a:srgbClr>
                </a:solidFill>
                <a:latin typeface="Arial" panose="020B0604020202020204" pitchFamily="34" charset="0"/>
                <a:ea typeface="Hiragino Sans W5" panose="020B0400000000000000" pitchFamily="34" charset="-128"/>
                <a:cs typeface="Arial" panose="020B0604020202020204" pitchFamily="34" charset="0"/>
              </a:endParaRPr>
            </a:p>
          </p:txBody>
        </p:sp>
      </p:grpSp>
      <p:pic>
        <p:nvPicPr>
          <p:cNvPr id="14" name="Grafikk 13">
            <a:extLst>
              <a:ext uri="{FF2B5EF4-FFF2-40B4-BE49-F238E27FC236}">
                <a16:creationId xmlns:a16="http://schemas.microsoft.com/office/drawing/2014/main" id="{1F16DAE3-E655-473C-B302-BBB82843933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01089" y="5637228"/>
            <a:ext cx="1391636" cy="398152"/>
          </a:xfrm>
          <a:prstGeom prst="rect">
            <a:avLst/>
          </a:prstGeom>
        </p:spPr>
      </p:pic>
    </p:spTree>
    <p:extLst>
      <p:ext uri="{BB962C8B-B14F-4D97-AF65-F5344CB8AC3E}">
        <p14:creationId xmlns:p14="http://schemas.microsoft.com/office/powerpoint/2010/main" val="302940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3">
    <p:bg>
      <p:bgPr>
        <a:solidFill>
          <a:schemeClr val="accen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63C2C9E1-59C4-4CB1-B02B-41613445195D}"/>
              </a:ext>
            </a:extLst>
          </p:cNvPr>
          <p:cNvPicPr>
            <a:picLocks noChangeAspect="1"/>
          </p:cNvPicPr>
          <p:nvPr userDrawn="1"/>
        </p:nvPicPr>
        <p:blipFill>
          <a:blip r:embed="rId2"/>
          <a:stretch>
            <a:fillRect/>
          </a:stretch>
        </p:blipFill>
        <p:spPr>
          <a:xfrm>
            <a:off x="-7510" y="0"/>
            <a:ext cx="12192000" cy="68580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p:nvPr>
        </p:nvSpPr>
        <p:spPr>
          <a:xfrm>
            <a:off x="1445883" y="2623146"/>
            <a:ext cx="7644330" cy="1440393"/>
          </a:xfrm>
        </p:spPr>
        <p:txBody>
          <a:bodyPr anchor="b">
            <a:noAutofit/>
          </a:bodyPr>
          <a:lstStyle>
            <a:lvl1pPr algn="l">
              <a:defRPr sz="4800">
                <a:solidFill>
                  <a:schemeClr val="lt1"/>
                </a:solidFill>
              </a:defRPr>
            </a:lvl1pPr>
          </a:lstStyle>
          <a:p>
            <a:r>
              <a:rPr lang="en-US"/>
              <a:t>Click to edit Master title style</a:t>
            </a:r>
            <a:endParaRPr lang="nb-NO"/>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30.08.2022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5B76DE53-EAC0-4B11-825E-751C46B4E0AC}"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3366017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8954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1041535" y="540265"/>
            <a:ext cx="3870318" cy="879577"/>
          </a:xfrm>
        </p:spPr>
        <p:txBody>
          <a:bodyPr/>
          <a:lstStyle/>
          <a:p>
            <a:r>
              <a:rPr lang="en-US"/>
              <a:t>Click to edit Master title style</a:t>
            </a:r>
          </a:p>
        </p:txBody>
      </p:sp>
      <p:sp>
        <p:nvSpPr>
          <p:cNvPr id="3" name="Content Placeholder 2"/>
          <p:cNvSpPr>
            <a:spLocks noGrp="1"/>
          </p:cNvSpPr>
          <p:nvPr>
            <p:ph idx="1"/>
          </p:nvPr>
        </p:nvSpPr>
        <p:spPr>
          <a:xfrm>
            <a:off x="1041535" y="1952399"/>
            <a:ext cx="3870318" cy="39623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ssholder for bilde 3">
            <a:extLst>
              <a:ext uri="{FF2B5EF4-FFF2-40B4-BE49-F238E27FC236}">
                <a16:creationId xmlns:a16="http://schemas.microsoft.com/office/drawing/2014/main" id="{D43551AD-401B-45C0-B760-897789E381A1}"/>
              </a:ext>
            </a:extLst>
          </p:cNvPr>
          <p:cNvSpPr>
            <a:spLocks noGrp="1"/>
          </p:cNvSpPr>
          <p:nvPr>
            <p:ph type="pic" sz="quarter" idx="10"/>
          </p:nvPr>
        </p:nvSpPr>
        <p:spPr>
          <a:xfrm>
            <a:off x="5333504" y="0"/>
            <a:ext cx="6858496" cy="6858000"/>
          </a:xfrm>
          <a:prstGeom prst="rect">
            <a:avLst/>
          </a:prstGeom>
          <a:solidFill>
            <a:schemeClr val="bg1">
              <a:lumMod val="85000"/>
            </a:schemeClr>
          </a:solidFill>
        </p:spPr>
        <p:txBody>
          <a:bodyPr lIns="91440" tIns="45720" rIns="91440" bIns="45720"/>
          <a:lstStyle/>
          <a:p>
            <a:r>
              <a:rPr lang="en-US"/>
              <a:t>Click icon to add picture</a:t>
            </a:r>
            <a:endParaRPr lang="nb-NO"/>
          </a:p>
        </p:txBody>
      </p:sp>
      <p:sp>
        <p:nvSpPr>
          <p:cNvPr id="9" name="Plassholder for tekst 8">
            <a:extLst>
              <a:ext uri="{FF2B5EF4-FFF2-40B4-BE49-F238E27FC236}">
                <a16:creationId xmlns:a16="http://schemas.microsoft.com/office/drawing/2014/main" id="{003C39E7-8484-44A6-8917-006E61D6FC71}"/>
              </a:ext>
            </a:extLst>
          </p:cNvPr>
          <p:cNvSpPr>
            <a:spLocks noGrp="1"/>
          </p:cNvSpPr>
          <p:nvPr>
            <p:ph type="body" sz="quarter" idx="11" hasCustomPrompt="1"/>
          </p:nvPr>
        </p:nvSpPr>
        <p:spPr>
          <a:xfrm>
            <a:off x="9624116" y="576431"/>
            <a:ext cx="1533217" cy="426734"/>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6065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4">
    <p:bg>
      <p:bgPr>
        <a:solidFill>
          <a:schemeClr val="accent1"/>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D0C79066-E748-4DBB-9BCF-644E381F7B06}"/>
              </a:ext>
            </a:extLst>
          </p:cNvPr>
          <p:cNvPicPr>
            <a:picLocks noChangeAspect="1"/>
          </p:cNvPicPr>
          <p:nvPr userDrawn="1"/>
        </p:nvPicPr>
        <p:blipFill>
          <a:blip r:embed="rId2"/>
          <a:stretch>
            <a:fillRect/>
          </a:stretch>
        </p:blipFill>
        <p:spPr>
          <a:xfrm>
            <a:off x="-1" y="0"/>
            <a:ext cx="12193611" cy="68580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p:nvPr>
        </p:nvSpPr>
        <p:spPr>
          <a:xfrm>
            <a:off x="1445883" y="2623146"/>
            <a:ext cx="7644330" cy="1440393"/>
          </a:xfrm>
        </p:spPr>
        <p:txBody>
          <a:bodyPr anchor="b">
            <a:noAutofit/>
          </a:bodyPr>
          <a:lstStyle>
            <a:lvl1pPr algn="l">
              <a:defRPr sz="4800">
                <a:solidFill>
                  <a:schemeClr val="lt1"/>
                </a:solidFill>
              </a:defRPr>
            </a:lvl1pPr>
          </a:lstStyle>
          <a:p>
            <a:r>
              <a:rPr lang="en-US"/>
              <a:t>Click to edit Master title style</a:t>
            </a:r>
            <a:endParaRPr lang="nb-NO"/>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30.08.2022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5B76DE53-EAC0-4B11-825E-751C46B4E0AC}"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40181760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5">
    <p:bg>
      <p:bgPr>
        <a:solidFill>
          <a:schemeClr val="accen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D11926F9-6903-4CAA-823D-CAEBF0BE4A93}"/>
              </a:ext>
            </a:extLst>
          </p:cNvPr>
          <p:cNvPicPr>
            <a:picLocks noChangeAspect="1"/>
          </p:cNvPicPr>
          <p:nvPr userDrawn="1"/>
        </p:nvPicPr>
        <p:blipFill>
          <a:blip r:embed="rId2"/>
          <a:stretch>
            <a:fillRect/>
          </a:stretch>
        </p:blipFill>
        <p:spPr>
          <a:xfrm>
            <a:off x="-15020" y="1900"/>
            <a:ext cx="12190233" cy="68561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p:nvPr>
        </p:nvSpPr>
        <p:spPr>
          <a:xfrm>
            <a:off x="1445883" y="2623146"/>
            <a:ext cx="7644330" cy="1440393"/>
          </a:xfrm>
        </p:spPr>
        <p:txBody>
          <a:bodyPr anchor="b">
            <a:noAutofit/>
          </a:bodyPr>
          <a:lstStyle>
            <a:lvl1pPr algn="l">
              <a:defRPr sz="4800">
                <a:solidFill>
                  <a:schemeClr val="lt1"/>
                </a:solidFill>
              </a:defRPr>
            </a:lvl1pPr>
          </a:lstStyle>
          <a:p>
            <a:r>
              <a:rPr lang="en-US"/>
              <a:t>Click to edit Master title style</a:t>
            </a:r>
            <a:endParaRPr lang="nb-NO"/>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30.08.2022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5B76DE53-EAC0-4B11-825E-751C46B4E0AC}"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27449338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tellysbilde #5">
    <p:bg>
      <p:bgPr>
        <a:solidFill>
          <a:schemeClr val="accen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D11926F9-6903-4CAA-823D-CAEBF0BE4A93}"/>
              </a:ext>
            </a:extLst>
          </p:cNvPr>
          <p:cNvPicPr>
            <a:picLocks noChangeAspect="1"/>
          </p:cNvPicPr>
          <p:nvPr userDrawn="1"/>
        </p:nvPicPr>
        <p:blipFill>
          <a:blip r:embed="rId2"/>
          <a:stretch>
            <a:fillRect/>
          </a:stretch>
        </p:blipFill>
        <p:spPr>
          <a:xfrm>
            <a:off x="-15020" y="1900"/>
            <a:ext cx="12190233" cy="68561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p:nvPr>
        </p:nvSpPr>
        <p:spPr>
          <a:xfrm>
            <a:off x="1445883" y="2623146"/>
            <a:ext cx="7644330" cy="1440393"/>
          </a:xfrm>
        </p:spPr>
        <p:txBody>
          <a:bodyPr anchor="b">
            <a:noAutofit/>
          </a:bodyPr>
          <a:lstStyle>
            <a:lvl1pPr algn="l">
              <a:defRPr sz="4800">
                <a:solidFill>
                  <a:schemeClr val="lt1"/>
                </a:solidFill>
              </a:defRPr>
            </a:lvl1pPr>
          </a:lstStyle>
          <a:p>
            <a:r>
              <a:rPr lang="en-US"/>
              <a:t>Click to edit Master title style</a:t>
            </a:r>
            <a:endParaRPr lang="nb-NO"/>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30.08.2022</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5B76DE53-EAC0-4B11-825E-751C46B4E0AC}"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2680241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AFB0D-406B-4F31-AB1C-2975DBCEFFBE}"/>
              </a:ext>
            </a:extLst>
          </p:cNvPr>
          <p:cNvSpPr>
            <a:spLocks noGrp="1"/>
          </p:cNvSpPr>
          <p:nvPr>
            <p:ph type="title"/>
          </p:nvPr>
        </p:nvSpPr>
        <p:spPr/>
        <p:txBody>
          <a:bodyPr>
            <a:noAutofit/>
          </a:bodyPr>
          <a:lstStyle>
            <a:lvl1pPr>
              <a:defRPr>
                <a:solidFill>
                  <a:schemeClr val="accent1"/>
                </a:solidFill>
              </a:defRPr>
            </a:lvl1p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p:nvPr>
        </p:nvSpPr>
        <p:spPr>
          <a:xfrm>
            <a:off x="972001" y="2340000"/>
            <a:ext cx="7827247" cy="353071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spTree>
    <p:extLst>
      <p:ext uri="{BB962C8B-B14F-4D97-AF65-F5344CB8AC3E}">
        <p14:creationId xmlns:p14="http://schemas.microsoft.com/office/powerpoint/2010/main" val="133042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p:nvPr>
        </p:nvSpPr>
        <p:spPr>
          <a:xfrm>
            <a:off x="1841217" y="2653403"/>
            <a:ext cx="7921349" cy="775597"/>
          </a:xfrm>
        </p:spPr>
        <p:txBody>
          <a:bodyPr anchor="b">
            <a:noAutofit/>
          </a:bodyPr>
          <a:lstStyle>
            <a:lvl1pPr>
              <a:defRPr sz="4800">
                <a:solidFill>
                  <a:schemeClr val="dk2"/>
                </a:solidFill>
              </a:defRPr>
            </a:lvl1pPr>
          </a:lstStyle>
          <a:p>
            <a:r>
              <a:rPr lang="en-US"/>
              <a:t>Click to edit Master title style</a:t>
            </a:r>
            <a:endParaRPr lang="nb-NO"/>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pic>
        <p:nvPicPr>
          <p:cNvPr id="8" name="Grafikk 7">
            <a:extLst>
              <a:ext uri="{FF2B5EF4-FFF2-40B4-BE49-F238E27FC236}">
                <a16:creationId xmlns:a16="http://schemas.microsoft.com/office/drawing/2014/main" id="{842B512C-95B8-43CD-923E-12979F4D70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6723" y="2244126"/>
            <a:ext cx="2393445" cy="2369747"/>
          </a:xfrm>
          <a:prstGeom prst="rect">
            <a:avLst/>
          </a:prstGeom>
        </p:spPr>
      </p:pic>
    </p:spTree>
    <p:extLst>
      <p:ext uri="{BB962C8B-B14F-4D97-AF65-F5344CB8AC3E}">
        <p14:creationId xmlns:p14="http://schemas.microsoft.com/office/powerpoint/2010/main" val="277495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eloverskrift #2">
    <p:bg>
      <p:bgPr>
        <a:solidFill>
          <a:schemeClr val="dk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p:nvPr>
        </p:nvSpPr>
        <p:spPr>
          <a:xfrm>
            <a:off x="1841217" y="2653403"/>
            <a:ext cx="7921349" cy="775597"/>
          </a:xfrm>
        </p:spPr>
        <p:txBody>
          <a:bodyPr anchor="b">
            <a:noAutofit/>
          </a:bodyPr>
          <a:lstStyle>
            <a:lvl1pPr>
              <a:defRPr sz="4800">
                <a:solidFill>
                  <a:schemeClr val="lt1"/>
                </a:solidFill>
              </a:defRPr>
            </a:lvl1pPr>
          </a:lstStyle>
          <a:p>
            <a:r>
              <a:rPr lang="en-US"/>
              <a:t>Click to edit Master title style</a:t>
            </a:r>
            <a:endParaRPr lang="nb-NO"/>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30.08.2022</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5B76DE53-EAC0-4B11-825E-751C46B4E0AC}" type="slidenum">
              <a:rPr lang="nb-NO" smtClean="0"/>
              <a:t>‹#›</a:t>
            </a:fld>
            <a:endParaRPr lang="nb-NO"/>
          </a:p>
        </p:txBody>
      </p:sp>
      <p:pic>
        <p:nvPicPr>
          <p:cNvPr id="8" name="Grafikk 7">
            <a:extLst>
              <a:ext uri="{FF2B5EF4-FFF2-40B4-BE49-F238E27FC236}">
                <a16:creationId xmlns:a16="http://schemas.microsoft.com/office/drawing/2014/main" id="{36FEF317-EFF4-4524-9666-D21F54983C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6723" y="2244126"/>
            <a:ext cx="2393445" cy="2369747"/>
          </a:xfrm>
          <a:prstGeom prst="rect">
            <a:avLst/>
          </a:prstGeom>
        </p:spPr>
      </p:pic>
    </p:spTree>
    <p:extLst>
      <p:ext uri="{BB962C8B-B14F-4D97-AF65-F5344CB8AC3E}">
        <p14:creationId xmlns:p14="http://schemas.microsoft.com/office/powerpoint/2010/main" val="181149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1345501-5FF1-4664-8242-B4B9932567D9}"/>
              </a:ext>
            </a:extLst>
          </p:cNvPr>
          <p:cNvSpPr>
            <a:spLocks noGrp="1"/>
          </p:cNvSpPr>
          <p:nvPr>
            <p:ph type="title"/>
          </p:nvPr>
        </p:nvSpPr>
        <p:spPr>
          <a:xfrm>
            <a:off x="972000" y="972000"/>
            <a:ext cx="7827246" cy="1215717"/>
          </a:xfrm>
          <a:prstGeom prst="rect">
            <a:avLst/>
          </a:prstGeom>
        </p:spPr>
        <p:txBody>
          <a:bodyPr vert="horz" lIns="91440" tIns="45720" rIns="91440" bIns="45720" rtlCol="0" anchor="t">
            <a:normAutofit/>
          </a:bodyPr>
          <a:lstStyle/>
          <a:p>
            <a:r>
              <a:rPr lang="nb-NO"/>
              <a:t>Klikk for å redigere tittelstil</a:t>
            </a:r>
          </a:p>
        </p:txBody>
      </p:sp>
      <p:sp>
        <p:nvSpPr>
          <p:cNvPr id="3" name="Plassholder for tekst 2">
            <a:extLst>
              <a:ext uri="{FF2B5EF4-FFF2-40B4-BE49-F238E27FC236}">
                <a16:creationId xmlns:a16="http://schemas.microsoft.com/office/drawing/2014/main" id="{7A92274D-BB34-4A1A-95CD-7155CC08E6EB}"/>
              </a:ext>
            </a:extLst>
          </p:cNvPr>
          <p:cNvSpPr>
            <a:spLocks noGrp="1"/>
          </p:cNvSpPr>
          <p:nvPr>
            <p:ph type="body" idx="1"/>
          </p:nvPr>
        </p:nvSpPr>
        <p:spPr>
          <a:xfrm>
            <a:off x="972001" y="2340000"/>
            <a:ext cx="7827247" cy="3530710"/>
          </a:xfrm>
          <a:prstGeom prst="rect">
            <a:avLst/>
          </a:prstGeom>
        </p:spPr>
        <p:txBody>
          <a:bodyPr vert="horz" lIns="91440" tIns="45720" rIns="91440" bIns="4572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833CCA5-44BF-42D6-904A-4683C279D02D}"/>
              </a:ext>
            </a:extLst>
          </p:cNvPr>
          <p:cNvSpPr>
            <a:spLocks noGrp="1"/>
          </p:cNvSpPr>
          <p:nvPr>
            <p:ph type="dt" sz="half" idx="2"/>
          </p:nvPr>
        </p:nvSpPr>
        <p:spPr>
          <a:xfrm>
            <a:off x="0" y="-217674"/>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14463DC0-34DA-4C18-AB00-4938EE730E8F}" type="datetimeFigureOut">
              <a:rPr lang="nb-NO" smtClean="0"/>
              <a:pPr/>
              <a:t>30.08.2022</a:t>
            </a:fld>
            <a:endParaRPr lang="nb-NO"/>
          </a:p>
        </p:txBody>
      </p:sp>
      <p:sp>
        <p:nvSpPr>
          <p:cNvPr id="5" name="Plassholder for bunntekst 4">
            <a:extLst>
              <a:ext uri="{FF2B5EF4-FFF2-40B4-BE49-F238E27FC236}">
                <a16:creationId xmlns:a16="http://schemas.microsoft.com/office/drawing/2014/main" id="{47D2231B-9E96-4F49-9F1D-40219DAC78BC}"/>
              </a:ext>
            </a:extLst>
          </p:cNvPr>
          <p:cNvSpPr>
            <a:spLocks noGrp="1"/>
          </p:cNvSpPr>
          <p:nvPr>
            <p:ph type="ftr" sz="quarter" idx="3"/>
          </p:nvPr>
        </p:nvSpPr>
        <p:spPr>
          <a:xfrm>
            <a:off x="3200400" y="-217674"/>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99BC76A-F87C-46A6-AD94-542613FB2691}"/>
              </a:ext>
            </a:extLst>
          </p:cNvPr>
          <p:cNvSpPr>
            <a:spLocks noGrp="1"/>
          </p:cNvSpPr>
          <p:nvPr>
            <p:ph type="sldNum" sz="quarter" idx="4"/>
          </p:nvPr>
        </p:nvSpPr>
        <p:spPr>
          <a:xfrm>
            <a:off x="7772400" y="-217674"/>
            <a:ext cx="2743200" cy="107722"/>
          </a:xfrm>
          <a:prstGeom prst="rect">
            <a:avLst/>
          </a:prstGeom>
        </p:spPr>
        <p:txBody>
          <a:bodyPr vert="horz" lIns="91440" tIns="45720" rIns="91440" bIns="45720" rtlCol="0" anchor="ctr">
            <a:spAutoFit/>
          </a:bodyPr>
          <a:lstStyle>
            <a:lvl1pPr algn="r">
              <a:defRPr sz="100">
                <a:solidFill>
                  <a:schemeClr val="tx1">
                    <a:tint val="75000"/>
                  </a:schemeClr>
                </a:solidFill>
              </a:defRPr>
            </a:lvl1pPr>
          </a:lstStyle>
          <a:p>
            <a:fld id="{5B76DE53-EAC0-4B11-825E-751C46B4E0AC}" type="slidenum">
              <a:rPr lang="nb-NO" smtClean="0"/>
              <a:pPr/>
              <a:t>‹#›</a:t>
            </a:fld>
            <a:endParaRPr lang="nb-NO"/>
          </a:p>
        </p:txBody>
      </p:sp>
      <p:pic>
        <p:nvPicPr>
          <p:cNvPr id="9" name="Grafikk 8">
            <a:extLst>
              <a:ext uri="{FF2B5EF4-FFF2-40B4-BE49-F238E27FC236}">
                <a16:creationId xmlns:a16="http://schemas.microsoft.com/office/drawing/2014/main" id="{D6FC124A-0AD7-44B8-833C-C975B888F788}"/>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3124132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kern="1200">
          <a:solidFill>
            <a:srgbClr val="030354"/>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E573FB2-526D-06E6-C27F-EAF494AD381C}"/>
              </a:ext>
            </a:extLst>
          </p:cNvPr>
          <p:cNvSpPr>
            <a:spLocks noGrp="1"/>
          </p:cNvSpPr>
          <p:nvPr>
            <p:ph type="ctrTitle"/>
          </p:nvPr>
        </p:nvSpPr>
        <p:spPr>
          <a:xfrm>
            <a:off x="1445883" y="2623146"/>
            <a:ext cx="7644330" cy="1440393"/>
          </a:xfrm>
        </p:spPr>
        <p:txBody>
          <a:bodyPr/>
          <a:lstStyle/>
          <a:p>
            <a:r>
              <a:rPr lang="en-US" dirty="0"/>
              <a:t>Towards compositional simulation in OPM</a:t>
            </a:r>
          </a:p>
        </p:txBody>
      </p:sp>
      <p:sp>
        <p:nvSpPr>
          <p:cNvPr id="12" name="Subtitle 2">
            <a:extLst>
              <a:ext uri="{FF2B5EF4-FFF2-40B4-BE49-F238E27FC236}">
                <a16:creationId xmlns:a16="http://schemas.microsoft.com/office/drawing/2014/main" id="{9EEF7B8C-6057-8706-3ED4-7C511DE71634}"/>
              </a:ext>
            </a:extLst>
          </p:cNvPr>
          <p:cNvSpPr>
            <a:spLocks noGrp="1"/>
          </p:cNvSpPr>
          <p:nvPr>
            <p:ph type="subTitle" idx="1"/>
          </p:nvPr>
        </p:nvSpPr>
        <p:spPr>
          <a:xfrm>
            <a:off x="1445883" y="4119710"/>
            <a:ext cx="7644331" cy="1260157"/>
          </a:xfrm>
        </p:spPr>
        <p:txBody>
          <a:bodyPr/>
          <a:lstStyle/>
          <a:p>
            <a:r>
              <a:rPr lang="en-US" dirty="0"/>
              <a:t>Tor Harald </a:t>
            </a:r>
            <a:r>
              <a:rPr lang="en-US" dirty="0" err="1"/>
              <a:t>Sandve</a:t>
            </a:r>
            <a:r>
              <a:rPr lang="en-US" dirty="0"/>
              <a:t>, Trine Mykkeltvedt</a:t>
            </a:r>
          </a:p>
          <a:p>
            <a:r>
              <a:rPr lang="en-US" dirty="0"/>
              <a:t>OPM Summit 2022, Trondheim</a:t>
            </a:r>
          </a:p>
        </p:txBody>
      </p:sp>
    </p:spTree>
    <p:extLst>
      <p:ext uri="{BB962C8B-B14F-4D97-AF65-F5344CB8AC3E}">
        <p14:creationId xmlns:p14="http://schemas.microsoft.com/office/powerpoint/2010/main" val="165265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46EB-1475-51D3-29A8-FF227615B440}"/>
              </a:ext>
            </a:extLst>
          </p:cNvPr>
          <p:cNvSpPr>
            <a:spLocks noGrp="1"/>
          </p:cNvSpPr>
          <p:nvPr>
            <p:ph type="title"/>
          </p:nvPr>
        </p:nvSpPr>
        <p:spPr/>
        <p:txBody>
          <a:bodyPr/>
          <a:lstStyle/>
          <a:p>
            <a:r>
              <a:rPr lang="en-US" dirty="0"/>
              <a:t>Discussion</a:t>
            </a:r>
          </a:p>
        </p:txBody>
      </p:sp>
      <p:sp>
        <p:nvSpPr>
          <p:cNvPr id="5" name="Content Placeholder 4">
            <a:extLst>
              <a:ext uri="{FF2B5EF4-FFF2-40B4-BE49-F238E27FC236}">
                <a16:creationId xmlns:a16="http://schemas.microsoft.com/office/drawing/2014/main" id="{5115CB6F-C4B8-1508-744F-5031C0F9B54E}"/>
              </a:ext>
            </a:extLst>
          </p:cNvPr>
          <p:cNvSpPr>
            <a:spLocks noGrp="1"/>
          </p:cNvSpPr>
          <p:nvPr>
            <p:ph idx="1"/>
          </p:nvPr>
        </p:nvSpPr>
        <p:spPr>
          <a:xfrm>
            <a:off x="972001" y="1795749"/>
            <a:ext cx="10506408" cy="4074961"/>
          </a:xfrm>
        </p:spPr>
        <p:txBody>
          <a:bodyPr/>
          <a:lstStyle/>
          <a:p>
            <a:pPr marL="285750" indent="-285750">
              <a:buFont typeface="Arial" panose="020B0604020202020204" pitchFamily="34" charset="0"/>
              <a:buChar char="•"/>
            </a:pPr>
            <a:r>
              <a:rPr lang="en-US" b="1" dirty="0"/>
              <a:t>What are the next step(s) ?</a:t>
            </a:r>
          </a:p>
          <a:p>
            <a:pPr marL="742950" lvl="1" indent="-285750">
              <a:buFont typeface="Arial" panose="020B0604020202020204" pitchFamily="34" charset="0"/>
              <a:buChar char="•"/>
            </a:pPr>
            <a:r>
              <a:rPr lang="en-US" dirty="0"/>
              <a:t>FLOW ?</a:t>
            </a:r>
          </a:p>
          <a:p>
            <a:pPr marL="742950" lvl="1" indent="-285750">
              <a:buFont typeface="Arial" panose="020B0604020202020204" pitchFamily="34" charset="0"/>
              <a:buChar char="•"/>
            </a:pPr>
            <a:r>
              <a:rPr lang="en-US" dirty="0"/>
              <a:t>Compositional “light” ?</a:t>
            </a:r>
          </a:p>
          <a:p>
            <a:pPr marL="285750" indent="-285750">
              <a:buFont typeface="Arial" panose="020B0604020202020204" pitchFamily="34" charset="0"/>
              <a:buChar char="•"/>
            </a:pPr>
            <a:r>
              <a:rPr lang="en-US" b="1" dirty="0"/>
              <a:t>What are the challenges ? @</a:t>
            </a:r>
            <a:r>
              <a:rPr lang="en-US" b="1" dirty="0" err="1"/>
              <a:t>moyner</a:t>
            </a:r>
            <a:r>
              <a:rPr lang="en-US" b="1" dirty="0"/>
              <a:t> probably has input here</a:t>
            </a:r>
          </a:p>
          <a:p>
            <a:pPr marL="742950" lvl="1" indent="-285750">
              <a:buFont typeface="Arial" panose="020B0604020202020204" pitchFamily="34" charset="0"/>
              <a:buChar char="•"/>
            </a:pPr>
            <a:r>
              <a:rPr lang="en-US" dirty="0"/>
              <a:t>Robustness (currently a challenge in </a:t>
            </a:r>
            <a:r>
              <a:rPr lang="en-US" dirty="0" err="1"/>
              <a:t>opm</a:t>
            </a:r>
            <a:r>
              <a:rPr lang="en-US" dirty="0"/>
              <a:t>-models)</a:t>
            </a:r>
          </a:p>
          <a:p>
            <a:pPr marL="742950" lvl="1" indent="-285750">
              <a:buFont typeface="Arial" panose="020B0604020202020204" pitchFamily="34" charset="0"/>
              <a:buChar char="•"/>
            </a:pPr>
            <a:r>
              <a:rPr lang="en-US" dirty="0"/>
              <a:t>Well model</a:t>
            </a:r>
          </a:p>
          <a:p>
            <a:pPr marL="285750" indent="-285750">
              <a:buFont typeface="Arial" panose="020B0604020202020204" pitchFamily="34" charset="0"/>
              <a:buChar char="•"/>
            </a:pPr>
            <a:r>
              <a:rPr lang="en-US" b="1" dirty="0"/>
              <a:t>What can be of special importance for CO</a:t>
            </a:r>
            <a:r>
              <a:rPr lang="en-US" b="1" baseline="-25000" dirty="0"/>
              <a:t>2</a:t>
            </a:r>
            <a:r>
              <a:rPr lang="en-US" b="1" dirty="0"/>
              <a:t> applications ?</a:t>
            </a:r>
          </a:p>
          <a:p>
            <a:pPr marL="742950" lvl="1" indent="-285750">
              <a:buFont typeface="Arial" panose="020B0604020202020204" pitchFamily="34" charset="0"/>
              <a:buChar char="•"/>
            </a:pPr>
            <a:r>
              <a:rPr lang="en-US" dirty="0"/>
              <a:t>Phase stability test including capillary pressure ? Other </a:t>
            </a:r>
            <a:r>
              <a:rPr lang="en-US" dirty="0" err="1"/>
              <a:t>EoS</a:t>
            </a:r>
            <a:r>
              <a:rPr lang="en-US" dirty="0"/>
              <a:t> framework things ?</a:t>
            </a:r>
          </a:p>
          <a:p>
            <a:pPr marL="742950" lvl="1" indent="-285750">
              <a:buFont typeface="Arial" panose="020B0604020202020204" pitchFamily="34" charset="0"/>
              <a:buChar char="•"/>
            </a:pPr>
            <a:r>
              <a:rPr lang="en-US" dirty="0"/>
              <a:t>What to do about the water phase ?</a:t>
            </a:r>
          </a:p>
          <a:p>
            <a:endParaRPr lang="en-US" dirty="0"/>
          </a:p>
        </p:txBody>
      </p:sp>
    </p:spTree>
    <p:extLst>
      <p:ext uri="{BB962C8B-B14F-4D97-AF65-F5344CB8AC3E}">
        <p14:creationId xmlns:p14="http://schemas.microsoft.com/office/powerpoint/2010/main" val="46537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1875-BD49-9569-336A-520302005B90}"/>
              </a:ext>
            </a:extLst>
          </p:cNvPr>
          <p:cNvSpPr>
            <a:spLocks noGrp="1"/>
          </p:cNvSpPr>
          <p:nvPr>
            <p:ph type="title"/>
          </p:nvPr>
        </p:nvSpPr>
        <p:spPr>
          <a:xfrm>
            <a:off x="972000" y="972000"/>
            <a:ext cx="9868278" cy="1215717"/>
          </a:xfrm>
        </p:spPr>
        <p:txBody>
          <a:bodyPr/>
          <a:lstStyle/>
          <a:p>
            <a:r>
              <a:rPr lang="en-GB" dirty="0"/>
              <a:t>T</a:t>
            </a:r>
            <a:r>
              <a:rPr lang="en-NO" dirty="0"/>
              <a:t>owards compositional </a:t>
            </a:r>
            <a:br>
              <a:rPr lang="en-NO" dirty="0"/>
            </a:br>
            <a:r>
              <a:rPr lang="en-NO" dirty="0"/>
              <a:t>two phase multi-component framework</a:t>
            </a:r>
          </a:p>
        </p:txBody>
      </p:sp>
      <p:sp>
        <p:nvSpPr>
          <p:cNvPr id="3" name="Content Placeholder 2">
            <a:extLst>
              <a:ext uri="{FF2B5EF4-FFF2-40B4-BE49-F238E27FC236}">
                <a16:creationId xmlns:a16="http://schemas.microsoft.com/office/drawing/2014/main" id="{6704AF94-0A7B-33C7-D8FD-1B91AE2D2BB9}"/>
              </a:ext>
            </a:extLst>
          </p:cNvPr>
          <p:cNvSpPr>
            <a:spLocks noGrp="1"/>
          </p:cNvSpPr>
          <p:nvPr>
            <p:ph idx="1"/>
          </p:nvPr>
        </p:nvSpPr>
        <p:spPr>
          <a:xfrm>
            <a:off x="972001" y="2340000"/>
            <a:ext cx="9324938" cy="3530710"/>
          </a:xfrm>
        </p:spPr>
        <p:txBody>
          <a:bodyPr/>
          <a:lstStyle/>
          <a:p>
            <a:pPr marL="285750" indent="-285750">
              <a:buFont typeface="Arial" panose="020B0604020202020204" pitchFamily="34" charset="0"/>
              <a:buChar char="•"/>
            </a:pPr>
            <a:r>
              <a:rPr lang="en-US" dirty="0">
                <a:solidFill>
                  <a:schemeClr val="tx1"/>
                </a:solidFill>
              </a:rPr>
              <a:t>When an </a:t>
            </a:r>
            <a:r>
              <a:rPr lang="en-US" b="1" dirty="0">
                <a:solidFill>
                  <a:schemeClr val="tx1"/>
                </a:solidFill>
              </a:rPr>
              <a:t>accurate description of dissolution and mixing processes </a:t>
            </a:r>
            <a:br>
              <a:rPr lang="en-US" dirty="0">
                <a:solidFill>
                  <a:schemeClr val="tx1"/>
                </a:solidFill>
              </a:rPr>
            </a:br>
            <a:r>
              <a:rPr lang="en-US" dirty="0">
                <a:solidFill>
                  <a:schemeClr val="tx1"/>
                </a:solidFill>
              </a:rPr>
              <a:t>is important to understand and predict the flow system</a:t>
            </a:r>
            <a:br>
              <a:rPr lang="en-US" dirty="0">
                <a:solidFill>
                  <a:schemeClr val="tx1"/>
                </a:solidFill>
              </a:rPr>
            </a:br>
            <a:r>
              <a:rPr lang="en-US" dirty="0">
                <a:solidFill>
                  <a:schemeClr val="tx1"/>
                </a:solidFill>
              </a:rPr>
              <a:t>	(CO</a:t>
            </a:r>
            <a:r>
              <a:rPr lang="en-US" baseline="-25000" dirty="0">
                <a:solidFill>
                  <a:schemeClr val="tx1"/>
                </a:solidFill>
              </a:rPr>
              <a:t>2</a:t>
            </a:r>
            <a:r>
              <a:rPr lang="en-US" dirty="0">
                <a:solidFill>
                  <a:schemeClr val="tx1"/>
                </a:solidFill>
              </a:rPr>
              <a:t> injection in depleted reservoirs, CO</a:t>
            </a:r>
            <a:r>
              <a:rPr lang="en-US" baseline="-25000" dirty="0">
                <a:solidFill>
                  <a:schemeClr val="tx1"/>
                </a:solidFill>
              </a:rPr>
              <a:t>2</a:t>
            </a:r>
            <a:r>
              <a:rPr lang="en-US" dirty="0">
                <a:solidFill>
                  <a:schemeClr val="tx1"/>
                </a:solidFill>
              </a:rPr>
              <a:t> impurities, …)</a:t>
            </a:r>
            <a:br>
              <a:rPr lang="en-US" dirty="0">
                <a:solidFill>
                  <a:schemeClr val="tx1"/>
                </a:solidFill>
              </a:rPr>
            </a:br>
            <a:endParaRPr lang="en-NO" dirty="0">
              <a:solidFill>
                <a:schemeClr val="tx1"/>
              </a:solidFill>
            </a:endParaRPr>
          </a:p>
          <a:p>
            <a:endParaRPr lang="en-NO" dirty="0">
              <a:solidFill>
                <a:schemeClr val="tx1"/>
              </a:solidFill>
            </a:endParaRPr>
          </a:p>
        </p:txBody>
      </p:sp>
    </p:spTree>
    <p:extLst>
      <p:ext uri="{BB962C8B-B14F-4D97-AF65-F5344CB8AC3E}">
        <p14:creationId xmlns:p14="http://schemas.microsoft.com/office/powerpoint/2010/main" val="415100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1875-BD49-9569-336A-520302005B90}"/>
              </a:ext>
            </a:extLst>
          </p:cNvPr>
          <p:cNvSpPr>
            <a:spLocks noGrp="1"/>
          </p:cNvSpPr>
          <p:nvPr>
            <p:ph type="title"/>
          </p:nvPr>
        </p:nvSpPr>
        <p:spPr>
          <a:xfrm>
            <a:off x="972000" y="972000"/>
            <a:ext cx="9868278" cy="1215717"/>
          </a:xfrm>
        </p:spPr>
        <p:txBody>
          <a:bodyPr/>
          <a:lstStyle/>
          <a:p>
            <a:r>
              <a:rPr lang="en-GB" dirty="0"/>
              <a:t>T</a:t>
            </a:r>
            <a:r>
              <a:rPr lang="en-NO" dirty="0"/>
              <a:t>owards compositional </a:t>
            </a:r>
            <a:br>
              <a:rPr lang="en-NO" dirty="0"/>
            </a:br>
            <a:r>
              <a:rPr lang="en-NO" dirty="0"/>
              <a:t>two phase multi-component framework</a:t>
            </a:r>
          </a:p>
        </p:txBody>
      </p:sp>
      <p:sp>
        <p:nvSpPr>
          <p:cNvPr id="3" name="Content Placeholder 2">
            <a:extLst>
              <a:ext uri="{FF2B5EF4-FFF2-40B4-BE49-F238E27FC236}">
                <a16:creationId xmlns:a16="http://schemas.microsoft.com/office/drawing/2014/main" id="{6704AF94-0A7B-33C7-D8FD-1B91AE2D2BB9}"/>
              </a:ext>
            </a:extLst>
          </p:cNvPr>
          <p:cNvSpPr>
            <a:spLocks noGrp="1"/>
          </p:cNvSpPr>
          <p:nvPr>
            <p:ph idx="1"/>
          </p:nvPr>
        </p:nvSpPr>
        <p:spPr>
          <a:xfrm>
            <a:off x="972001" y="2340000"/>
            <a:ext cx="9324938" cy="3530710"/>
          </a:xfrm>
        </p:spPr>
        <p:txBody>
          <a:bodyPr/>
          <a:lstStyle/>
          <a:p>
            <a:pPr marL="285750" indent="-285750">
              <a:buFont typeface="Arial" panose="020B0604020202020204" pitchFamily="34" charset="0"/>
              <a:buChar char="•"/>
            </a:pPr>
            <a:r>
              <a:rPr lang="en-US" dirty="0">
                <a:solidFill>
                  <a:schemeClr val="tx1"/>
                </a:solidFill>
              </a:rPr>
              <a:t>When an </a:t>
            </a:r>
            <a:r>
              <a:rPr lang="en-US" b="1" dirty="0">
                <a:solidFill>
                  <a:schemeClr val="tx1"/>
                </a:solidFill>
              </a:rPr>
              <a:t>accurate description of dissolution and mixing processes </a:t>
            </a:r>
            <a:br>
              <a:rPr lang="en-US" dirty="0">
                <a:solidFill>
                  <a:schemeClr val="tx1"/>
                </a:solidFill>
              </a:rPr>
            </a:br>
            <a:r>
              <a:rPr lang="en-US" dirty="0">
                <a:solidFill>
                  <a:schemeClr val="tx1"/>
                </a:solidFill>
              </a:rPr>
              <a:t>is important to understand and predict the flow system</a:t>
            </a:r>
            <a:br>
              <a:rPr lang="en-US" dirty="0">
                <a:solidFill>
                  <a:schemeClr val="tx1"/>
                </a:solidFill>
              </a:rPr>
            </a:br>
            <a:r>
              <a:rPr lang="en-US" dirty="0">
                <a:solidFill>
                  <a:schemeClr val="tx1"/>
                </a:solidFill>
              </a:rPr>
              <a:t>	(CO</a:t>
            </a:r>
            <a:r>
              <a:rPr lang="en-US" baseline="-25000" dirty="0">
                <a:solidFill>
                  <a:schemeClr val="tx1"/>
                </a:solidFill>
              </a:rPr>
              <a:t>2</a:t>
            </a:r>
            <a:r>
              <a:rPr lang="en-US" dirty="0">
                <a:solidFill>
                  <a:schemeClr val="tx1"/>
                </a:solidFill>
              </a:rPr>
              <a:t> injection in depleted reservoirs, CO</a:t>
            </a:r>
            <a:r>
              <a:rPr lang="en-US" baseline="-25000" dirty="0">
                <a:solidFill>
                  <a:schemeClr val="tx1"/>
                </a:solidFill>
              </a:rPr>
              <a:t>2</a:t>
            </a:r>
            <a:r>
              <a:rPr lang="en-US" dirty="0">
                <a:solidFill>
                  <a:schemeClr val="tx1"/>
                </a:solidFill>
              </a:rPr>
              <a:t> impurities, …)</a:t>
            </a:r>
            <a:br>
              <a:rPr lang="en-US" dirty="0">
                <a:solidFill>
                  <a:schemeClr val="tx1"/>
                </a:solidFill>
              </a:rPr>
            </a:br>
            <a:endParaRPr lang="en-US" dirty="0">
              <a:solidFill>
                <a:schemeClr val="tx1"/>
              </a:solidFill>
            </a:endParaRPr>
          </a:p>
          <a:p>
            <a:r>
              <a:rPr lang="en-NO" dirty="0">
                <a:solidFill>
                  <a:schemeClr val="tx1"/>
                </a:solidFill>
              </a:rPr>
              <a:t>STEPS TO BE INCLUDED IN THE OPM SIMULATOR</a:t>
            </a:r>
          </a:p>
          <a:p>
            <a:endParaRPr lang="en-NO" dirty="0">
              <a:solidFill>
                <a:schemeClr val="tx1"/>
              </a:solidFill>
            </a:endParaRPr>
          </a:p>
          <a:p>
            <a:endParaRPr lang="en-NO" dirty="0">
              <a:solidFill>
                <a:schemeClr val="tx1"/>
              </a:solidFill>
            </a:endParaRPr>
          </a:p>
        </p:txBody>
      </p:sp>
    </p:spTree>
    <p:extLst>
      <p:ext uri="{BB962C8B-B14F-4D97-AF65-F5344CB8AC3E}">
        <p14:creationId xmlns:p14="http://schemas.microsoft.com/office/powerpoint/2010/main" val="171836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1875-BD49-9569-336A-520302005B90}"/>
              </a:ext>
            </a:extLst>
          </p:cNvPr>
          <p:cNvSpPr>
            <a:spLocks noGrp="1"/>
          </p:cNvSpPr>
          <p:nvPr>
            <p:ph type="title"/>
          </p:nvPr>
        </p:nvSpPr>
        <p:spPr>
          <a:xfrm>
            <a:off x="972000" y="972000"/>
            <a:ext cx="9868278" cy="1215717"/>
          </a:xfrm>
        </p:spPr>
        <p:txBody>
          <a:bodyPr/>
          <a:lstStyle/>
          <a:p>
            <a:r>
              <a:rPr lang="en-GB" dirty="0"/>
              <a:t>T</a:t>
            </a:r>
            <a:r>
              <a:rPr lang="en-NO" dirty="0"/>
              <a:t>owards compositional </a:t>
            </a:r>
            <a:br>
              <a:rPr lang="en-NO" dirty="0"/>
            </a:br>
            <a:r>
              <a:rPr lang="en-NO" dirty="0"/>
              <a:t>two phase multi-component framework</a:t>
            </a:r>
          </a:p>
        </p:txBody>
      </p:sp>
      <p:sp>
        <p:nvSpPr>
          <p:cNvPr id="3" name="Content Placeholder 2">
            <a:extLst>
              <a:ext uri="{FF2B5EF4-FFF2-40B4-BE49-F238E27FC236}">
                <a16:creationId xmlns:a16="http://schemas.microsoft.com/office/drawing/2014/main" id="{6704AF94-0A7B-33C7-D8FD-1B91AE2D2BB9}"/>
              </a:ext>
            </a:extLst>
          </p:cNvPr>
          <p:cNvSpPr>
            <a:spLocks noGrp="1"/>
          </p:cNvSpPr>
          <p:nvPr>
            <p:ph idx="1"/>
          </p:nvPr>
        </p:nvSpPr>
        <p:spPr>
          <a:xfrm>
            <a:off x="972001" y="2340000"/>
            <a:ext cx="9324938" cy="3530710"/>
          </a:xfrm>
        </p:spPr>
        <p:txBody>
          <a:bodyPr/>
          <a:lstStyle/>
          <a:p>
            <a:pPr marL="285750" indent="-285750">
              <a:buFont typeface="Arial" panose="020B0604020202020204" pitchFamily="34" charset="0"/>
              <a:buChar char="•"/>
            </a:pPr>
            <a:r>
              <a:rPr lang="en-US" dirty="0">
                <a:solidFill>
                  <a:schemeClr val="tx1"/>
                </a:solidFill>
              </a:rPr>
              <a:t>When an </a:t>
            </a:r>
            <a:r>
              <a:rPr lang="en-US" b="1" dirty="0">
                <a:solidFill>
                  <a:schemeClr val="tx1"/>
                </a:solidFill>
              </a:rPr>
              <a:t>accurate description of dissolution and mixing processes </a:t>
            </a:r>
            <a:br>
              <a:rPr lang="en-US" dirty="0">
                <a:solidFill>
                  <a:schemeClr val="tx1"/>
                </a:solidFill>
              </a:rPr>
            </a:br>
            <a:r>
              <a:rPr lang="en-US" dirty="0">
                <a:solidFill>
                  <a:schemeClr val="tx1"/>
                </a:solidFill>
              </a:rPr>
              <a:t>is important to understand and predict the flow system</a:t>
            </a:r>
            <a:br>
              <a:rPr lang="en-US" dirty="0">
                <a:solidFill>
                  <a:schemeClr val="tx1"/>
                </a:solidFill>
              </a:rPr>
            </a:br>
            <a:r>
              <a:rPr lang="en-US" dirty="0">
                <a:solidFill>
                  <a:schemeClr val="tx1"/>
                </a:solidFill>
              </a:rPr>
              <a:t>	(CO</a:t>
            </a:r>
            <a:r>
              <a:rPr lang="en-US" baseline="-25000" dirty="0">
                <a:solidFill>
                  <a:schemeClr val="tx1"/>
                </a:solidFill>
              </a:rPr>
              <a:t>2</a:t>
            </a:r>
            <a:r>
              <a:rPr lang="en-US" dirty="0">
                <a:solidFill>
                  <a:schemeClr val="tx1"/>
                </a:solidFill>
              </a:rPr>
              <a:t> injection in depleted reservoirs, CO</a:t>
            </a:r>
            <a:r>
              <a:rPr lang="en-US" baseline="-25000" dirty="0">
                <a:solidFill>
                  <a:schemeClr val="tx1"/>
                </a:solidFill>
              </a:rPr>
              <a:t>2</a:t>
            </a:r>
            <a:r>
              <a:rPr lang="en-US" dirty="0">
                <a:solidFill>
                  <a:schemeClr val="tx1"/>
                </a:solidFill>
              </a:rPr>
              <a:t> impurities, …)</a:t>
            </a:r>
            <a:br>
              <a:rPr lang="en-US" dirty="0">
                <a:solidFill>
                  <a:schemeClr val="tx1"/>
                </a:solidFill>
              </a:rPr>
            </a:br>
            <a:endParaRPr lang="en-US" dirty="0">
              <a:solidFill>
                <a:schemeClr val="tx1"/>
              </a:solidFill>
            </a:endParaRPr>
          </a:p>
          <a:p>
            <a:r>
              <a:rPr lang="en-NO" dirty="0">
                <a:solidFill>
                  <a:schemeClr val="tx1"/>
                </a:solidFill>
              </a:rPr>
              <a:t>STEPS TO BE INCLUDED IN THE OPM SIMULATOR</a:t>
            </a:r>
          </a:p>
          <a:p>
            <a:pPr marL="342900" indent="-342900">
              <a:buFont typeface="+mj-lt"/>
              <a:buAutoNum type="arabicParenR"/>
            </a:pPr>
            <a:r>
              <a:rPr lang="en-GB" dirty="0">
                <a:solidFill>
                  <a:schemeClr val="tx1"/>
                </a:solidFill>
              </a:rPr>
              <a:t>I</a:t>
            </a:r>
            <a:r>
              <a:rPr lang="en-NO" dirty="0">
                <a:solidFill>
                  <a:schemeClr val="tx1"/>
                </a:solidFill>
              </a:rPr>
              <a:t>mplement and test a flash calculation (ptflash) in opm-material using the EoS framework (Peng-Robinson for cubic EoS)</a:t>
            </a:r>
          </a:p>
          <a:p>
            <a:endParaRPr lang="en-NO" dirty="0">
              <a:solidFill>
                <a:schemeClr val="tx1"/>
              </a:solidFill>
            </a:endParaRPr>
          </a:p>
          <a:p>
            <a:endParaRPr lang="en-NO" dirty="0">
              <a:solidFill>
                <a:schemeClr val="tx1"/>
              </a:solidFill>
            </a:endParaRPr>
          </a:p>
        </p:txBody>
      </p:sp>
    </p:spTree>
    <p:extLst>
      <p:ext uri="{BB962C8B-B14F-4D97-AF65-F5344CB8AC3E}">
        <p14:creationId xmlns:p14="http://schemas.microsoft.com/office/powerpoint/2010/main" val="196378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F78D98C9-A07B-7FD2-C755-9FBF0FB2F857}"/>
              </a:ext>
            </a:extLst>
          </p:cNvPr>
          <p:cNvSpPr/>
          <p:nvPr/>
        </p:nvSpPr>
        <p:spPr>
          <a:xfrm>
            <a:off x="487257" y="2187717"/>
            <a:ext cx="4208443" cy="3161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a:p>
            <a:pPr algn="ctr"/>
            <a:r>
              <a:rPr lang="en-NO" dirty="0"/>
              <a:t>HPC Gt phase I ++</a:t>
            </a:r>
            <a:br>
              <a:rPr lang="en-NO" dirty="0"/>
            </a:br>
            <a:br>
              <a:rPr lang="en-NO" dirty="0"/>
            </a:br>
            <a:r>
              <a:rPr lang="en-NO" dirty="0"/>
              <a:t>NORCE + SINTEF</a:t>
            </a:r>
          </a:p>
          <a:p>
            <a:pPr algn="ctr"/>
            <a:endParaRPr lang="en-NO" dirty="0"/>
          </a:p>
          <a:p>
            <a:pPr algn="ctr"/>
            <a:r>
              <a:rPr lang="en-NO" dirty="0"/>
              <a:t>@atgeirr, @GitPaean, @hnil,  @moyner, @svenn-t, </a:t>
            </a:r>
            <a:r>
              <a:rPr lang="en-NO"/>
              <a:t>@totto82, </a:t>
            </a:r>
            <a:r>
              <a:rPr lang="en-NO" dirty="0"/>
              <a:t>@trinemykk</a:t>
            </a:r>
            <a:br>
              <a:rPr lang="en-NO" dirty="0"/>
            </a:br>
            <a:endParaRPr lang="en-NO" dirty="0"/>
          </a:p>
        </p:txBody>
      </p:sp>
      <p:pic>
        <p:nvPicPr>
          <p:cNvPr id="13" name="Picture 12">
            <a:extLst>
              <a:ext uri="{FF2B5EF4-FFF2-40B4-BE49-F238E27FC236}">
                <a16:creationId xmlns:a16="http://schemas.microsoft.com/office/drawing/2014/main" id="{719B92B3-9650-354F-0079-37D6787CAD45}"/>
              </a:ext>
            </a:extLst>
          </p:cNvPr>
          <p:cNvPicPr>
            <a:picLocks noChangeAspect="1"/>
          </p:cNvPicPr>
          <p:nvPr/>
        </p:nvPicPr>
        <p:blipFill>
          <a:blip r:embed="rId3"/>
          <a:stretch>
            <a:fillRect/>
          </a:stretch>
        </p:blipFill>
        <p:spPr>
          <a:xfrm>
            <a:off x="5589093" y="2874102"/>
            <a:ext cx="6562511" cy="1215717"/>
          </a:xfrm>
          <a:prstGeom prst="rect">
            <a:avLst/>
          </a:prstGeom>
        </p:spPr>
      </p:pic>
      <p:sp>
        <p:nvSpPr>
          <p:cNvPr id="15" name="TextBox 14">
            <a:extLst>
              <a:ext uri="{FF2B5EF4-FFF2-40B4-BE49-F238E27FC236}">
                <a16:creationId xmlns:a16="http://schemas.microsoft.com/office/drawing/2014/main" id="{291BC3F1-B167-5DC7-8972-F080B824FA3D}"/>
              </a:ext>
            </a:extLst>
          </p:cNvPr>
          <p:cNvSpPr txBox="1"/>
          <p:nvPr/>
        </p:nvSpPr>
        <p:spPr>
          <a:xfrm>
            <a:off x="5589093" y="2346243"/>
            <a:ext cx="2254786" cy="369332"/>
          </a:xfrm>
          <a:prstGeom prst="rect">
            <a:avLst/>
          </a:prstGeom>
          <a:noFill/>
        </p:spPr>
        <p:txBody>
          <a:bodyPr wrap="square" rtlCol="0">
            <a:spAutoFit/>
          </a:bodyPr>
          <a:lstStyle/>
          <a:p>
            <a:r>
              <a:rPr lang="en-NO" dirty="0"/>
              <a:t>opm-material :</a:t>
            </a:r>
          </a:p>
        </p:txBody>
      </p:sp>
      <p:cxnSp>
        <p:nvCxnSpPr>
          <p:cNvPr id="17" name="Straight Arrow Connector 16">
            <a:extLst>
              <a:ext uri="{FF2B5EF4-FFF2-40B4-BE49-F238E27FC236}">
                <a16:creationId xmlns:a16="http://schemas.microsoft.com/office/drawing/2014/main" id="{40C310FD-C1DF-0453-AA21-FF414357DBFB}"/>
              </a:ext>
            </a:extLst>
          </p:cNvPr>
          <p:cNvCxnSpPr/>
          <p:nvPr/>
        </p:nvCxnSpPr>
        <p:spPr>
          <a:xfrm>
            <a:off x="4885623" y="2549972"/>
            <a:ext cx="669514"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56F4225-65C9-C07D-FBE7-43DED8EDDB4B}"/>
              </a:ext>
            </a:extLst>
          </p:cNvPr>
          <p:cNvPicPr>
            <a:picLocks noChangeAspect="1"/>
          </p:cNvPicPr>
          <p:nvPr/>
        </p:nvPicPr>
        <p:blipFill>
          <a:blip r:embed="rId4"/>
          <a:stretch>
            <a:fillRect/>
          </a:stretch>
        </p:blipFill>
        <p:spPr>
          <a:xfrm>
            <a:off x="5538560" y="5293236"/>
            <a:ext cx="5054600" cy="635000"/>
          </a:xfrm>
          <a:prstGeom prst="rect">
            <a:avLst/>
          </a:prstGeom>
        </p:spPr>
      </p:pic>
      <p:cxnSp>
        <p:nvCxnSpPr>
          <p:cNvPr id="4" name="Straight Arrow Connector 3">
            <a:extLst>
              <a:ext uri="{FF2B5EF4-FFF2-40B4-BE49-F238E27FC236}">
                <a16:creationId xmlns:a16="http://schemas.microsoft.com/office/drawing/2014/main" id="{57E2B004-79F3-E3FC-723B-249E856DBCEA}"/>
              </a:ext>
            </a:extLst>
          </p:cNvPr>
          <p:cNvCxnSpPr>
            <a:cxnSpLocks/>
          </p:cNvCxnSpPr>
          <p:nvPr/>
        </p:nvCxnSpPr>
        <p:spPr>
          <a:xfrm flipV="1">
            <a:off x="6360874" y="4320209"/>
            <a:ext cx="0" cy="78080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356AB5C-D162-7A75-1B07-E7F03109845D}"/>
              </a:ext>
            </a:extLst>
          </p:cNvPr>
          <p:cNvSpPr txBox="1"/>
          <p:nvPr/>
        </p:nvSpPr>
        <p:spPr>
          <a:xfrm>
            <a:off x="6527127" y="4368362"/>
            <a:ext cx="5186100" cy="646331"/>
          </a:xfrm>
          <a:prstGeom prst="rect">
            <a:avLst/>
          </a:prstGeom>
          <a:noFill/>
        </p:spPr>
        <p:txBody>
          <a:bodyPr wrap="none" rtlCol="0">
            <a:spAutoFit/>
          </a:bodyPr>
          <a:lstStyle/>
          <a:p>
            <a:r>
              <a:rPr lang="en-GB" dirty="0"/>
              <a:t>T</a:t>
            </a:r>
            <a:r>
              <a:rPr lang="en-NO" dirty="0"/>
              <a:t>ested and verified that the flash gives the same </a:t>
            </a:r>
            <a:br>
              <a:rPr lang="en-NO" dirty="0"/>
            </a:br>
            <a:r>
              <a:rPr lang="en-NO" dirty="0"/>
              <a:t>output for two different compositions</a:t>
            </a:r>
          </a:p>
        </p:txBody>
      </p:sp>
      <p:pic>
        <p:nvPicPr>
          <p:cNvPr id="8" name="Picture 7">
            <a:extLst>
              <a:ext uri="{FF2B5EF4-FFF2-40B4-BE49-F238E27FC236}">
                <a16:creationId xmlns:a16="http://schemas.microsoft.com/office/drawing/2014/main" id="{021DB9A8-CB8F-A8D2-97E1-1F4EAD7BD76F}"/>
              </a:ext>
            </a:extLst>
          </p:cNvPr>
          <p:cNvPicPr>
            <a:picLocks noChangeAspect="1"/>
          </p:cNvPicPr>
          <p:nvPr/>
        </p:nvPicPr>
        <p:blipFill>
          <a:blip r:embed="rId5"/>
          <a:stretch>
            <a:fillRect/>
          </a:stretch>
        </p:blipFill>
        <p:spPr>
          <a:xfrm>
            <a:off x="5538560" y="5985337"/>
            <a:ext cx="1222789" cy="638189"/>
          </a:xfrm>
          <a:prstGeom prst="rect">
            <a:avLst/>
          </a:prstGeom>
        </p:spPr>
      </p:pic>
      <p:sp>
        <p:nvSpPr>
          <p:cNvPr id="10" name="TextBox 9">
            <a:extLst>
              <a:ext uri="{FF2B5EF4-FFF2-40B4-BE49-F238E27FC236}">
                <a16:creationId xmlns:a16="http://schemas.microsoft.com/office/drawing/2014/main" id="{2210BDB1-BD12-2341-8FA1-90CDB52CE2B4}"/>
              </a:ext>
            </a:extLst>
          </p:cNvPr>
          <p:cNvSpPr txBox="1"/>
          <p:nvPr/>
        </p:nvSpPr>
        <p:spPr>
          <a:xfrm>
            <a:off x="6825777" y="6120457"/>
            <a:ext cx="2480166" cy="369332"/>
          </a:xfrm>
          <a:prstGeom prst="rect">
            <a:avLst/>
          </a:prstGeom>
          <a:noFill/>
        </p:spPr>
        <p:txBody>
          <a:bodyPr wrap="none" rtlCol="0">
            <a:spAutoFit/>
          </a:bodyPr>
          <a:lstStyle/>
          <a:p>
            <a:r>
              <a:rPr lang="en-NO" dirty="0"/>
              <a:t>module: compositional</a:t>
            </a:r>
          </a:p>
        </p:txBody>
      </p:sp>
    </p:spTree>
    <p:extLst>
      <p:ext uri="{BB962C8B-B14F-4D97-AF65-F5344CB8AC3E}">
        <p14:creationId xmlns:p14="http://schemas.microsoft.com/office/powerpoint/2010/main" val="311712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1875-BD49-9569-336A-520302005B90}"/>
              </a:ext>
            </a:extLst>
          </p:cNvPr>
          <p:cNvSpPr>
            <a:spLocks noGrp="1"/>
          </p:cNvSpPr>
          <p:nvPr>
            <p:ph type="title"/>
          </p:nvPr>
        </p:nvSpPr>
        <p:spPr>
          <a:xfrm>
            <a:off x="972000" y="972000"/>
            <a:ext cx="9868278" cy="1215717"/>
          </a:xfrm>
        </p:spPr>
        <p:txBody>
          <a:bodyPr/>
          <a:lstStyle/>
          <a:p>
            <a:r>
              <a:rPr lang="en-GB" dirty="0"/>
              <a:t>T</a:t>
            </a:r>
            <a:r>
              <a:rPr lang="en-NO" dirty="0"/>
              <a:t>owards compositional </a:t>
            </a:r>
            <a:br>
              <a:rPr lang="en-NO" dirty="0"/>
            </a:br>
            <a:r>
              <a:rPr lang="en-NO" dirty="0"/>
              <a:t>two phase multi-component framework</a:t>
            </a:r>
          </a:p>
        </p:txBody>
      </p:sp>
      <p:sp>
        <p:nvSpPr>
          <p:cNvPr id="3" name="Content Placeholder 2">
            <a:extLst>
              <a:ext uri="{FF2B5EF4-FFF2-40B4-BE49-F238E27FC236}">
                <a16:creationId xmlns:a16="http://schemas.microsoft.com/office/drawing/2014/main" id="{6704AF94-0A7B-33C7-D8FD-1B91AE2D2BB9}"/>
              </a:ext>
            </a:extLst>
          </p:cNvPr>
          <p:cNvSpPr>
            <a:spLocks noGrp="1"/>
          </p:cNvSpPr>
          <p:nvPr>
            <p:ph idx="1"/>
          </p:nvPr>
        </p:nvSpPr>
        <p:spPr>
          <a:xfrm>
            <a:off x="972001" y="2340000"/>
            <a:ext cx="9324938" cy="3530710"/>
          </a:xfrm>
        </p:spPr>
        <p:txBody>
          <a:bodyPr/>
          <a:lstStyle/>
          <a:p>
            <a:pPr marL="285750" indent="-285750">
              <a:buFont typeface="Arial" panose="020B0604020202020204" pitchFamily="34" charset="0"/>
              <a:buChar char="•"/>
            </a:pPr>
            <a:r>
              <a:rPr lang="en-US" dirty="0">
                <a:solidFill>
                  <a:schemeClr val="tx1"/>
                </a:solidFill>
              </a:rPr>
              <a:t>When an </a:t>
            </a:r>
            <a:r>
              <a:rPr lang="en-US" b="1" dirty="0">
                <a:solidFill>
                  <a:schemeClr val="tx1"/>
                </a:solidFill>
              </a:rPr>
              <a:t>accurate description of dissolution and mixing processes </a:t>
            </a:r>
            <a:br>
              <a:rPr lang="en-US" dirty="0">
                <a:solidFill>
                  <a:schemeClr val="tx1"/>
                </a:solidFill>
              </a:rPr>
            </a:br>
            <a:r>
              <a:rPr lang="en-US" dirty="0">
                <a:solidFill>
                  <a:schemeClr val="tx1"/>
                </a:solidFill>
              </a:rPr>
              <a:t>is important to understand and predict the flow system</a:t>
            </a:r>
            <a:br>
              <a:rPr lang="en-US" dirty="0">
                <a:solidFill>
                  <a:schemeClr val="tx1"/>
                </a:solidFill>
              </a:rPr>
            </a:br>
            <a:r>
              <a:rPr lang="en-US" dirty="0">
                <a:solidFill>
                  <a:schemeClr val="tx1"/>
                </a:solidFill>
              </a:rPr>
              <a:t>	(CO</a:t>
            </a:r>
            <a:r>
              <a:rPr lang="en-US" baseline="-25000" dirty="0">
                <a:solidFill>
                  <a:schemeClr val="tx1"/>
                </a:solidFill>
              </a:rPr>
              <a:t>2</a:t>
            </a:r>
            <a:r>
              <a:rPr lang="en-US" dirty="0">
                <a:solidFill>
                  <a:schemeClr val="tx1"/>
                </a:solidFill>
              </a:rPr>
              <a:t> injection in depleted reservoirs, CO</a:t>
            </a:r>
            <a:r>
              <a:rPr lang="en-US" baseline="-25000" dirty="0">
                <a:solidFill>
                  <a:schemeClr val="tx1"/>
                </a:solidFill>
              </a:rPr>
              <a:t>2</a:t>
            </a:r>
            <a:r>
              <a:rPr lang="en-US" dirty="0">
                <a:solidFill>
                  <a:schemeClr val="tx1"/>
                </a:solidFill>
              </a:rPr>
              <a:t> impurities, …)</a:t>
            </a:r>
            <a:br>
              <a:rPr lang="en-US" dirty="0">
                <a:solidFill>
                  <a:schemeClr val="tx1"/>
                </a:solidFill>
              </a:rPr>
            </a:br>
            <a:endParaRPr lang="en-US" dirty="0">
              <a:solidFill>
                <a:schemeClr val="tx1"/>
              </a:solidFill>
            </a:endParaRPr>
          </a:p>
          <a:p>
            <a:r>
              <a:rPr lang="en-NO" dirty="0">
                <a:solidFill>
                  <a:schemeClr val="tx1"/>
                </a:solidFill>
              </a:rPr>
              <a:t>STEPS TO BE INCLUDED IN THE OPM SIMULATOR</a:t>
            </a:r>
          </a:p>
          <a:p>
            <a:pPr marL="342900" indent="-342900">
              <a:buFont typeface="+mj-lt"/>
              <a:buAutoNum type="arabicParenR"/>
            </a:pPr>
            <a:r>
              <a:rPr lang="en-GB" dirty="0">
                <a:solidFill>
                  <a:schemeClr val="tx1"/>
                </a:solidFill>
              </a:rPr>
              <a:t>I</a:t>
            </a:r>
            <a:r>
              <a:rPr lang="en-NO" dirty="0">
                <a:solidFill>
                  <a:schemeClr val="tx1"/>
                </a:solidFill>
              </a:rPr>
              <a:t>mplement and test a flash calculation (ptflash) in opm-material using the EoS framework (Peng-Robinson for cubic EoS)</a:t>
            </a:r>
          </a:p>
          <a:p>
            <a:endParaRPr lang="en-NO" dirty="0">
              <a:solidFill>
                <a:schemeClr val="tx1"/>
              </a:solidFill>
            </a:endParaRPr>
          </a:p>
        </p:txBody>
      </p:sp>
      <p:pic>
        <p:nvPicPr>
          <p:cNvPr id="5" name="Graphic 4" descr="Tick with solid fill">
            <a:extLst>
              <a:ext uri="{FF2B5EF4-FFF2-40B4-BE49-F238E27FC236}">
                <a16:creationId xmlns:a16="http://schemas.microsoft.com/office/drawing/2014/main" id="{F5E1444F-61F5-1844-540D-89974028FD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30409" y="4105355"/>
            <a:ext cx="566530" cy="566530"/>
          </a:xfrm>
          <a:prstGeom prst="rect">
            <a:avLst/>
          </a:prstGeom>
        </p:spPr>
      </p:pic>
    </p:spTree>
    <p:extLst>
      <p:ext uri="{BB962C8B-B14F-4D97-AF65-F5344CB8AC3E}">
        <p14:creationId xmlns:p14="http://schemas.microsoft.com/office/powerpoint/2010/main" val="121784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1875-BD49-9569-336A-520302005B90}"/>
              </a:ext>
            </a:extLst>
          </p:cNvPr>
          <p:cNvSpPr>
            <a:spLocks noGrp="1"/>
          </p:cNvSpPr>
          <p:nvPr>
            <p:ph type="title"/>
          </p:nvPr>
        </p:nvSpPr>
        <p:spPr>
          <a:xfrm>
            <a:off x="972000" y="972000"/>
            <a:ext cx="9868278" cy="1215717"/>
          </a:xfrm>
        </p:spPr>
        <p:txBody>
          <a:bodyPr/>
          <a:lstStyle/>
          <a:p>
            <a:r>
              <a:rPr lang="en-GB" dirty="0"/>
              <a:t>T</a:t>
            </a:r>
            <a:r>
              <a:rPr lang="en-NO" dirty="0"/>
              <a:t>owards compositional </a:t>
            </a:r>
            <a:br>
              <a:rPr lang="en-NO" dirty="0"/>
            </a:br>
            <a:r>
              <a:rPr lang="en-NO" dirty="0"/>
              <a:t>two phase multi-component framework</a:t>
            </a:r>
          </a:p>
        </p:txBody>
      </p:sp>
      <p:sp>
        <p:nvSpPr>
          <p:cNvPr id="3" name="Content Placeholder 2">
            <a:extLst>
              <a:ext uri="{FF2B5EF4-FFF2-40B4-BE49-F238E27FC236}">
                <a16:creationId xmlns:a16="http://schemas.microsoft.com/office/drawing/2014/main" id="{6704AF94-0A7B-33C7-D8FD-1B91AE2D2BB9}"/>
              </a:ext>
            </a:extLst>
          </p:cNvPr>
          <p:cNvSpPr>
            <a:spLocks noGrp="1"/>
          </p:cNvSpPr>
          <p:nvPr>
            <p:ph idx="1"/>
          </p:nvPr>
        </p:nvSpPr>
        <p:spPr>
          <a:xfrm>
            <a:off x="972001" y="2340000"/>
            <a:ext cx="9324938" cy="3530710"/>
          </a:xfrm>
        </p:spPr>
        <p:txBody>
          <a:bodyPr/>
          <a:lstStyle/>
          <a:p>
            <a:pPr marL="285750" indent="-285750">
              <a:buFont typeface="Arial" panose="020B0604020202020204" pitchFamily="34" charset="0"/>
              <a:buChar char="•"/>
            </a:pPr>
            <a:r>
              <a:rPr lang="en-US" dirty="0">
                <a:solidFill>
                  <a:schemeClr val="tx1"/>
                </a:solidFill>
              </a:rPr>
              <a:t>When an </a:t>
            </a:r>
            <a:r>
              <a:rPr lang="en-US" b="1" dirty="0">
                <a:solidFill>
                  <a:schemeClr val="tx1"/>
                </a:solidFill>
              </a:rPr>
              <a:t>accurate description of dissolution and mixing processes </a:t>
            </a:r>
            <a:br>
              <a:rPr lang="en-US" dirty="0">
                <a:solidFill>
                  <a:schemeClr val="tx1"/>
                </a:solidFill>
              </a:rPr>
            </a:br>
            <a:r>
              <a:rPr lang="en-US" dirty="0">
                <a:solidFill>
                  <a:schemeClr val="tx1"/>
                </a:solidFill>
              </a:rPr>
              <a:t>is important to understand and predict the flow system</a:t>
            </a:r>
            <a:br>
              <a:rPr lang="en-US" dirty="0">
                <a:solidFill>
                  <a:schemeClr val="tx1"/>
                </a:solidFill>
              </a:rPr>
            </a:br>
            <a:r>
              <a:rPr lang="en-US" dirty="0">
                <a:solidFill>
                  <a:schemeClr val="tx1"/>
                </a:solidFill>
              </a:rPr>
              <a:t>	(CO</a:t>
            </a:r>
            <a:r>
              <a:rPr lang="en-US" baseline="-25000" dirty="0">
                <a:solidFill>
                  <a:schemeClr val="tx1"/>
                </a:solidFill>
              </a:rPr>
              <a:t>2</a:t>
            </a:r>
            <a:r>
              <a:rPr lang="en-US" dirty="0">
                <a:solidFill>
                  <a:schemeClr val="tx1"/>
                </a:solidFill>
              </a:rPr>
              <a:t> injection in depleted reservoirs, CO</a:t>
            </a:r>
            <a:r>
              <a:rPr lang="en-US" baseline="-25000" dirty="0">
                <a:solidFill>
                  <a:schemeClr val="tx1"/>
                </a:solidFill>
              </a:rPr>
              <a:t>2</a:t>
            </a:r>
            <a:r>
              <a:rPr lang="en-US" dirty="0">
                <a:solidFill>
                  <a:schemeClr val="tx1"/>
                </a:solidFill>
              </a:rPr>
              <a:t> impurities, …)</a:t>
            </a:r>
            <a:br>
              <a:rPr lang="en-US" dirty="0">
                <a:solidFill>
                  <a:schemeClr val="tx1"/>
                </a:solidFill>
              </a:rPr>
            </a:br>
            <a:endParaRPr lang="en-US" dirty="0">
              <a:solidFill>
                <a:schemeClr val="tx1"/>
              </a:solidFill>
            </a:endParaRPr>
          </a:p>
          <a:p>
            <a:r>
              <a:rPr lang="en-NO" dirty="0">
                <a:solidFill>
                  <a:schemeClr val="tx1"/>
                </a:solidFill>
              </a:rPr>
              <a:t>STEPS TO BE INCLUDED IN THE OPM SIMULATOR</a:t>
            </a:r>
          </a:p>
          <a:p>
            <a:pPr marL="342900" indent="-342900">
              <a:buFont typeface="+mj-lt"/>
              <a:buAutoNum type="arabicParenR"/>
            </a:pPr>
            <a:r>
              <a:rPr lang="en-GB" dirty="0">
                <a:solidFill>
                  <a:schemeClr val="tx1"/>
                </a:solidFill>
              </a:rPr>
              <a:t>I</a:t>
            </a:r>
            <a:r>
              <a:rPr lang="en-NO" dirty="0">
                <a:solidFill>
                  <a:schemeClr val="tx1"/>
                </a:solidFill>
              </a:rPr>
              <a:t>mplement and test a flash calculation (ptflash) in opm-material using the EoS framework (Peng-Robinson for cubic EoS)</a:t>
            </a:r>
          </a:p>
          <a:p>
            <a:pPr marL="342900" indent="-342900">
              <a:buFont typeface="+mj-lt"/>
              <a:buAutoNum type="arabicParenR"/>
            </a:pPr>
            <a:r>
              <a:rPr lang="en-NO" dirty="0">
                <a:solidFill>
                  <a:schemeClr val="tx1"/>
                </a:solidFill>
              </a:rPr>
              <a:t>Connect and use the flash and the EoS framework ton run on simple testcases </a:t>
            </a:r>
            <a:br>
              <a:rPr lang="en-NO" dirty="0">
                <a:solidFill>
                  <a:schemeClr val="tx1"/>
                </a:solidFill>
              </a:rPr>
            </a:br>
            <a:r>
              <a:rPr lang="en-NO" dirty="0">
                <a:solidFill>
                  <a:schemeClr val="tx1"/>
                </a:solidFill>
              </a:rPr>
              <a:t>in opm-models</a:t>
            </a:r>
          </a:p>
          <a:p>
            <a:pPr marL="342900" indent="-342900">
              <a:buFont typeface="+mj-lt"/>
              <a:buAutoNum type="arabicParenR"/>
            </a:pPr>
            <a:endParaRPr lang="en-NO" dirty="0">
              <a:solidFill>
                <a:schemeClr val="tx1"/>
              </a:solidFill>
            </a:endParaRPr>
          </a:p>
          <a:p>
            <a:endParaRPr lang="en-NO" dirty="0">
              <a:solidFill>
                <a:schemeClr val="tx1"/>
              </a:solidFill>
            </a:endParaRPr>
          </a:p>
        </p:txBody>
      </p:sp>
      <p:pic>
        <p:nvPicPr>
          <p:cNvPr id="5" name="Graphic 4" descr="Tick with solid fill">
            <a:extLst>
              <a:ext uri="{FF2B5EF4-FFF2-40B4-BE49-F238E27FC236}">
                <a16:creationId xmlns:a16="http://schemas.microsoft.com/office/drawing/2014/main" id="{F5E1444F-61F5-1844-540D-89974028FD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30409" y="4105355"/>
            <a:ext cx="566530" cy="566530"/>
          </a:xfrm>
          <a:prstGeom prst="rect">
            <a:avLst/>
          </a:prstGeom>
        </p:spPr>
      </p:pic>
    </p:spTree>
    <p:extLst>
      <p:ext uri="{BB962C8B-B14F-4D97-AF65-F5344CB8AC3E}">
        <p14:creationId xmlns:p14="http://schemas.microsoft.com/office/powerpoint/2010/main" val="610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1875-BD49-9569-336A-520302005B90}"/>
              </a:ext>
            </a:extLst>
          </p:cNvPr>
          <p:cNvSpPr>
            <a:spLocks noGrp="1"/>
          </p:cNvSpPr>
          <p:nvPr>
            <p:ph type="title"/>
          </p:nvPr>
        </p:nvSpPr>
        <p:spPr>
          <a:xfrm>
            <a:off x="972000" y="972000"/>
            <a:ext cx="9868278" cy="1215717"/>
          </a:xfrm>
        </p:spPr>
        <p:txBody>
          <a:bodyPr/>
          <a:lstStyle/>
          <a:p>
            <a:r>
              <a:rPr lang="en-GB" dirty="0"/>
              <a:t>T</a:t>
            </a:r>
            <a:r>
              <a:rPr lang="en-NO" dirty="0"/>
              <a:t>owards compositional </a:t>
            </a:r>
            <a:br>
              <a:rPr lang="en-NO" dirty="0"/>
            </a:br>
            <a:r>
              <a:rPr lang="en-NO" dirty="0"/>
              <a:t>two phase multi-component framework</a:t>
            </a:r>
          </a:p>
        </p:txBody>
      </p:sp>
      <p:sp>
        <p:nvSpPr>
          <p:cNvPr id="3" name="Content Placeholder 2">
            <a:extLst>
              <a:ext uri="{FF2B5EF4-FFF2-40B4-BE49-F238E27FC236}">
                <a16:creationId xmlns:a16="http://schemas.microsoft.com/office/drawing/2014/main" id="{6704AF94-0A7B-33C7-D8FD-1B91AE2D2BB9}"/>
              </a:ext>
            </a:extLst>
          </p:cNvPr>
          <p:cNvSpPr>
            <a:spLocks noGrp="1"/>
          </p:cNvSpPr>
          <p:nvPr>
            <p:ph idx="1"/>
          </p:nvPr>
        </p:nvSpPr>
        <p:spPr>
          <a:xfrm>
            <a:off x="972001" y="2340000"/>
            <a:ext cx="9324938" cy="3530710"/>
          </a:xfrm>
        </p:spPr>
        <p:txBody>
          <a:bodyPr/>
          <a:lstStyle/>
          <a:p>
            <a:pPr marL="285750" indent="-285750">
              <a:buFont typeface="Arial" panose="020B0604020202020204" pitchFamily="34" charset="0"/>
              <a:buChar char="•"/>
            </a:pPr>
            <a:r>
              <a:rPr lang="en-US" dirty="0">
                <a:solidFill>
                  <a:schemeClr val="tx1"/>
                </a:solidFill>
              </a:rPr>
              <a:t>When an </a:t>
            </a:r>
            <a:r>
              <a:rPr lang="en-US" b="1" dirty="0">
                <a:solidFill>
                  <a:schemeClr val="tx1"/>
                </a:solidFill>
              </a:rPr>
              <a:t>accurate description of dissolution and mixing processes </a:t>
            </a:r>
            <a:br>
              <a:rPr lang="en-US" dirty="0">
                <a:solidFill>
                  <a:schemeClr val="tx1"/>
                </a:solidFill>
              </a:rPr>
            </a:br>
            <a:r>
              <a:rPr lang="en-US" dirty="0">
                <a:solidFill>
                  <a:schemeClr val="tx1"/>
                </a:solidFill>
              </a:rPr>
              <a:t>is important to understand and predict the flow system</a:t>
            </a:r>
            <a:br>
              <a:rPr lang="en-US" dirty="0">
                <a:solidFill>
                  <a:schemeClr val="tx1"/>
                </a:solidFill>
              </a:rPr>
            </a:br>
            <a:r>
              <a:rPr lang="en-US" dirty="0">
                <a:solidFill>
                  <a:schemeClr val="tx1"/>
                </a:solidFill>
              </a:rPr>
              <a:t>	(CO</a:t>
            </a:r>
            <a:r>
              <a:rPr lang="en-US" baseline="-25000" dirty="0">
                <a:solidFill>
                  <a:schemeClr val="tx1"/>
                </a:solidFill>
              </a:rPr>
              <a:t>2</a:t>
            </a:r>
            <a:r>
              <a:rPr lang="en-US" dirty="0">
                <a:solidFill>
                  <a:schemeClr val="tx1"/>
                </a:solidFill>
              </a:rPr>
              <a:t> injection in depleted reservoirs, CO</a:t>
            </a:r>
            <a:r>
              <a:rPr lang="en-US" baseline="-25000" dirty="0">
                <a:solidFill>
                  <a:schemeClr val="tx1"/>
                </a:solidFill>
              </a:rPr>
              <a:t>2</a:t>
            </a:r>
            <a:r>
              <a:rPr lang="en-US" dirty="0">
                <a:solidFill>
                  <a:schemeClr val="tx1"/>
                </a:solidFill>
              </a:rPr>
              <a:t> impurities, …)</a:t>
            </a:r>
            <a:br>
              <a:rPr lang="en-US" dirty="0">
                <a:solidFill>
                  <a:schemeClr val="tx1"/>
                </a:solidFill>
              </a:rPr>
            </a:br>
            <a:endParaRPr lang="en-US" dirty="0">
              <a:solidFill>
                <a:schemeClr val="tx1"/>
              </a:solidFill>
            </a:endParaRPr>
          </a:p>
          <a:p>
            <a:r>
              <a:rPr lang="en-NO" dirty="0">
                <a:solidFill>
                  <a:schemeClr val="tx1"/>
                </a:solidFill>
              </a:rPr>
              <a:t>STEPS TO BE INCLUDED IN THE OPM SIMULATOR</a:t>
            </a:r>
          </a:p>
          <a:p>
            <a:pPr marL="342900" indent="-342900">
              <a:buFont typeface="+mj-lt"/>
              <a:buAutoNum type="arabicParenR"/>
            </a:pPr>
            <a:r>
              <a:rPr lang="en-GB" dirty="0">
                <a:solidFill>
                  <a:schemeClr val="tx1"/>
                </a:solidFill>
              </a:rPr>
              <a:t>I</a:t>
            </a:r>
            <a:r>
              <a:rPr lang="en-NO" dirty="0">
                <a:solidFill>
                  <a:schemeClr val="tx1"/>
                </a:solidFill>
              </a:rPr>
              <a:t>mplement and test a flash calculation (ptflash) in opm-material using the EoS framework (Peng-Robinson for cubic EoS)</a:t>
            </a:r>
          </a:p>
          <a:p>
            <a:pPr marL="342900" indent="-342900">
              <a:buFont typeface="+mj-lt"/>
              <a:buAutoNum type="arabicParenR"/>
            </a:pPr>
            <a:r>
              <a:rPr lang="en-NO" dirty="0">
                <a:solidFill>
                  <a:schemeClr val="tx1"/>
                </a:solidFill>
              </a:rPr>
              <a:t>Connect and use the flash and the EoS framework ton run on simple testcases </a:t>
            </a:r>
            <a:br>
              <a:rPr lang="en-NO" dirty="0">
                <a:solidFill>
                  <a:schemeClr val="tx1"/>
                </a:solidFill>
              </a:rPr>
            </a:br>
            <a:r>
              <a:rPr lang="en-NO" dirty="0">
                <a:solidFill>
                  <a:schemeClr val="tx1"/>
                </a:solidFill>
              </a:rPr>
              <a:t>in opm-models</a:t>
            </a:r>
          </a:p>
          <a:p>
            <a:pPr marL="342900" indent="-342900">
              <a:buFont typeface="+mj-lt"/>
              <a:buAutoNum type="arabicParenR"/>
            </a:pPr>
            <a:endParaRPr lang="en-NO" dirty="0">
              <a:solidFill>
                <a:schemeClr val="tx1"/>
              </a:solidFill>
            </a:endParaRPr>
          </a:p>
          <a:p>
            <a:endParaRPr lang="en-NO" dirty="0">
              <a:solidFill>
                <a:schemeClr val="tx1"/>
              </a:solidFill>
            </a:endParaRPr>
          </a:p>
        </p:txBody>
      </p:sp>
      <p:pic>
        <p:nvPicPr>
          <p:cNvPr id="5" name="Graphic 4" descr="Tick with solid fill">
            <a:extLst>
              <a:ext uri="{FF2B5EF4-FFF2-40B4-BE49-F238E27FC236}">
                <a16:creationId xmlns:a16="http://schemas.microsoft.com/office/drawing/2014/main" id="{F5E1444F-61F5-1844-540D-89974028FD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0409" y="4105355"/>
            <a:ext cx="566530" cy="566530"/>
          </a:xfrm>
          <a:prstGeom prst="rect">
            <a:avLst/>
          </a:prstGeom>
        </p:spPr>
      </p:pic>
      <p:sp>
        <p:nvSpPr>
          <p:cNvPr id="4" name="Rectangle 3">
            <a:extLst>
              <a:ext uri="{FF2B5EF4-FFF2-40B4-BE49-F238E27FC236}">
                <a16:creationId xmlns:a16="http://schemas.microsoft.com/office/drawing/2014/main" id="{1AF1D9D6-5345-24E9-9CDE-EE0440C96519}"/>
              </a:ext>
            </a:extLst>
          </p:cNvPr>
          <p:cNvSpPr/>
          <p:nvPr/>
        </p:nvSpPr>
        <p:spPr>
          <a:xfrm>
            <a:off x="3339547" y="5459892"/>
            <a:ext cx="6016487" cy="4108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https://</a:t>
            </a:r>
            <a:r>
              <a:rPr lang="en-GB" dirty="0" err="1"/>
              <a:t>github.com</a:t>
            </a:r>
            <a:r>
              <a:rPr lang="en-GB" dirty="0"/>
              <a:t>/</a:t>
            </a:r>
            <a:r>
              <a:rPr lang="en-GB" dirty="0" err="1"/>
              <a:t>trinemykk</a:t>
            </a:r>
            <a:r>
              <a:rPr lang="en-GB" dirty="0"/>
              <a:t>/</a:t>
            </a:r>
            <a:r>
              <a:rPr lang="en-GB" dirty="0" err="1"/>
              <a:t>opm</a:t>
            </a:r>
            <a:r>
              <a:rPr lang="en-GB" dirty="0"/>
              <a:t>-models/tree/</a:t>
            </a:r>
            <a:r>
              <a:rPr lang="en-GB" dirty="0" err="1"/>
              <a:t>ptflash</a:t>
            </a:r>
            <a:endParaRPr lang="en-NO" dirty="0"/>
          </a:p>
        </p:txBody>
      </p:sp>
      <p:pic>
        <p:nvPicPr>
          <p:cNvPr id="6" name="Graphic 5" descr="Tick with solid fill">
            <a:extLst>
              <a:ext uri="{FF2B5EF4-FFF2-40B4-BE49-F238E27FC236}">
                <a16:creationId xmlns:a16="http://schemas.microsoft.com/office/drawing/2014/main" id="{13A2CA1A-8C69-7AD1-3CD9-6079B05E95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30409" y="4988409"/>
            <a:ext cx="566530" cy="566530"/>
          </a:xfrm>
          <a:prstGeom prst="rect">
            <a:avLst/>
          </a:prstGeom>
        </p:spPr>
      </p:pic>
      <p:sp>
        <p:nvSpPr>
          <p:cNvPr id="7" name="TextBox 6">
            <a:extLst>
              <a:ext uri="{FF2B5EF4-FFF2-40B4-BE49-F238E27FC236}">
                <a16:creationId xmlns:a16="http://schemas.microsoft.com/office/drawing/2014/main" id="{175909A0-52F3-2742-55F3-6EA584FA0C0F}"/>
              </a:ext>
            </a:extLst>
          </p:cNvPr>
          <p:cNvSpPr txBox="1"/>
          <p:nvPr/>
        </p:nvSpPr>
        <p:spPr>
          <a:xfrm>
            <a:off x="3339547" y="6067908"/>
            <a:ext cx="6419022" cy="369332"/>
          </a:xfrm>
          <a:prstGeom prst="rect">
            <a:avLst/>
          </a:prstGeom>
          <a:noFill/>
        </p:spPr>
        <p:txBody>
          <a:bodyPr wrap="square" rtlCol="0">
            <a:spAutoFit/>
          </a:bodyPr>
          <a:lstStyle/>
          <a:p>
            <a:r>
              <a:rPr lang="en-GB" dirty="0"/>
              <a:t>-  N</a:t>
            </a:r>
            <a:r>
              <a:rPr lang="en-NO" dirty="0"/>
              <a:t>eeds to be made </a:t>
            </a:r>
            <a:r>
              <a:rPr lang="en-NO" b="1" dirty="0"/>
              <a:t>robust</a:t>
            </a:r>
            <a:r>
              <a:rPr lang="en-NO" dirty="0"/>
              <a:t>, tested and verified</a:t>
            </a:r>
          </a:p>
        </p:txBody>
      </p:sp>
    </p:spTree>
    <p:extLst>
      <p:ext uri="{BB962C8B-B14F-4D97-AF65-F5344CB8AC3E}">
        <p14:creationId xmlns:p14="http://schemas.microsoft.com/office/powerpoint/2010/main" val="24008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1875-BD49-9569-336A-520302005B90}"/>
              </a:ext>
            </a:extLst>
          </p:cNvPr>
          <p:cNvSpPr>
            <a:spLocks noGrp="1"/>
          </p:cNvSpPr>
          <p:nvPr>
            <p:ph type="title"/>
          </p:nvPr>
        </p:nvSpPr>
        <p:spPr>
          <a:xfrm>
            <a:off x="972000" y="972000"/>
            <a:ext cx="9868278" cy="1215717"/>
          </a:xfrm>
        </p:spPr>
        <p:txBody>
          <a:bodyPr/>
          <a:lstStyle/>
          <a:p>
            <a:r>
              <a:rPr lang="en-GB" dirty="0"/>
              <a:t>T</a:t>
            </a:r>
            <a:r>
              <a:rPr lang="en-NO" dirty="0"/>
              <a:t>owards compositional </a:t>
            </a:r>
            <a:br>
              <a:rPr lang="en-NO" dirty="0"/>
            </a:br>
            <a:r>
              <a:rPr lang="en-NO" dirty="0"/>
              <a:t>two phase multi-component framework</a:t>
            </a:r>
          </a:p>
        </p:txBody>
      </p:sp>
      <p:sp>
        <p:nvSpPr>
          <p:cNvPr id="3" name="Content Placeholder 2">
            <a:extLst>
              <a:ext uri="{FF2B5EF4-FFF2-40B4-BE49-F238E27FC236}">
                <a16:creationId xmlns:a16="http://schemas.microsoft.com/office/drawing/2014/main" id="{6704AF94-0A7B-33C7-D8FD-1B91AE2D2BB9}"/>
              </a:ext>
            </a:extLst>
          </p:cNvPr>
          <p:cNvSpPr>
            <a:spLocks noGrp="1"/>
          </p:cNvSpPr>
          <p:nvPr>
            <p:ph idx="1"/>
          </p:nvPr>
        </p:nvSpPr>
        <p:spPr>
          <a:xfrm>
            <a:off x="972001" y="2340000"/>
            <a:ext cx="9324938" cy="3530710"/>
          </a:xfrm>
        </p:spPr>
        <p:txBody>
          <a:bodyPr/>
          <a:lstStyle/>
          <a:p>
            <a:pPr marL="285750" indent="-285750">
              <a:buFont typeface="Arial" panose="020B0604020202020204" pitchFamily="34" charset="0"/>
              <a:buChar char="•"/>
            </a:pPr>
            <a:r>
              <a:rPr lang="en-US" dirty="0">
                <a:solidFill>
                  <a:schemeClr val="tx1"/>
                </a:solidFill>
              </a:rPr>
              <a:t>When an </a:t>
            </a:r>
            <a:r>
              <a:rPr lang="en-US" b="1" dirty="0">
                <a:solidFill>
                  <a:schemeClr val="tx1"/>
                </a:solidFill>
              </a:rPr>
              <a:t>accurate description of dissolution and mixing processes </a:t>
            </a:r>
            <a:br>
              <a:rPr lang="en-US" dirty="0">
                <a:solidFill>
                  <a:schemeClr val="tx1"/>
                </a:solidFill>
              </a:rPr>
            </a:br>
            <a:r>
              <a:rPr lang="en-US" dirty="0">
                <a:solidFill>
                  <a:schemeClr val="tx1"/>
                </a:solidFill>
              </a:rPr>
              <a:t>is important to understand and predict the flow system</a:t>
            </a:r>
            <a:br>
              <a:rPr lang="en-US" dirty="0">
                <a:solidFill>
                  <a:schemeClr val="tx1"/>
                </a:solidFill>
              </a:rPr>
            </a:br>
            <a:r>
              <a:rPr lang="en-US" dirty="0">
                <a:solidFill>
                  <a:schemeClr val="tx1"/>
                </a:solidFill>
              </a:rPr>
              <a:t>	(CO</a:t>
            </a:r>
            <a:r>
              <a:rPr lang="en-US" baseline="-25000" dirty="0">
                <a:solidFill>
                  <a:schemeClr val="tx1"/>
                </a:solidFill>
              </a:rPr>
              <a:t>2</a:t>
            </a:r>
            <a:r>
              <a:rPr lang="en-US" dirty="0">
                <a:solidFill>
                  <a:schemeClr val="tx1"/>
                </a:solidFill>
              </a:rPr>
              <a:t> injection in depleted reservoirs, CO</a:t>
            </a:r>
            <a:r>
              <a:rPr lang="en-US" baseline="-25000" dirty="0">
                <a:solidFill>
                  <a:schemeClr val="tx1"/>
                </a:solidFill>
              </a:rPr>
              <a:t>2</a:t>
            </a:r>
            <a:r>
              <a:rPr lang="en-US" dirty="0">
                <a:solidFill>
                  <a:schemeClr val="tx1"/>
                </a:solidFill>
              </a:rPr>
              <a:t> impurities, …)</a:t>
            </a:r>
            <a:br>
              <a:rPr lang="en-US" dirty="0">
                <a:solidFill>
                  <a:schemeClr val="tx1"/>
                </a:solidFill>
              </a:rPr>
            </a:br>
            <a:endParaRPr lang="en-US" dirty="0">
              <a:solidFill>
                <a:schemeClr val="tx1"/>
              </a:solidFill>
            </a:endParaRPr>
          </a:p>
          <a:p>
            <a:r>
              <a:rPr lang="en-NO" dirty="0">
                <a:solidFill>
                  <a:schemeClr val="tx1"/>
                </a:solidFill>
              </a:rPr>
              <a:t>STEPS TO BE INCLUDED IN THE OPM SIMULATOR</a:t>
            </a:r>
          </a:p>
          <a:p>
            <a:pPr marL="342900" indent="-342900">
              <a:buFont typeface="+mj-lt"/>
              <a:buAutoNum type="arabicParenR"/>
            </a:pPr>
            <a:r>
              <a:rPr lang="en-GB" dirty="0">
                <a:solidFill>
                  <a:schemeClr val="tx1"/>
                </a:solidFill>
              </a:rPr>
              <a:t>I</a:t>
            </a:r>
            <a:r>
              <a:rPr lang="en-NO" dirty="0">
                <a:solidFill>
                  <a:schemeClr val="tx1"/>
                </a:solidFill>
              </a:rPr>
              <a:t>mplement and test a flash calculation (ptflash) in opm-material using the EoS framework (Peng-Robinson for cubic EoS)</a:t>
            </a:r>
          </a:p>
          <a:p>
            <a:pPr marL="342900" indent="-342900">
              <a:buFont typeface="+mj-lt"/>
              <a:buAutoNum type="arabicParenR"/>
            </a:pPr>
            <a:r>
              <a:rPr lang="en-NO" dirty="0">
                <a:solidFill>
                  <a:schemeClr val="tx1"/>
                </a:solidFill>
              </a:rPr>
              <a:t>Connect and use the flash and the EoS framework ton run on simple testcases </a:t>
            </a:r>
            <a:br>
              <a:rPr lang="en-NO" dirty="0">
                <a:solidFill>
                  <a:schemeClr val="tx1"/>
                </a:solidFill>
              </a:rPr>
            </a:br>
            <a:r>
              <a:rPr lang="en-NO" dirty="0">
                <a:solidFill>
                  <a:schemeClr val="tx1"/>
                </a:solidFill>
              </a:rPr>
              <a:t>in opm-models</a:t>
            </a:r>
          </a:p>
          <a:p>
            <a:pPr marL="342900" indent="-342900">
              <a:buFont typeface="+mj-lt"/>
              <a:buAutoNum type="arabicParenR"/>
            </a:pPr>
            <a:r>
              <a:rPr lang="en-NO" dirty="0">
                <a:solidFill>
                  <a:schemeClr val="tx1"/>
                </a:solidFill>
              </a:rPr>
              <a:t>Integrate in FLOW (?)</a:t>
            </a:r>
          </a:p>
          <a:p>
            <a:endParaRPr lang="en-NO" dirty="0">
              <a:solidFill>
                <a:schemeClr val="tx1"/>
              </a:solidFill>
            </a:endParaRPr>
          </a:p>
        </p:txBody>
      </p:sp>
      <p:pic>
        <p:nvPicPr>
          <p:cNvPr id="5" name="Graphic 4" descr="Tick with solid fill">
            <a:extLst>
              <a:ext uri="{FF2B5EF4-FFF2-40B4-BE49-F238E27FC236}">
                <a16:creationId xmlns:a16="http://schemas.microsoft.com/office/drawing/2014/main" id="{F5E1444F-61F5-1844-540D-89974028FD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30409" y="4105355"/>
            <a:ext cx="566530" cy="566530"/>
          </a:xfrm>
          <a:prstGeom prst="rect">
            <a:avLst/>
          </a:prstGeom>
        </p:spPr>
      </p:pic>
      <p:pic>
        <p:nvPicPr>
          <p:cNvPr id="6" name="Graphic 5" descr="Tick with solid fill">
            <a:extLst>
              <a:ext uri="{FF2B5EF4-FFF2-40B4-BE49-F238E27FC236}">
                <a16:creationId xmlns:a16="http://schemas.microsoft.com/office/drawing/2014/main" id="{13A2CA1A-8C69-7AD1-3CD9-6079B05E9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30409" y="4988409"/>
            <a:ext cx="566530" cy="566530"/>
          </a:xfrm>
          <a:prstGeom prst="rect">
            <a:avLst/>
          </a:prstGeom>
        </p:spPr>
      </p:pic>
    </p:spTree>
    <p:extLst>
      <p:ext uri="{BB962C8B-B14F-4D97-AF65-F5344CB8AC3E}">
        <p14:creationId xmlns:p14="http://schemas.microsoft.com/office/powerpoint/2010/main" val="354870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1940"/>
      </a:dk2>
      <a:lt2>
        <a:srgbClr val="409497"/>
      </a:lt2>
      <a:accent1>
        <a:srgbClr val="030354"/>
      </a:accent1>
      <a:accent2>
        <a:srgbClr val="303030"/>
      </a:accent2>
      <a:accent3>
        <a:srgbClr val="820057"/>
      </a:accent3>
      <a:accent4>
        <a:srgbClr val="C77D00"/>
      </a:accent4>
      <a:accent5>
        <a:srgbClr val="80B7BA"/>
      </a:accent5>
      <a:accent6>
        <a:srgbClr val="007075"/>
      </a:accent6>
      <a:hlink>
        <a:srgbClr val="0563C1"/>
      </a:hlink>
      <a:folHlink>
        <a:srgbClr val="954F7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CE_PPT_malsider_NO_Arial" id="{02C98605-18C6-1949-87BE-614F29DF7824}" vid="{E2793029-DC78-9C46-A676-73D3310666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DD4B60E4F8F945BE090E79451339F0" ma:contentTypeVersion="10" ma:contentTypeDescription="Create a new document." ma:contentTypeScope="" ma:versionID="23f0ce2e2ca487eac55004c3c94e1859">
  <xsd:schema xmlns:xsd="http://www.w3.org/2001/XMLSchema" xmlns:xs="http://www.w3.org/2001/XMLSchema" xmlns:p="http://schemas.microsoft.com/office/2006/metadata/properties" xmlns:ns2="fcfdabc1-ee0c-4f74-92ea-47554fbfa11d" xmlns:ns3="533a9fb7-5c43-4db1-a484-f611684838c2" targetNamespace="http://schemas.microsoft.com/office/2006/metadata/properties" ma:root="true" ma:fieldsID="ac8a72474c37b8c7015f74f578ab3dbb" ns2:_="" ns3:_="">
    <xsd:import namespace="fcfdabc1-ee0c-4f74-92ea-47554fbfa11d"/>
    <xsd:import namespace="533a9fb7-5c43-4db1-a484-f611684838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dabc1-ee0c-4f74-92ea-47554fbfa1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a9fb7-5c43-4db1-a484-f611684838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319FC4-D840-490B-8BC2-4610EEF0AEB9}">
  <ds:schemaRef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www.w3.org/XML/1998/namespace"/>
    <ds:schemaRef ds:uri="fcfdabc1-ee0c-4f74-92ea-47554fbfa11d"/>
    <ds:schemaRef ds:uri="533a9fb7-5c43-4db1-a484-f611684838c2"/>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EE75F88-E107-4DA4-AE51-B5B80D40DDD2}">
  <ds:schemaRefs>
    <ds:schemaRef ds:uri="533a9fb7-5c43-4db1-a484-f611684838c2"/>
    <ds:schemaRef ds:uri="fcfdabc1-ee0c-4f74-92ea-47554fbfa1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E3A3E2-08E9-47A4-BFFF-F61B923621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TotalTime>
  <Words>784</Words>
  <Application>Microsoft Office PowerPoint</Application>
  <PresentationFormat>Widescreen</PresentationFormat>
  <Paragraphs>60</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Office-tema</vt:lpstr>
      <vt:lpstr>Towards compositional simulation in OPM</vt:lpstr>
      <vt:lpstr>Towards compositional  two phase multi-component framework</vt:lpstr>
      <vt:lpstr>Towards compositional  two phase multi-component framework</vt:lpstr>
      <vt:lpstr>Towards compositional  two phase multi-component framework</vt:lpstr>
      <vt:lpstr>PowerPoint Presentation</vt:lpstr>
      <vt:lpstr>Towards compositional  two phase multi-component framework</vt:lpstr>
      <vt:lpstr>Towards compositional  two phase multi-component framework</vt:lpstr>
      <vt:lpstr>Towards compositional  two phase multi-component framework</vt:lpstr>
      <vt:lpstr>Towards compositional  two phase multi-component framework</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Geosciences and Modeling</dc:title>
  <dc:creator>Sarah Eileen Gasda</dc:creator>
  <cp:lastModifiedBy>Tor Harald Sandve</cp:lastModifiedBy>
  <cp:revision>3</cp:revision>
  <dcterms:created xsi:type="dcterms:W3CDTF">2022-05-31T20:05:58Z</dcterms:created>
  <dcterms:modified xsi:type="dcterms:W3CDTF">2022-08-30T21:16:24Z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0x0101001CDD4B60E4F8F945BE090E79451339F0</vt:lpwstr>
  </property>
</Properties>
</file>