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7" r:id="rId5"/>
    <p:sldMasterId id="2147483673" r:id="rId6"/>
    <p:sldMasterId id="2147483685" r:id="rId7"/>
  </p:sldMasterIdLst>
  <p:notesMasterIdLst>
    <p:notesMasterId r:id="rId40"/>
  </p:notesMasterIdLst>
  <p:sldIdLst>
    <p:sldId id="686" r:id="rId8"/>
    <p:sldId id="688" r:id="rId9"/>
    <p:sldId id="703" r:id="rId10"/>
    <p:sldId id="705" r:id="rId11"/>
    <p:sldId id="689" r:id="rId12"/>
    <p:sldId id="710" r:id="rId13"/>
    <p:sldId id="711" r:id="rId14"/>
    <p:sldId id="690" r:id="rId15"/>
    <p:sldId id="712" r:id="rId16"/>
    <p:sldId id="691" r:id="rId17"/>
    <p:sldId id="704" r:id="rId18"/>
    <p:sldId id="713" r:id="rId19"/>
    <p:sldId id="687" r:id="rId20"/>
    <p:sldId id="717" r:id="rId21"/>
    <p:sldId id="708" r:id="rId22"/>
    <p:sldId id="709" r:id="rId23"/>
    <p:sldId id="692" r:id="rId24"/>
    <p:sldId id="693" r:id="rId25"/>
    <p:sldId id="694" r:id="rId26"/>
    <p:sldId id="695" r:id="rId27"/>
    <p:sldId id="696" r:id="rId28"/>
    <p:sldId id="697" r:id="rId29"/>
    <p:sldId id="698" r:id="rId30"/>
    <p:sldId id="715" r:id="rId31"/>
    <p:sldId id="716" r:id="rId32"/>
    <p:sldId id="699" r:id="rId33"/>
    <p:sldId id="700" r:id="rId34"/>
    <p:sldId id="701" r:id="rId35"/>
    <p:sldId id="707" r:id="rId36"/>
    <p:sldId id="706" r:id="rId37"/>
    <p:sldId id="685" r:id="rId38"/>
    <p:sldId id="256" r:id="rId39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67"/>
    <p:restoredTop sz="94813"/>
  </p:normalViewPr>
  <p:slideViewPr>
    <p:cSldViewPr snapToGrid="0">
      <p:cViewPr varScale="1">
        <p:scale>
          <a:sx n="114" d="100"/>
          <a:sy n="114" d="100"/>
        </p:scale>
        <p:origin x="1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33D6B-FDE2-4D83-B3DF-562BC2913860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0C14B-87C5-4B3B-B381-6AFA18F615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80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E369A-E7F5-0542-B78D-F8BF23DCD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4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9D1E5A8-1296-D664-10E3-53CC5BF1E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822949"/>
            <a:ext cx="2005588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27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9A50E25-2D46-DA49-8078-6C26E0729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06"/>
          <a:stretch/>
        </p:blipFill>
        <p:spPr>
          <a:xfrm>
            <a:off x="10355867" y="420734"/>
            <a:ext cx="1190493" cy="6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3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BC1B8A6-491E-AB41-AD4A-8423BDFF3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06"/>
          <a:stretch/>
        </p:blipFill>
        <p:spPr>
          <a:xfrm>
            <a:off x="10355867" y="420734"/>
            <a:ext cx="1190493" cy="6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D745E998-2D0C-5749-9381-BB7269DCD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06"/>
          <a:stretch/>
        </p:blipFill>
        <p:spPr>
          <a:xfrm>
            <a:off x="10355867" y="420734"/>
            <a:ext cx="1190493" cy="6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66CB-1A34-3DB1-5E4A-E332223E7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699E4-8BF4-1882-522E-ED58D45BA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1D213-C9E2-7D72-C968-1667B9244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5F56A-0ADD-2879-6222-E5DD5F9B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0692C-5BDD-4D4F-AAA6-BB214C49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7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AD18-71A3-BB5B-5FE5-61368BF3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22B1-770B-91B1-4623-E801940E1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060F7-8093-ECB2-5630-1C537C06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AD38F-1139-1B2B-7B44-B827BF0F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862C-E034-5A19-1E31-A65284AD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81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FB9B-D79B-FFBF-140E-E3C813A4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9B55C-0022-57FA-2986-E14732587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3A948-AA2A-3129-5A40-4764DBA3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A3969-3006-73D1-B4B5-184A494E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233E-5964-13BE-C5C2-329F8A83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4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C1F1-C518-51D7-33F7-05850D5A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D3212-83F4-4103-19D1-B4966388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D9299-65FD-5202-EFA8-006B1699D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1BC32-E984-96BF-7DB0-61DB2759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45E8C-0208-FE5A-E4D4-72A1593C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8675D-D145-075F-984A-491B5BEB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9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1F45-8F2E-F05B-23FB-E062CB7F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68AA-E33C-F892-DBD5-08CE02E53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B6C2F-47C7-8257-3B47-86A7E730D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14A95-4885-EFDF-C12B-41A4E9CDF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FC7003-9679-A43D-AE4E-1F2791D27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55602-A024-1888-B621-91A3EEB3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1B684-1DA3-5E51-2D68-BD94F6F9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C03D9-549C-7DDB-2D19-90DC4817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54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F540-6870-DC5C-9E0A-6A5A87B3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885D4-9113-8EB2-6AC2-03721776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16935-2B54-C28D-0D3C-BBF11B81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FCA0C-DA5B-2D82-A6F4-C8C074CC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5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EA417-2011-4D04-6311-E8E58E1F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ABE37-942F-0F3B-C9C8-A41D494B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BC3A0-6DFD-FCA2-1FCF-00A8E81D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6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01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5D08-FB1D-E101-5748-6E156E9E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5B23F-922C-719F-7E7B-5AD0497ED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0F488-9974-4FC5-7395-909A98C58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7D7A0-917C-44A3-8E39-AD4B815B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FEBB5-3F95-5285-486C-FFB9297B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B978B-1041-2CFE-CBC8-F0A3F238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75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60E6-15C4-BDD2-E127-5300848E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128EDA-E4D8-DFC6-62F7-4E6502D2D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88D27-66AF-E68F-F2FF-08C51B1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41008-68C3-5871-269F-BDB58C80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6DB3F-071C-3B9E-34B2-1350E972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0CE4-31B1-7B77-43E9-14C8BEC6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3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1901C-638A-3B89-86D5-862C9DA0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5F66E-ED5B-AA43-C323-479A0A033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1C95-88A7-5F1C-AB5A-7095D3E6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77946-C436-F801-FDDB-A8FC6D81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B491C-108A-8A5B-7E02-C509EE4A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03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57C1D-FA68-5F58-BF3D-ED11B5CD4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24704-6D03-8DDE-A45C-1B6346F2D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D81B0-9942-F601-2CDC-02187562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7792A-5DF2-F873-6279-B78772D2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DF01-B629-26F6-1C18-8ECD95D8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42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6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17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16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9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06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54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4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42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8A8-1790-D347-9060-183FFA21F4A8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AF3B-4715-634D-811A-1D014B9E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6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C0A1A-C338-13DB-A424-F041D20CE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169F73-3115-5A39-E616-C612097C4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A8FA6B-0D8E-C942-7530-345B6968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6CFDDD-D778-8D26-60A6-B728E316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4F0217-0076-1AEC-F22B-48DC45F8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7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E9A4C-C6C9-EAE0-50EE-A4655DD2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303576-63AA-5A1A-B563-56CCC4528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603530-DA33-E27A-25C5-31BDBA8B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1FA60F-9FD5-97EA-1AFD-32050F7C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AE84C4-58BC-0681-E0F5-0E81E3DB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59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3839E-3393-B747-5685-A12E846F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9" y="10482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01DBF-012C-4E6F-98D1-24691385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839" y="39161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A3B153-5D30-2206-7219-F1DAA1FB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9A83F9-689F-B580-4111-854DCF4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27628-615A-D4A4-B469-0A0C2CC3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4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03024-6C73-C779-8C98-86A7CD72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6D8531-1C0C-4802-5BFB-198D1D970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8BA45D-0A10-F2FD-16DE-F47091B9D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05B00D-CBFE-CFF1-1BDE-F58A0EE9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EE1692-43BB-241A-C144-456363AE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0E0899-4D05-73CC-1AA3-6170C907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64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5241A-1F73-1109-B754-060D480F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924F38-6A7F-500E-92FE-D6121FAB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755B88-B460-EE15-87C6-3E5E44BDE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E15BEA-5240-8743-B5FA-DAE56AAFB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A959CA-657C-9B6C-84D0-9229C5459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DAEE79-07A5-DA38-A7FB-C98AF374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1E7E6A0-AB83-E131-E98B-272B802B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E29E6C-2883-18EC-B9E7-A5C0B3D3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3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93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28D02-6D12-4CAA-E7D4-402035BA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4429E3-DF8F-14FF-AA28-D738335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1717F7-7F6C-2222-CC80-EF70F759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4F2111-7165-6B1B-5D71-1FC546C8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132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928A64-4159-521F-E0C0-5F1F79AA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A3096E-7A32-62D0-97D7-BA6BBD7A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31A99-4DA8-1141-D50D-D5F9BA09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458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B1B6-2DBE-3755-B4CF-9D86DFF1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6C0446-F963-9C4D-661F-25ABA8B31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DFDE73-B7A3-0490-F4D0-6F947124D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D7F277-9C4C-111A-2E4B-01E5E93C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AE0CBA-4390-2F24-72EE-1D40056B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6CCB24-5E1F-A14F-09ED-3F83B448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427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51C04-D523-DF49-E7C6-C641D39E7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1529BF-EE97-E9BF-2963-58A1F16C8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9B4D84-A0D9-E4FA-61CD-9A2A4624D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12D728-0DC4-9F11-3A9B-887BE80D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D7E57D-1054-5FDA-0D76-0EE4BBE8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F3CF1A-86F8-869A-1FD9-0C05B4D6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69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EA35E-DC29-D719-950A-C257BFB8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DC13CD-42E4-9652-8503-3E1E35EA2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03BB5A-80A9-B1DC-D616-A26AC156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5FB48E-E43B-1EE7-10DE-F0D2EF8F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57DC69-5D73-6479-333B-39E40B74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149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D4C0E0-0EBF-47BA-9BA3-BF12598C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4D3C60-A4F2-51A8-1BA1-AED98A2B0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3151B7-5581-D6CC-670D-EB4728AC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9A16B0-9F85-564F-6B48-F2560A9B7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D82801-CADF-421C-A51C-BDA330A7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19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0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07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33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7A7A4A-6369-49BC-B0B2-0365FA8DACFA}"/>
              </a:ext>
            </a:extLst>
          </p:cNvPr>
          <p:cNvSpPr/>
          <p:nvPr/>
        </p:nvSpPr>
        <p:spPr>
          <a:xfrm>
            <a:off x="9782355" y="198408"/>
            <a:ext cx="2130724" cy="119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9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DA8DF3D3-7F20-AB4E-A168-60BA12A77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06"/>
          <a:stretch/>
        </p:blipFill>
        <p:spPr>
          <a:xfrm>
            <a:off x="10355867" y="420734"/>
            <a:ext cx="1190493" cy="6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826" y="365125"/>
            <a:ext cx="108879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826" y="1825625"/>
            <a:ext cx="108879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4A7B515-8CC1-4224-96D5-7EEEA36E6C33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25E3A53-D63A-423E-A520-FFB7DEC3EFF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8D058-6D41-D5CB-1A58-05FE7E725BB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682945" y="6095246"/>
            <a:ext cx="1089544" cy="5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2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rgbClr val="00B050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E4519-C9E6-BC1A-6DDC-F965D861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1BE5-6514-130C-4A33-BAC9E8B8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C1B9E-C94E-4C3A-C6B5-EA3D7CE99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6C8F3-AC34-C546-8961-11904C8D4B8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56481-8E15-CD0C-19B1-71B1E822B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5C600-8B9D-B727-4E4D-BAD460079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CB859-541D-E646-A6CD-53B0ACDE7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6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6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636DC2-2936-E97D-16BE-8A6294DE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465A68-4170-0369-3DF8-90AFB673C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08FDB2-9739-A92C-1A76-C1111F6B7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0175-C6AA-48C5-B081-9A9EF2270DF3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322972-13A1-8D73-1864-E838788DF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7E20DD-C9FD-2D61-43F2-367786B5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A01BE-8405-45A7-800D-6B40F02365E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56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1016/j.jhydrol.2022.12754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image" Target="../media/image52.svg"/><Relationship Id="rId3" Type="http://schemas.openxmlformats.org/officeDocument/2006/relationships/image" Target="../media/image32.png"/><Relationship Id="rId21" Type="http://schemas.openxmlformats.org/officeDocument/2006/relationships/image" Target="../media/image47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microsoft.com/office/2007/relationships/hdphoto" Target="../media/hdphoto2.wdp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20" Type="http://schemas.openxmlformats.org/officeDocument/2006/relationships/image" Target="../media/image46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24" Type="http://schemas.openxmlformats.org/officeDocument/2006/relationships/image" Target="../media/image50.svg"/><Relationship Id="rId32" Type="http://schemas.openxmlformats.org/officeDocument/2006/relationships/image" Target="../media/image58.png"/><Relationship Id="rId5" Type="http://schemas.openxmlformats.org/officeDocument/2006/relationships/image" Target="../media/image34.png"/><Relationship Id="rId15" Type="http://schemas.openxmlformats.org/officeDocument/2006/relationships/image" Target="../media/image7.png"/><Relationship Id="rId23" Type="http://schemas.openxmlformats.org/officeDocument/2006/relationships/image" Target="../media/image49.png"/><Relationship Id="rId28" Type="http://schemas.openxmlformats.org/officeDocument/2006/relationships/image" Target="../media/image54.svg"/><Relationship Id="rId10" Type="http://schemas.openxmlformats.org/officeDocument/2006/relationships/image" Target="../media/image38.jpe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jpeg"/><Relationship Id="rId22" Type="http://schemas.openxmlformats.org/officeDocument/2006/relationships/image" Target="../media/image48.svg"/><Relationship Id="rId27" Type="http://schemas.openxmlformats.org/officeDocument/2006/relationships/image" Target="../media/image53.png"/><Relationship Id="rId30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CB807-B809-6E89-939C-E8C6FBEC5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6742"/>
            <a:ext cx="12192000" cy="2078523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fr-FR" sz="4800" b="1" dirty="0">
                <a:solidFill>
                  <a:srgbClr val="3051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</a:t>
            </a:r>
            <a:r>
              <a:rPr lang="fr-FR" sz="4800" b="1" dirty="0" err="1">
                <a:solidFill>
                  <a:srgbClr val="3051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4800" b="1" dirty="0">
                <a:solidFill>
                  <a:srgbClr val="3051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Newton </a:t>
            </a:r>
            <a:r>
              <a:rPr lang="fr-FR" sz="4800" b="1" dirty="0" err="1">
                <a:solidFill>
                  <a:srgbClr val="3051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preconditioner</a:t>
            </a:r>
            <a:br>
              <a:rPr lang="fr-FR" sz="4800" b="1" dirty="0">
                <a:solidFill>
                  <a:srgbClr val="30517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800" b="1" dirty="0">
              <a:solidFill>
                <a:srgbClr val="3051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A628C6BD-01FD-6D08-6674-EC6425E27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856" y="3694217"/>
            <a:ext cx="9144000" cy="455613"/>
          </a:xfrm>
        </p:spPr>
        <p:txBody>
          <a:bodyPr>
            <a:normAutofit/>
          </a:bodyPr>
          <a:lstStyle/>
          <a:p>
            <a:r>
              <a:rPr lang="fr-FR" dirty="0"/>
              <a:t>Antoine Lechevallier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BC1EF6-AEAE-D5B0-20F5-47F37A9C2A73}"/>
              </a:ext>
            </a:extLst>
          </p:cNvPr>
          <p:cNvSpPr txBox="1"/>
          <p:nvPr/>
        </p:nvSpPr>
        <p:spPr>
          <a:xfrm>
            <a:off x="3133726" y="4145774"/>
            <a:ext cx="55054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517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Supervised by: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Frédéric Nataf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Thibault Faney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Sylvain Desroziers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Eric Flauraud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6190A0-C183-E042-86F1-498BFF07A7E0}"/>
              </a:ext>
            </a:extLst>
          </p:cNvPr>
          <p:cNvSpPr txBox="1"/>
          <p:nvPr/>
        </p:nvSpPr>
        <p:spPr>
          <a:xfrm>
            <a:off x="3971926" y="5991541"/>
            <a:ext cx="42481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Laboratoire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Jacques-Louis Lions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IFP Energies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nouvelles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Michelin</a:t>
            </a:r>
          </a:p>
        </p:txBody>
      </p:sp>
      <p:pic>
        <p:nvPicPr>
          <p:cNvPr id="6" name="Image 5" descr="Une image contenant Police, capture d’écran, Graphique, logo&#10;&#10;Description générée automatiquement">
            <a:extLst>
              <a:ext uri="{FF2B5EF4-FFF2-40B4-BE49-F238E27FC236}">
                <a16:creationId xmlns:a16="http://schemas.microsoft.com/office/drawing/2014/main" id="{F06CE7BC-D262-43AB-83AF-AA1FDD517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76" y="117496"/>
            <a:ext cx="1209597" cy="1046506"/>
          </a:xfrm>
          <a:prstGeom prst="rect">
            <a:avLst/>
          </a:prstGeom>
        </p:spPr>
      </p:pic>
      <p:pic>
        <p:nvPicPr>
          <p:cNvPr id="9" name="Image 8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BB11B427-332A-74E6-F2BD-38516B519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99" y="117496"/>
            <a:ext cx="2164315" cy="927750"/>
          </a:xfrm>
          <a:prstGeom prst="rect">
            <a:avLst/>
          </a:prstGeom>
        </p:spPr>
      </p:pic>
      <p:pic>
        <p:nvPicPr>
          <p:cNvPr id="11" name="Image 10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5D6CA4B9-A285-5090-7A69-3FDF4375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7" y="98013"/>
            <a:ext cx="2274233" cy="927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7D3CF-C230-E44E-12CB-375057F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75" y="5790749"/>
            <a:ext cx="2205139" cy="6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1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9078-4A4C-3FEA-1628-5BABCFA0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Reservoir geometries</a:t>
            </a:r>
          </a:p>
        </p:txBody>
      </p:sp>
      <p:graphicFrame>
        <p:nvGraphicFramePr>
          <p:cNvPr id="6" name="Tableau 12">
            <a:extLst>
              <a:ext uri="{FF2B5EF4-FFF2-40B4-BE49-F238E27FC236}">
                <a16:creationId xmlns:a16="http://schemas.microsoft.com/office/drawing/2014/main" id="{7521318E-AA06-D129-7E06-919C16143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451251"/>
              </p:ext>
            </p:extLst>
          </p:nvPr>
        </p:nvGraphicFramePr>
        <p:xfrm>
          <a:off x="272287" y="1467942"/>
          <a:ext cx="457037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65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244138">
                  <a:extLst>
                    <a:ext uri="{9D8B030D-6E8A-4147-A177-3AD203B41FA5}">
                      <a16:colId xmlns:a16="http://schemas.microsoft.com/office/drawing/2014/main" val="270217156"/>
                    </a:ext>
                  </a:extLst>
                </a:gridCol>
                <a:gridCol w="3628975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1D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cells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812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Variable </a:t>
                      </a: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 :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9007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Well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 injection flow rate: </a:t>
                      </a:r>
                      <a:r>
                        <a:rPr lang="fr-FR" sz="2000" b="1" dirty="0" err="1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fr-FR" sz="2000" b="1" baseline="-2500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endParaRPr lang="fr-FR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Time-</a:t>
                      </a: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step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FR" sz="2000" b="1" dirty="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776443"/>
                  </a:ext>
                </a:extLst>
              </a:tr>
            </a:tbl>
          </a:graphicData>
        </a:graphic>
      </p:graphicFrame>
      <p:graphicFrame>
        <p:nvGraphicFramePr>
          <p:cNvPr id="7" name="Tableau 13">
            <a:extLst>
              <a:ext uri="{FF2B5EF4-FFF2-40B4-BE49-F238E27FC236}">
                <a16:creationId xmlns:a16="http://schemas.microsoft.com/office/drawing/2014/main" id="{8A28ABA6-F438-6D58-3C5C-0E7246353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489194"/>
              </p:ext>
            </p:extLst>
          </p:nvPr>
        </p:nvGraphicFramePr>
        <p:xfrm>
          <a:off x="272287" y="3592156"/>
          <a:ext cx="4570378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65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244138">
                  <a:extLst>
                    <a:ext uri="{9D8B030D-6E8A-4147-A177-3AD203B41FA5}">
                      <a16:colId xmlns:a16="http://schemas.microsoft.com/office/drawing/2014/main" val="270217156"/>
                    </a:ext>
                  </a:extLst>
                </a:gridCol>
                <a:gridCol w="3628975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SHPCO2 benchmark</a:t>
                      </a:r>
                      <a:r>
                        <a:rPr lang="en-US" sz="2000" b="0" i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95967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2D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95 X 60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cells</a:t>
                      </a:r>
                      <a:endParaRPr lang="fr-FR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812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Variable </a:t>
                      </a: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 :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9007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Initial saturation: 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fr-FR" sz="20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 injection flow rate: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sz="2000" b="1" baseline="-2500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Time-step: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59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776443"/>
                  </a:ext>
                </a:extLst>
              </a:tr>
            </a:tbl>
          </a:graphicData>
        </a:graphic>
      </p:graphicFrame>
      <p:grpSp>
        <p:nvGrpSpPr>
          <p:cNvPr id="20" name="Groupe 17">
            <a:extLst>
              <a:ext uri="{FF2B5EF4-FFF2-40B4-BE49-F238E27FC236}">
                <a16:creationId xmlns:a16="http://schemas.microsoft.com/office/drawing/2014/main" id="{72CB319C-05F0-2219-8C54-42F6A3DD7F61}"/>
              </a:ext>
            </a:extLst>
          </p:cNvPr>
          <p:cNvGrpSpPr/>
          <p:nvPr/>
        </p:nvGrpSpPr>
        <p:grpSpPr>
          <a:xfrm>
            <a:off x="5377101" y="1466470"/>
            <a:ext cx="5815725" cy="1429356"/>
            <a:chOff x="6103988" y="1267609"/>
            <a:chExt cx="5815725" cy="14293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AA60B0-8E81-2084-0F12-C7DB20ED437E}"/>
                </a:ext>
              </a:extLst>
            </p:cNvPr>
            <p:cNvSpPr/>
            <p:nvPr/>
          </p:nvSpPr>
          <p:spPr>
            <a:xfrm>
              <a:off x="6470665" y="2085868"/>
              <a:ext cx="4935984" cy="4571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CDEB45-F244-CD71-FE78-31EA6B3C1E68}"/>
                </a:ext>
              </a:extLst>
            </p:cNvPr>
            <p:cNvSpPr/>
            <p:nvPr/>
          </p:nvSpPr>
          <p:spPr>
            <a:xfrm rot="16200000">
              <a:off x="5840912" y="1694402"/>
              <a:ext cx="1026129" cy="25472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 MPa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cteur droit 10">
              <a:extLst>
                <a:ext uri="{FF2B5EF4-FFF2-40B4-BE49-F238E27FC236}">
                  <a16:creationId xmlns:a16="http://schemas.microsoft.com/office/drawing/2014/main" id="{06771C59-BD71-80DF-E6ED-F0EDDBB7DA63}"/>
                </a:ext>
              </a:extLst>
            </p:cNvPr>
            <p:cNvCxnSpPr>
              <a:cxnSpLocks/>
            </p:cNvCxnSpPr>
            <p:nvPr/>
          </p:nvCxnSpPr>
          <p:spPr>
            <a:xfrm>
              <a:off x="6470665" y="2334827"/>
              <a:ext cx="493598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24" name="Connecteur droit 11">
              <a:extLst>
                <a:ext uri="{FF2B5EF4-FFF2-40B4-BE49-F238E27FC236}">
                  <a16:creationId xmlns:a16="http://schemas.microsoft.com/office/drawing/2014/main" id="{9C58ECF9-7DC4-6E52-1E62-561E58526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9865" y="2066187"/>
              <a:ext cx="0" cy="26864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25" name="Connecteur droit 14">
              <a:extLst>
                <a:ext uri="{FF2B5EF4-FFF2-40B4-BE49-F238E27FC236}">
                  <a16:creationId xmlns:a16="http://schemas.microsoft.com/office/drawing/2014/main" id="{E566705C-9331-5DE7-CCEC-47CF38222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6649" y="2085868"/>
              <a:ext cx="0" cy="24895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164364-2D3A-B39F-1067-53A43E759E60}"/>
                </a:ext>
              </a:extLst>
            </p:cNvPr>
            <p:cNvSpPr/>
            <p:nvPr/>
          </p:nvSpPr>
          <p:spPr>
            <a:xfrm>
              <a:off x="10893584" y="2437226"/>
              <a:ext cx="1026129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FEBE44-8108-A777-4E6E-AE934397051D}"/>
                </a:ext>
              </a:extLst>
            </p:cNvPr>
            <p:cNvSpPr/>
            <p:nvPr/>
          </p:nvSpPr>
          <p:spPr>
            <a:xfrm rot="16200000">
              <a:off x="11030144" y="1694402"/>
              <a:ext cx="1026129" cy="25472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MPa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cteur droit 22">
              <a:extLst>
                <a:ext uri="{FF2B5EF4-FFF2-40B4-BE49-F238E27FC236}">
                  <a16:creationId xmlns:a16="http://schemas.microsoft.com/office/drawing/2014/main" id="{0C96957D-3244-6056-A8E6-2F57E2830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163" y="1582310"/>
              <a:ext cx="0" cy="7404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70080C-3541-21B2-82BE-9F1955E7F737}"/>
                </a:ext>
              </a:extLst>
            </p:cNvPr>
            <p:cNvSpPr/>
            <p:nvPr/>
          </p:nvSpPr>
          <p:spPr>
            <a:xfrm>
              <a:off x="8346097" y="2442245"/>
              <a:ext cx="1026129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5 000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AB8577-02AF-0857-B793-1EDDF537583F}"/>
                </a:ext>
              </a:extLst>
            </p:cNvPr>
            <p:cNvSpPr/>
            <p:nvPr/>
          </p:nvSpPr>
          <p:spPr>
            <a:xfrm>
              <a:off x="6103988" y="2437226"/>
              <a:ext cx="720751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Ellipse 26">
              <a:extLst>
                <a:ext uri="{FF2B5EF4-FFF2-40B4-BE49-F238E27FC236}">
                  <a16:creationId xmlns:a16="http://schemas.microsoft.com/office/drawing/2014/main" id="{E9B6D64A-AF49-DCDA-FAF1-2F11675D561A}"/>
                </a:ext>
              </a:extLst>
            </p:cNvPr>
            <p:cNvSpPr>
              <a:spLocks/>
            </p:cNvSpPr>
            <p:nvPr/>
          </p:nvSpPr>
          <p:spPr>
            <a:xfrm>
              <a:off x="8565667" y="1267609"/>
              <a:ext cx="586985" cy="556516"/>
            </a:xfrm>
            <a:prstGeom prst="ellipse">
              <a:avLst/>
            </a:prstGeom>
            <a:solidFill>
              <a:srgbClr val="E66813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fr-FR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  <a:endPara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e 5">
            <a:extLst>
              <a:ext uri="{FF2B5EF4-FFF2-40B4-BE49-F238E27FC236}">
                <a16:creationId xmlns:a16="http://schemas.microsoft.com/office/drawing/2014/main" id="{11741BD5-582C-1AC7-DDB7-A2D2591173C3}"/>
              </a:ext>
            </a:extLst>
          </p:cNvPr>
          <p:cNvGrpSpPr/>
          <p:nvPr/>
        </p:nvGrpSpPr>
        <p:grpSpPr>
          <a:xfrm>
            <a:off x="5316070" y="2997585"/>
            <a:ext cx="5759075" cy="3822763"/>
            <a:chOff x="5828096" y="2946061"/>
            <a:chExt cx="5999674" cy="4018920"/>
          </a:xfrm>
        </p:grpSpPr>
        <p:pic>
          <p:nvPicPr>
            <p:cNvPr id="33" name="Image 6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A52BDA23-4677-F782-E1EA-E3DE3383A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096" y="2946061"/>
              <a:ext cx="5999674" cy="401892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50061D3-6EF1-ADED-952E-9036D758CA6E}"/>
                </a:ext>
              </a:extLst>
            </p:cNvPr>
            <p:cNvSpPr/>
            <p:nvPr/>
          </p:nvSpPr>
          <p:spPr>
            <a:xfrm>
              <a:off x="7488315" y="3684233"/>
              <a:ext cx="474955" cy="335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">
            <a:extLst>
              <a:ext uri="{FF2B5EF4-FFF2-40B4-BE49-F238E27FC236}">
                <a16:creationId xmlns:a16="http://schemas.microsoft.com/office/drawing/2014/main" id="{8CF86163-F3E6-2145-2F22-2AFFB5012633}"/>
              </a:ext>
            </a:extLst>
          </p:cNvPr>
          <p:cNvSpPr txBox="1"/>
          <p:nvPr/>
        </p:nvSpPr>
        <p:spPr>
          <a:xfrm>
            <a:off x="272287" y="6403160"/>
            <a:ext cx="4570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1" dirty="0">
                <a:effectLst/>
                <a:latin typeface="Arial" panose="020B0604020202020204" pitchFamily="34" charset="0"/>
              </a:rPr>
              <a:t>1) Florian </a:t>
            </a:r>
            <a:r>
              <a:rPr lang="en-US" sz="1050" b="0" i="1" dirty="0" err="1">
                <a:effectLst/>
                <a:latin typeface="Arial" panose="020B0604020202020204" pitchFamily="34" charset="0"/>
              </a:rPr>
              <a:t>Haeberlein</a:t>
            </a:r>
            <a:r>
              <a:rPr lang="en-US" sz="1050" i="1" dirty="0">
                <a:latin typeface="Arial" panose="020B0604020202020204" pitchFamily="34" charset="0"/>
              </a:rPr>
              <a:t> 2011</a:t>
            </a:r>
            <a:r>
              <a:rPr lang="en-US" sz="1050" b="0" i="1" dirty="0">
                <a:effectLst/>
                <a:latin typeface="Arial" panose="020B0604020202020204" pitchFamily="34" charset="0"/>
              </a:rPr>
              <a:t> Time Space Domain Decomposition Methods for Reactive Transport — Application to CO2 Geological Storage. 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855701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878-E8B6-A1F3-7FEE-CF335DE5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Hybrid Newton</a:t>
            </a:r>
          </a:p>
        </p:txBody>
      </p:sp>
    </p:spTree>
    <p:extLst>
      <p:ext uri="{BB962C8B-B14F-4D97-AF65-F5344CB8AC3E}">
        <p14:creationId xmlns:p14="http://schemas.microsoft.com/office/powerpoint/2010/main" val="422925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96A3-BAB3-EECD-5282-6A91597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Hybrid Newton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F6F99594-819D-CB31-19CB-650CBA10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398544"/>
            <a:ext cx="6872514" cy="563244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Scenario :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opening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closing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/>
              <a:t>Transport</a:t>
            </a:r>
          </a:p>
          <a:p>
            <a:pPr lvl="1">
              <a:lnSpc>
                <a:spcPct val="100000"/>
              </a:lnSpc>
            </a:pPr>
            <a:endParaRPr lang="fr-FR" dirty="0"/>
          </a:p>
          <a:p>
            <a:pPr lvl="1">
              <a:lnSpc>
                <a:spcPct val="100000"/>
              </a:lnSpc>
            </a:pPr>
            <a:endParaRPr lang="fr-FR" dirty="0"/>
          </a:p>
        </p:txBody>
      </p:sp>
      <p:pic>
        <p:nvPicPr>
          <p:cNvPr id="18" name="Image 5" descr="Une image contenant capture d’écran, texte, Rectangle&#10;&#10;Description générée automatiquement">
            <a:extLst>
              <a:ext uri="{FF2B5EF4-FFF2-40B4-BE49-F238E27FC236}">
                <a16:creationId xmlns:a16="http://schemas.microsoft.com/office/drawing/2014/main" id="{8CD6A0B3-7D22-03AD-0EEB-C1230E7BD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8830" b="10915"/>
          <a:stretch/>
        </p:blipFill>
        <p:spPr>
          <a:xfrm>
            <a:off x="165432" y="3087010"/>
            <a:ext cx="5949095" cy="3404759"/>
          </a:xfrm>
          <a:prstGeom prst="rect">
            <a:avLst/>
          </a:prstGeom>
        </p:spPr>
      </p:pic>
      <p:sp>
        <p:nvSpPr>
          <p:cNvPr id="20" name="Organigramme : Connecteur 24">
            <a:extLst>
              <a:ext uri="{FF2B5EF4-FFF2-40B4-BE49-F238E27FC236}">
                <a16:creationId xmlns:a16="http://schemas.microsoft.com/office/drawing/2014/main" id="{8CC2BCAC-1C73-3472-DDA9-E83794AECF30}"/>
              </a:ext>
            </a:extLst>
          </p:cNvPr>
          <p:cNvSpPr/>
          <p:nvPr/>
        </p:nvSpPr>
        <p:spPr>
          <a:xfrm>
            <a:off x="1074826" y="1930093"/>
            <a:ext cx="293520" cy="29352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Organigramme : Connecteur 26">
            <a:extLst>
              <a:ext uri="{FF2B5EF4-FFF2-40B4-BE49-F238E27FC236}">
                <a16:creationId xmlns:a16="http://schemas.microsoft.com/office/drawing/2014/main" id="{58192D88-085F-458F-E416-9FDA5E21B552}"/>
              </a:ext>
            </a:extLst>
          </p:cNvPr>
          <p:cNvSpPr/>
          <p:nvPr/>
        </p:nvSpPr>
        <p:spPr>
          <a:xfrm>
            <a:off x="1074826" y="2316258"/>
            <a:ext cx="293520" cy="29352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092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96A3-BAB3-EECD-5282-6A91597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Hybrid Newton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F6F99594-819D-CB31-19CB-650CBA10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398544"/>
            <a:ext cx="6872514" cy="563244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Scenario :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opening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closing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/>
              <a:t>Transport</a:t>
            </a:r>
          </a:p>
          <a:p>
            <a:pPr lvl="1">
              <a:lnSpc>
                <a:spcPct val="100000"/>
              </a:lnSpc>
            </a:pPr>
            <a:endParaRPr lang="fr-FR" dirty="0"/>
          </a:p>
          <a:p>
            <a:pPr lvl="1">
              <a:lnSpc>
                <a:spcPct val="100000"/>
              </a:lnSpc>
            </a:pPr>
            <a:endParaRPr lang="fr-FR" dirty="0"/>
          </a:p>
        </p:txBody>
      </p:sp>
      <p:sp>
        <p:nvSpPr>
          <p:cNvPr id="14" name="ZoneTexte 17">
            <a:extLst>
              <a:ext uri="{FF2B5EF4-FFF2-40B4-BE49-F238E27FC236}">
                <a16:creationId xmlns:a16="http://schemas.microsoft.com/office/drawing/2014/main" id="{CF6674A0-784C-FB52-F114-403F256518E3}"/>
              </a:ext>
            </a:extLst>
          </p:cNvPr>
          <p:cNvSpPr txBox="1"/>
          <p:nvPr/>
        </p:nvSpPr>
        <p:spPr>
          <a:xfrm>
            <a:off x="5909813" y="1392616"/>
            <a:ext cx="6221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dirty="0" err="1"/>
              <a:t>Computational</a:t>
            </a:r>
            <a:r>
              <a:rPr lang="fr-FR" sz="2400" dirty="0"/>
              <a:t> </a:t>
            </a:r>
            <a:r>
              <a:rPr lang="fr-FR" sz="2400" dirty="0" err="1"/>
              <a:t>cost</a:t>
            </a:r>
            <a:r>
              <a:rPr lang="fr-FR" sz="2400" dirty="0"/>
              <a:t>?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AA9538-D572-7E45-AC57-0110BE4E92D6}"/>
              </a:ext>
            </a:extLst>
          </p:cNvPr>
          <p:cNvGrpSpPr/>
          <p:nvPr/>
        </p:nvGrpSpPr>
        <p:grpSpPr>
          <a:xfrm>
            <a:off x="165432" y="3067846"/>
            <a:ext cx="11861135" cy="3710164"/>
            <a:chOff x="165432" y="2910191"/>
            <a:chExt cx="11861135" cy="3710164"/>
          </a:xfrm>
        </p:grpSpPr>
        <p:pic>
          <p:nvPicPr>
            <p:cNvPr id="17" name="Image 4" descr="Une image contenant texte, capture d’écran, affichage, nombre&#10;&#10;Description générée automatiquement">
              <a:extLst>
                <a:ext uri="{FF2B5EF4-FFF2-40B4-BE49-F238E27FC236}">
                  <a16:creationId xmlns:a16="http://schemas.microsoft.com/office/drawing/2014/main" id="{C381FBEA-B268-D817-7712-CE05B6FC9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869" y="2910191"/>
              <a:ext cx="5679698" cy="3710164"/>
            </a:xfrm>
            <a:prstGeom prst="rect">
              <a:avLst/>
            </a:prstGeom>
          </p:spPr>
        </p:pic>
        <p:pic>
          <p:nvPicPr>
            <p:cNvPr id="18" name="Image 5" descr="Une image contenant capture d’écran, texte, Rectangle&#10;&#10;Description générée automatiquement">
              <a:extLst>
                <a:ext uri="{FF2B5EF4-FFF2-40B4-BE49-F238E27FC236}">
                  <a16:creationId xmlns:a16="http://schemas.microsoft.com/office/drawing/2014/main" id="{8CD6A0B3-7D22-03AD-0EEB-C1230E7BD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2" t="8830" b="10915"/>
            <a:stretch/>
          </p:blipFill>
          <p:spPr>
            <a:xfrm>
              <a:off x="165432" y="2929355"/>
              <a:ext cx="5949095" cy="3404759"/>
            </a:xfrm>
            <a:prstGeom prst="rect">
              <a:avLst/>
            </a:prstGeom>
          </p:spPr>
        </p:pic>
      </p:grpSp>
      <p:sp>
        <p:nvSpPr>
          <p:cNvPr id="20" name="Organigramme : Connecteur 24">
            <a:extLst>
              <a:ext uri="{FF2B5EF4-FFF2-40B4-BE49-F238E27FC236}">
                <a16:creationId xmlns:a16="http://schemas.microsoft.com/office/drawing/2014/main" id="{8CC2BCAC-1C73-3472-DDA9-E83794AECF30}"/>
              </a:ext>
            </a:extLst>
          </p:cNvPr>
          <p:cNvSpPr/>
          <p:nvPr/>
        </p:nvSpPr>
        <p:spPr>
          <a:xfrm>
            <a:off x="1074826" y="1930093"/>
            <a:ext cx="293520" cy="29352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Organigramme : Connecteur 26">
            <a:extLst>
              <a:ext uri="{FF2B5EF4-FFF2-40B4-BE49-F238E27FC236}">
                <a16:creationId xmlns:a16="http://schemas.microsoft.com/office/drawing/2014/main" id="{58192D88-085F-458F-E416-9FDA5E21B552}"/>
              </a:ext>
            </a:extLst>
          </p:cNvPr>
          <p:cNvSpPr/>
          <p:nvPr/>
        </p:nvSpPr>
        <p:spPr>
          <a:xfrm>
            <a:off x="1074826" y="2316258"/>
            <a:ext cx="293520" cy="29352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  <a:endParaRPr lang="en-US" sz="2000" b="1" dirty="0"/>
          </a:p>
        </p:txBody>
      </p:sp>
      <p:sp>
        <p:nvSpPr>
          <p:cNvPr id="23" name="Organigramme : Connecteur 26">
            <a:extLst>
              <a:ext uri="{FF2B5EF4-FFF2-40B4-BE49-F238E27FC236}">
                <a16:creationId xmlns:a16="http://schemas.microsoft.com/office/drawing/2014/main" id="{58A704BC-888C-3CAB-4F61-51548A1BC3D4}"/>
              </a:ext>
            </a:extLst>
          </p:cNvPr>
          <p:cNvSpPr/>
          <p:nvPr/>
        </p:nvSpPr>
        <p:spPr>
          <a:xfrm>
            <a:off x="8162083" y="2725618"/>
            <a:ext cx="293520" cy="29352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  <a:endParaRPr lang="en-US" sz="2000" b="1" dirty="0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742FC4B8-F4DD-BB2C-D8C9-E3908AD0F83A}"/>
              </a:ext>
            </a:extLst>
          </p:cNvPr>
          <p:cNvSpPr/>
          <p:nvPr/>
        </p:nvSpPr>
        <p:spPr>
          <a:xfrm>
            <a:off x="6939116" y="2725618"/>
            <a:ext cx="293520" cy="29352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1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96A3-BAB3-EECD-5282-6A91597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Hybrid Newton</a:t>
            </a: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F6F99594-819D-CB31-19CB-650CBA10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1398544"/>
            <a:ext cx="6872514" cy="563244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Scenario :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opening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closing</a:t>
            </a:r>
            <a:endParaRPr lang="fr-FR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fr-FR" dirty="0"/>
              <a:t>Transport</a:t>
            </a:r>
          </a:p>
          <a:p>
            <a:pPr lvl="1">
              <a:lnSpc>
                <a:spcPct val="100000"/>
              </a:lnSpc>
            </a:pPr>
            <a:endParaRPr lang="fr-FR" dirty="0"/>
          </a:p>
          <a:p>
            <a:pPr lvl="1">
              <a:lnSpc>
                <a:spcPct val="100000"/>
              </a:lnSpc>
            </a:pPr>
            <a:endParaRPr lang="fr-FR" dirty="0"/>
          </a:p>
        </p:txBody>
      </p:sp>
      <p:sp>
        <p:nvSpPr>
          <p:cNvPr id="14" name="ZoneTexte 17">
            <a:extLst>
              <a:ext uri="{FF2B5EF4-FFF2-40B4-BE49-F238E27FC236}">
                <a16:creationId xmlns:a16="http://schemas.microsoft.com/office/drawing/2014/main" id="{CF6674A0-784C-FB52-F114-403F256518E3}"/>
              </a:ext>
            </a:extLst>
          </p:cNvPr>
          <p:cNvSpPr txBox="1"/>
          <p:nvPr/>
        </p:nvSpPr>
        <p:spPr>
          <a:xfrm>
            <a:off x="5909813" y="1392616"/>
            <a:ext cx="6221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dirty="0" err="1"/>
              <a:t>Computational</a:t>
            </a:r>
            <a:r>
              <a:rPr lang="fr-FR" sz="2400" dirty="0"/>
              <a:t> </a:t>
            </a:r>
            <a:r>
              <a:rPr lang="fr-FR" sz="2400" dirty="0" err="1"/>
              <a:t>cost</a:t>
            </a:r>
            <a:r>
              <a:rPr lang="fr-FR" sz="2400" dirty="0"/>
              <a:t>? </a:t>
            </a:r>
          </a:p>
          <a:p>
            <a:pPr lvl="1">
              <a:lnSpc>
                <a:spcPct val="100000"/>
              </a:lnSpc>
            </a:pPr>
            <a:r>
              <a:rPr lang="fr-FR" sz="2000" dirty="0" err="1"/>
              <a:t>Well</a:t>
            </a:r>
            <a:r>
              <a:rPr lang="fr-FR" sz="2000" dirty="0"/>
              <a:t> </a:t>
            </a:r>
            <a:r>
              <a:rPr lang="fr-FR" sz="2000" dirty="0" err="1"/>
              <a:t>opening</a:t>
            </a:r>
            <a:r>
              <a:rPr lang="fr-FR" sz="2000" dirty="0"/>
              <a:t> </a:t>
            </a:r>
            <a:r>
              <a:rPr lang="fr-FR" sz="2000" dirty="0" err="1"/>
              <a:t>requires</a:t>
            </a:r>
            <a:r>
              <a:rPr lang="fr-FR" sz="2000" dirty="0"/>
              <a:t> 40 Newton </a:t>
            </a:r>
            <a:r>
              <a:rPr lang="fr-FR" sz="2000" dirty="0" err="1"/>
              <a:t>iterations</a:t>
            </a:r>
            <a:r>
              <a:rPr lang="fr-FR" sz="2000" dirty="0"/>
              <a:t> </a:t>
            </a:r>
            <a:r>
              <a:rPr lang="fr-FR" sz="2400" dirty="0"/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AA9538-D572-7E45-AC57-0110BE4E92D6}"/>
              </a:ext>
            </a:extLst>
          </p:cNvPr>
          <p:cNvGrpSpPr/>
          <p:nvPr/>
        </p:nvGrpSpPr>
        <p:grpSpPr>
          <a:xfrm>
            <a:off x="165432" y="3067846"/>
            <a:ext cx="11861135" cy="3710164"/>
            <a:chOff x="165432" y="2910191"/>
            <a:chExt cx="11861135" cy="3710164"/>
          </a:xfrm>
        </p:grpSpPr>
        <p:pic>
          <p:nvPicPr>
            <p:cNvPr id="17" name="Image 4" descr="Une image contenant texte, capture d’écran, affichage, nombre&#10;&#10;Description générée automatiquement">
              <a:extLst>
                <a:ext uri="{FF2B5EF4-FFF2-40B4-BE49-F238E27FC236}">
                  <a16:creationId xmlns:a16="http://schemas.microsoft.com/office/drawing/2014/main" id="{C381FBEA-B268-D817-7712-CE05B6FC9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869" y="2910191"/>
              <a:ext cx="5679698" cy="3710164"/>
            </a:xfrm>
            <a:prstGeom prst="rect">
              <a:avLst/>
            </a:prstGeom>
          </p:spPr>
        </p:pic>
        <p:pic>
          <p:nvPicPr>
            <p:cNvPr id="18" name="Image 5" descr="Une image contenant capture d’écran, texte, Rectangle&#10;&#10;Description générée automatiquement">
              <a:extLst>
                <a:ext uri="{FF2B5EF4-FFF2-40B4-BE49-F238E27FC236}">
                  <a16:creationId xmlns:a16="http://schemas.microsoft.com/office/drawing/2014/main" id="{8CD6A0B3-7D22-03AD-0EEB-C1230E7BD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2" t="8830" b="10915"/>
            <a:stretch/>
          </p:blipFill>
          <p:spPr>
            <a:xfrm>
              <a:off x="165432" y="2929355"/>
              <a:ext cx="5949095" cy="3404759"/>
            </a:xfrm>
            <a:prstGeom prst="rect">
              <a:avLst/>
            </a:prstGeom>
          </p:spPr>
        </p:pic>
      </p:grpSp>
      <p:sp>
        <p:nvSpPr>
          <p:cNvPr id="20" name="Organigramme : Connecteur 24">
            <a:extLst>
              <a:ext uri="{FF2B5EF4-FFF2-40B4-BE49-F238E27FC236}">
                <a16:creationId xmlns:a16="http://schemas.microsoft.com/office/drawing/2014/main" id="{8CC2BCAC-1C73-3472-DDA9-E83794AECF30}"/>
              </a:ext>
            </a:extLst>
          </p:cNvPr>
          <p:cNvSpPr/>
          <p:nvPr/>
        </p:nvSpPr>
        <p:spPr>
          <a:xfrm>
            <a:off x="1074826" y="1930093"/>
            <a:ext cx="293520" cy="29352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Organigramme : Connecteur 26">
            <a:extLst>
              <a:ext uri="{FF2B5EF4-FFF2-40B4-BE49-F238E27FC236}">
                <a16:creationId xmlns:a16="http://schemas.microsoft.com/office/drawing/2014/main" id="{58192D88-085F-458F-E416-9FDA5E21B552}"/>
              </a:ext>
            </a:extLst>
          </p:cNvPr>
          <p:cNvSpPr/>
          <p:nvPr/>
        </p:nvSpPr>
        <p:spPr>
          <a:xfrm>
            <a:off x="1074826" y="2316258"/>
            <a:ext cx="293520" cy="29352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  <a:endParaRPr lang="en-US" sz="2000" b="1" dirty="0"/>
          </a:p>
        </p:txBody>
      </p:sp>
      <p:sp>
        <p:nvSpPr>
          <p:cNvPr id="23" name="Organigramme : Connecteur 26">
            <a:extLst>
              <a:ext uri="{FF2B5EF4-FFF2-40B4-BE49-F238E27FC236}">
                <a16:creationId xmlns:a16="http://schemas.microsoft.com/office/drawing/2014/main" id="{58A704BC-888C-3CAB-4F61-51548A1BC3D4}"/>
              </a:ext>
            </a:extLst>
          </p:cNvPr>
          <p:cNvSpPr/>
          <p:nvPr/>
        </p:nvSpPr>
        <p:spPr>
          <a:xfrm>
            <a:off x="8162083" y="2725618"/>
            <a:ext cx="293520" cy="29352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  <a:endParaRPr lang="en-US" sz="2000" b="1" dirty="0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742FC4B8-F4DD-BB2C-D8C9-E3908AD0F83A}"/>
              </a:ext>
            </a:extLst>
          </p:cNvPr>
          <p:cNvSpPr/>
          <p:nvPr/>
        </p:nvSpPr>
        <p:spPr>
          <a:xfrm>
            <a:off x="6939116" y="2725618"/>
            <a:ext cx="293520" cy="29352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Flèche : courbe vers le haut 36">
            <a:extLst>
              <a:ext uri="{FF2B5EF4-FFF2-40B4-BE49-F238E27FC236}">
                <a16:creationId xmlns:a16="http://schemas.microsoft.com/office/drawing/2014/main" id="{4890F995-727B-EE8D-96EF-58DDB5C77EC7}"/>
              </a:ext>
            </a:extLst>
          </p:cNvPr>
          <p:cNvSpPr/>
          <p:nvPr/>
        </p:nvSpPr>
        <p:spPr>
          <a:xfrm rot="5400000">
            <a:off x="5398685" y="2411706"/>
            <a:ext cx="1431683" cy="458836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rganigramme : Connecteur 29">
            <a:extLst>
              <a:ext uri="{FF2B5EF4-FFF2-40B4-BE49-F238E27FC236}">
                <a16:creationId xmlns:a16="http://schemas.microsoft.com/office/drawing/2014/main" id="{BBF4C3EF-85EA-9747-0692-489D3E0D5CD7}"/>
              </a:ext>
            </a:extLst>
          </p:cNvPr>
          <p:cNvSpPr/>
          <p:nvPr/>
        </p:nvSpPr>
        <p:spPr>
          <a:xfrm>
            <a:off x="6468958" y="3067846"/>
            <a:ext cx="925217" cy="44411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A8C1-DB99-6742-B022-96C546A8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initialization: 1D example</a:t>
            </a:r>
          </a:p>
        </p:txBody>
      </p:sp>
      <p:pic>
        <p:nvPicPr>
          <p:cNvPr id="8" name="Image 6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9696CFBC-E36C-592B-3371-14E95BF9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/>
          <a:stretch/>
        </p:blipFill>
        <p:spPr>
          <a:xfrm>
            <a:off x="0" y="2620062"/>
            <a:ext cx="3116085" cy="267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A8C1-DB99-6742-B022-96C546A8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initialization: 1D example</a:t>
            </a:r>
          </a:p>
        </p:txBody>
      </p:sp>
      <p:grpSp>
        <p:nvGrpSpPr>
          <p:cNvPr id="6" name="Groupe 8">
            <a:extLst>
              <a:ext uri="{FF2B5EF4-FFF2-40B4-BE49-F238E27FC236}">
                <a16:creationId xmlns:a16="http://schemas.microsoft.com/office/drawing/2014/main" id="{14936151-7EF3-D1AB-002C-D7B2BE651C69}"/>
              </a:ext>
            </a:extLst>
          </p:cNvPr>
          <p:cNvGrpSpPr/>
          <p:nvPr/>
        </p:nvGrpSpPr>
        <p:grpSpPr>
          <a:xfrm>
            <a:off x="0" y="1309816"/>
            <a:ext cx="6383294" cy="3985929"/>
            <a:chOff x="378760" y="871161"/>
            <a:chExt cx="6636076" cy="4200349"/>
          </a:xfrm>
        </p:grpSpPr>
        <p:pic>
          <p:nvPicPr>
            <p:cNvPr id="7" name="Image 4" descr="Une image contenant texte, ligne, Tracé, diagramme&#10;&#10;Description générée automatiquement">
              <a:extLst>
                <a:ext uri="{FF2B5EF4-FFF2-40B4-BE49-F238E27FC236}">
                  <a16:creationId xmlns:a16="http://schemas.microsoft.com/office/drawing/2014/main" id="{4BC9E6E0-9674-52F0-40ED-8055CCD49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42"/>
            <a:stretch/>
          </p:blipFill>
          <p:spPr>
            <a:xfrm>
              <a:off x="3775352" y="871161"/>
              <a:ext cx="3239484" cy="2819619"/>
            </a:xfrm>
            <a:prstGeom prst="rect">
              <a:avLst/>
            </a:prstGeom>
          </p:spPr>
        </p:pic>
        <p:pic>
          <p:nvPicPr>
            <p:cNvPr id="8" name="Image 6" descr="Une image contenant texte, ligne, Tracé, diagramme&#10;&#10;Description générée automatiquement">
              <a:extLst>
                <a:ext uri="{FF2B5EF4-FFF2-40B4-BE49-F238E27FC236}">
                  <a16:creationId xmlns:a16="http://schemas.microsoft.com/office/drawing/2014/main" id="{9696CFBC-E36C-592B-3371-14E95BF93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42"/>
            <a:stretch/>
          </p:blipFill>
          <p:spPr>
            <a:xfrm>
              <a:off x="378760" y="2251891"/>
              <a:ext cx="3239484" cy="2819619"/>
            </a:xfrm>
            <a:prstGeom prst="rect">
              <a:avLst/>
            </a:prstGeom>
          </p:spPr>
        </p:pic>
      </p:grpSp>
      <p:graphicFrame>
        <p:nvGraphicFramePr>
          <p:cNvPr id="9" name="Tableau 16">
            <a:extLst>
              <a:ext uri="{FF2B5EF4-FFF2-40B4-BE49-F238E27FC236}">
                <a16:creationId xmlns:a16="http://schemas.microsoft.com/office/drawing/2014/main" id="{BB80ACEA-FACE-A531-8D2F-D7685B1C186D}"/>
              </a:ext>
            </a:extLst>
          </p:cNvPr>
          <p:cNvGraphicFramePr>
            <a:graphicFrameLocks noGrp="1"/>
          </p:cNvGraphicFramePr>
          <p:nvPr/>
        </p:nvGraphicFramePr>
        <p:xfrm>
          <a:off x="6934203" y="1807430"/>
          <a:ext cx="4971314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361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3567953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Pressure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Implicit Pressure Solver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Solve linear system 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 sz="20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760546"/>
                  </a:ext>
                </a:extLst>
              </a:tr>
            </a:tbl>
          </a:graphicData>
        </a:graphic>
      </p:graphicFrame>
      <p:pic>
        <p:nvPicPr>
          <p:cNvPr id="11" name="Image 18">
            <a:extLst>
              <a:ext uri="{FF2B5EF4-FFF2-40B4-BE49-F238E27FC236}">
                <a16:creationId xmlns:a16="http://schemas.microsoft.com/office/drawing/2014/main" id="{F52DC1C3-655B-5A96-6320-ED1D3AA3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73" y="3003589"/>
            <a:ext cx="5311375" cy="5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A8C1-DB99-6742-B022-96C546A8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initialization: 1D example</a:t>
            </a:r>
          </a:p>
        </p:txBody>
      </p:sp>
      <p:grpSp>
        <p:nvGrpSpPr>
          <p:cNvPr id="4" name="Groupe 9">
            <a:extLst>
              <a:ext uri="{FF2B5EF4-FFF2-40B4-BE49-F238E27FC236}">
                <a16:creationId xmlns:a16="http://schemas.microsoft.com/office/drawing/2014/main" id="{30E12560-C517-9842-5618-C446F7D37573}"/>
              </a:ext>
            </a:extLst>
          </p:cNvPr>
          <p:cNvGrpSpPr/>
          <p:nvPr/>
        </p:nvGrpSpPr>
        <p:grpSpPr>
          <a:xfrm>
            <a:off x="0" y="1309816"/>
            <a:ext cx="6383294" cy="5548184"/>
            <a:chOff x="378760" y="871161"/>
            <a:chExt cx="6636076" cy="5846644"/>
          </a:xfrm>
        </p:grpSpPr>
        <p:pic>
          <p:nvPicPr>
            <p:cNvPr id="5" name="Image 5" descr="Une image contenant texte, ligne, Tracé, diagramme&#10;&#10;Description générée automatiquement">
              <a:extLst>
                <a:ext uri="{FF2B5EF4-FFF2-40B4-BE49-F238E27FC236}">
                  <a16:creationId xmlns:a16="http://schemas.microsoft.com/office/drawing/2014/main" id="{BCDBA541-A189-5911-7BF6-06906D998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43" r="33450"/>
            <a:stretch/>
          </p:blipFill>
          <p:spPr>
            <a:xfrm>
              <a:off x="3775352" y="3898186"/>
              <a:ext cx="3176392" cy="2819619"/>
            </a:xfrm>
            <a:prstGeom prst="rect">
              <a:avLst/>
            </a:prstGeom>
          </p:spPr>
        </p:pic>
        <p:grpSp>
          <p:nvGrpSpPr>
            <p:cNvPr id="6" name="Groupe 8">
              <a:extLst>
                <a:ext uri="{FF2B5EF4-FFF2-40B4-BE49-F238E27FC236}">
                  <a16:creationId xmlns:a16="http://schemas.microsoft.com/office/drawing/2014/main" id="{14936151-7EF3-D1AB-002C-D7B2BE651C69}"/>
                </a:ext>
              </a:extLst>
            </p:cNvPr>
            <p:cNvGrpSpPr/>
            <p:nvPr/>
          </p:nvGrpSpPr>
          <p:grpSpPr>
            <a:xfrm>
              <a:off x="378760" y="871161"/>
              <a:ext cx="6636076" cy="4200349"/>
              <a:chOff x="378760" y="871161"/>
              <a:chExt cx="6636076" cy="4200349"/>
            </a:xfrm>
          </p:grpSpPr>
          <p:pic>
            <p:nvPicPr>
              <p:cNvPr id="7" name="Image 4" descr="Une image contenant texte, ligne, Tracé, diagramme&#10;&#10;Description générée automatiquement">
                <a:extLst>
                  <a:ext uri="{FF2B5EF4-FFF2-40B4-BE49-F238E27FC236}">
                    <a16:creationId xmlns:a16="http://schemas.microsoft.com/office/drawing/2014/main" id="{4BC9E6E0-9674-52F0-40ED-8055CCD49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542"/>
              <a:stretch/>
            </p:blipFill>
            <p:spPr>
              <a:xfrm>
                <a:off x="3775352" y="871161"/>
                <a:ext cx="3239484" cy="2819619"/>
              </a:xfrm>
              <a:prstGeom prst="rect">
                <a:avLst/>
              </a:prstGeom>
            </p:spPr>
          </p:pic>
          <p:pic>
            <p:nvPicPr>
              <p:cNvPr id="8" name="Image 6" descr="Une image contenant texte, ligne, Tracé, diagramme&#10;&#10;Description générée automatiquement">
                <a:extLst>
                  <a:ext uri="{FF2B5EF4-FFF2-40B4-BE49-F238E27FC236}">
                    <a16:creationId xmlns:a16="http://schemas.microsoft.com/office/drawing/2014/main" id="{9696CFBC-E36C-592B-3371-14E95BF93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42"/>
              <a:stretch/>
            </p:blipFill>
            <p:spPr>
              <a:xfrm>
                <a:off x="378760" y="2251891"/>
                <a:ext cx="3239484" cy="2819619"/>
              </a:xfrm>
              <a:prstGeom prst="rect">
                <a:avLst/>
              </a:prstGeom>
            </p:spPr>
          </p:pic>
        </p:grpSp>
      </p:grpSp>
      <p:graphicFrame>
        <p:nvGraphicFramePr>
          <p:cNvPr id="9" name="Tableau 16">
            <a:extLst>
              <a:ext uri="{FF2B5EF4-FFF2-40B4-BE49-F238E27FC236}">
                <a16:creationId xmlns:a16="http://schemas.microsoft.com/office/drawing/2014/main" id="{BB80ACEA-FACE-A531-8D2F-D7685B1C1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92606"/>
              </p:ext>
            </p:extLst>
          </p:nvPr>
        </p:nvGraphicFramePr>
        <p:xfrm>
          <a:off x="6934203" y="1807430"/>
          <a:ext cx="4971314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361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3567953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Pressure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Implicit Pressure Solver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Solve linear system 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 sz="20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760546"/>
                  </a:ext>
                </a:extLst>
              </a:tr>
            </a:tbl>
          </a:graphicData>
        </a:graphic>
      </p:graphicFrame>
      <p:graphicFrame>
        <p:nvGraphicFramePr>
          <p:cNvPr id="10" name="Tableau 17">
            <a:extLst>
              <a:ext uri="{FF2B5EF4-FFF2-40B4-BE49-F238E27FC236}">
                <a16:creationId xmlns:a16="http://schemas.microsoft.com/office/drawing/2014/main" id="{F208A0DC-8A93-1F18-BD39-61708A37F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169432"/>
              </p:ext>
            </p:extLst>
          </p:nvPr>
        </p:nvGraphicFramePr>
        <p:xfrm>
          <a:off x="6773010" y="4798984"/>
          <a:ext cx="555234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840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4000505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Saturation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Well events are similar in space and time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Learning model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760546"/>
                  </a:ext>
                </a:extLst>
              </a:tr>
            </a:tbl>
          </a:graphicData>
        </a:graphic>
      </p:graphicFrame>
      <p:pic>
        <p:nvPicPr>
          <p:cNvPr id="11" name="Image 18">
            <a:extLst>
              <a:ext uri="{FF2B5EF4-FFF2-40B4-BE49-F238E27FC236}">
                <a16:creationId xmlns:a16="http://schemas.microsoft.com/office/drawing/2014/main" id="{F52DC1C3-655B-5A96-6320-ED1D3AA3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73" y="3003589"/>
            <a:ext cx="5311375" cy="5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1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542F-8233-6B59-7F43-4B43DD87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EB317252-E6BE-EF16-9D98-2747DA311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859" b="9677"/>
          <a:stretch/>
        </p:blipFill>
        <p:spPr>
          <a:xfrm>
            <a:off x="678767" y="3079236"/>
            <a:ext cx="2639332" cy="1646738"/>
          </a:xfrm>
          <a:prstGeom prst="rect">
            <a:avLst/>
          </a:prstGeom>
        </p:spPr>
      </p:pic>
      <p:grpSp>
        <p:nvGrpSpPr>
          <p:cNvPr id="5" name="Groupe 39">
            <a:extLst>
              <a:ext uri="{FF2B5EF4-FFF2-40B4-BE49-F238E27FC236}">
                <a16:creationId xmlns:a16="http://schemas.microsoft.com/office/drawing/2014/main" id="{EF860080-FDA2-E32D-CDB9-E21E32AB31B3}"/>
              </a:ext>
            </a:extLst>
          </p:cNvPr>
          <p:cNvGrpSpPr/>
          <p:nvPr/>
        </p:nvGrpSpPr>
        <p:grpSpPr>
          <a:xfrm>
            <a:off x="979927" y="1899579"/>
            <a:ext cx="10375579" cy="747213"/>
            <a:chOff x="384031" y="1576150"/>
            <a:chExt cx="10375579" cy="747213"/>
          </a:xfrm>
        </p:grpSpPr>
        <p:sp>
          <p:nvSpPr>
            <p:cNvPr id="6" name="Flèche : droite 8">
              <a:extLst>
                <a:ext uri="{FF2B5EF4-FFF2-40B4-BE49-F238E27FC236}">
                  <a16:creationId xmlns:a16="http://schemas.microsoft.com/office/drawing/2014/main" id="{301B70D2-A2FF-C367-6760-D9D88F57C069}"/>
                </a:ext>
              </a:extLst>
            </p:cNvPr>
            <p:cNvSpPr/>
            <p:nvPr/>
          </p:nvSpPr>
          <p:spPr>
            <a:xfrm>
              <a:off x="2722203" y="1693421"/>
              <a:ext cx="1129736" cy="5142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542607-20B2-DA0B-B018-70D523B41938}"/>
                </a:ext>
              </a:extLst>
            </p:cNvPr>
            <p:cNvSpPr/>
            <p:nvPr/>
          </p:nvSpPr>
          <p:spPr>
            <a:xfrm>
              <a:off x="384031" y="1577686"/>
              <a:ext cx="2017059" cy="745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/>
                <a:t>Generate data</a:t>
              </a:r>
              <a:endParaRPr lang="fr-FR" sz="1800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B0DE85-E91E-B6D9-F074-073CEA262C58}"/>
                </a:ext>
              </a:extLst>
            </p:cNvPr>
            <p:cNvSpPr/>
            <p:nvPr/>
          </p:nvSpPr>
          <p:spPr>
            <a:xfrm>
              <a:off x="4173052" y="1576151"/>
              <a:ext cx="2407298" cy="745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dirty="0" err="1"/>
                <a:t>Supervised</a:t>
              </a:r>
              <a:r>
                <a:rPr lang="fr-FR" sz="1800" b="1" dirty="0"/>
                <a:t> training of Saturation model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6285FA-20A7-4F29-92AC-AAD2C9092849}"/>
                </a:ext>
              </a:extLst>
            </p:cNvPr>
            <p:cNvSpPr/>
            <p:nvPr/>
          </p:nvSpPr>
          <p:spPr>
            <a:xfrm>
              <a:off x="8352312" y="1576150"/>
              <a:ext cx="2407298" cy="74567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dirty="0"/>
                <a:t>Plug saturation model in </a:t>
              </a:r>
              <a:r>
                <a:rPr lang="fr-FR" sz="1800" b="1" dirty="0" err="1"/>
                <a:t>Newton’s</a:t>
              </a:r>
              <a:r>
                <a:rPr lang="fr-FR" sz="1800" b="1" dirty="0"/>
                <a:t> </a:t>
              </a:r>
              <a:r>
                <a:rPr lang="fr-FR" sz="1800" b="1" dirty="0" err="1"/>
                <a:t>method</a:t>
              </a:r>
              <a:endParaRPr lang="fr-FR" sz="1800" b="1" dirty="0"/>
            </a:p>
          </p:txBody>
        </p:sp>
        <p:sp>
          <p:nvSpPr>
            <p:cNvPr id="10" name="Flèche : droite 38">
              <a:extLst>
                <a:ext uri="{FF2B5EF4-FFF2-40B4-BE49-F238E27FC236}">
                  <a16:creationId xmlns:a16="http://schemas.microsoft.com/office/drawing/2014/main" id="{4A1542E0-7326-2583-787C-C6F3F3B3501C}"/>
                </a:ext>
              </a:extLst>
            </p:cNvPr>
            <p:cNvSpPr/>
            <p:nvPr/>
          </p:nvSpPr>
          <p:spPr>
            <a:xfrm>
              <a:off x="6901463" y="1693421"/>
              <a:ext cx="1129736" cy="5142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11">
            <a:extLst>
              <a:ext uri="{FF2B5EF4-FFF2-40B4-BE49-F238E27FC236}">
                <a16:creationId xmlns:a16="http://schemas.microsoft.com/office/drawing/2014/main" id="{BDC4BD03-BCD8-FD27-0BBD-568932D5A690}"/>
              </a:ext>
            </a:extLst>
          </p:cNvPr>
          <p:cNvGrpSpPr/>
          <p:nvPr/>
        </p:nvGrpSpPr>
        <p:grpSpPr>
          <a:xfrm>
            <a:off x="4893533" y="2836293"/>
            <a:ext cx="2238434" cy="2087803"/>
            <a:chOff x="2684586" y="1019908"/>
            <a:chExt cx="5580180" cy="5222630"/>
          </a:xfrm>
        </p:grpSpPr>
        <p:sp>
          <p:nvSpPr>
            <p:cNvPr id="35" name="Organigramme : Connecteur 12">
              <a:extLst>
                <a:ext uri="{FF2B5EF4-FFF2-40B4-BE49-F238E27FC236}">
                  <a16:creationId xmlns:a16="http://schemas.microsoft.com/office/drawing/2014/main" id="{B1A440C9-CD2A-A724-BA7A-685F3C272FFE}"/>
                </a:ext>
              </a:extLst>
            </p:cNvPr>
            <p:cNvSpPr/>
            <p:nvPr/>
          </p:nvSpPr>
          <p:spPr>
            <a:xfrm>
              <a:off x="5029200" y="5433646"/>
              <a:ext cx="890953" cy="808892"/>
            </a:xfrm>
            <a:prstGeom prst="flowChartConnector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e 13">
              <a:extLst>
                <a:ext uri="{FF2B5EF4-FFF2-40B4-BE49-F238E27FC236}">
                  <a16:creationId xmlns:a16="http://schemas.microsoft.com/office/drawing/2014/main" id="{27C6A512-225B-15B0-73F1-972D246B5223}"/>
                </a:ext>
              </a:extLst>
            </p:cNvPr>
            <p:cNvGrpSpPr/>
            <p:nvPr/>
          </p:nvGrpSpPr>
          <p:grpSpPr>
            <a:xfrm>
              <a:off x="2684586" y="1019908"/>
              <a:ext cx="5580180" cy="4818184"/>
              <a:chOff x="2684586" y="1019908"/>
              <a:chExt cx="5580180" cy="4818184"/>
            </a:xfrm>
          </p:grpSpPr>
          <p:sp>
            <p:nvSpPr>
              <p:cNvPr id="37" name="Organigramme : Connecteur 14">
                <a:extLst>
                  <a:ext uri="{FF2B5EF4-FFF2-40B4-BE49-F238E27FC236}">
                    <a16:creationId xmlns:a16="http://schemas.microsoft.com/office/drawing/2014/main" id="{051CC1A1-E9A8-58DC-D665-732B8CEC1601}"/>
                  </a:ext>
                </a:extLst>
              </p:cNvPr>
              <p:cNvSpPr/>
              <p:nvPr/>
            </p:nvSpPr>
            <p:spPr>
              <a:xfrm>
                <a:off x="5029201" y="1019908"/>
                <a:ext cx="890953" cy="808892"/>
              </a:xfrm>
              <a:prstGeom prst="flowChartConnector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8" name="Groupe 15">
                <a:extLst>
                  <a:ext uri="{FF2B5EF4-FFF2-40B4-BE49-F238E27FC236}">
                    <a16:creationId xmlns:a16="http://schemas.microsoft.com/office/drawing/2014/main" id="{2A08BAAD-A358-44BA-4286-DF76B685187B}"/>
                  </a:ext>
                </a:extLst>
              </p:cNvPr>
              <p:cNvGrpSpPr/>
              <p:nvPr/>
            </p:nvGrpSpPr>
            <p:grpSpPr>
              <a:xfrm>
                <a:off x="2684586" y="1424354"/>
                <a:ext cx="5580180" cy="4413738"/>
                <a:chOff x="2684586" y="1424354"/>
                <a:chExt cx="5580180" cy="4413738"/>
              </a:xfrm>
            </p:grpSpPr>
            <p:sp>
              <p:nvSpPr>
                <p:cNvPr id="39" name="Organigramme : Connecteur 16">
                  <a:extLst>
                    <a:ext uri="{FF2B5EF4-FFF2-40B4-BE49-F238E27FC236}">
                      <a16:creationId xmlns:a16="http://schemas.microsoft.com/office/drawing/2014/main" id="{4457A4D5-C415-0D99-23FE-46777589957D}"/>
                    </a:ext>
                  </a:extLst>
                </p:cNvPr>
                <p:cNvSpPr/>
                <p:nvPr/>
              </p:nvSpPr>
              <p:spPr>
                <a:xfrm>
                  <a:off x="5029201" y="2420816"/>
                  <a:ext cx="890953" cy="808892"/>
                </a:xfrm>
                <a:prstGeom prst="flowChartConnector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oupe 17">
                  <a:extLst>
                    <a:ext uri="{FF2B5EF4-FFF2-40B4-BE49-F238E27FC236}">
                      <a16:creationId xmlns:a16="http://schemas.microsoft.com/office/drawing/2014/main" id="{A1C88277-1D63-3FBC-0431-C7F989BE034D}"/>
                    </a:ext>
                  </a:extLst>
                </p:cNvPr>
                <p:cNvGrpSpPr/>
                <p:nvPr/>
              </p:nvGrpSpPr>
              <p:grpSpPr>
                <a:xfrm>
                  <a:off x="2684586" y="1424354"/>
                  <a:ext cx="5580180" cy="4413738"/>
                  <a:chOff x="2684586" y="1424354"/>
                  <a:chExt cx="5580180" cy="4413738"/>
                </a:xfrm>
              </p:grpSpPr>
              <p:sp>
                <p:nvSpPr>
                  <p:cNvPr id="41" name="Organigramme : Connecteur 18">
                    <a:extLst>
                      <a:ext uri="{FF2B5EF4-FFF2-40B4-BE49-F238E27FC236}">
                        <a16:creationId xmlns:a16="http://schemas.microsoft.com/office/drawing/2014/main" id="{3F3FE6D0-1EC4-04F9-08C3-D818E260C169}"/>
                      </a:ext>
                    </a:extLst>
                  </p:cNvPr>
                  <p:cNvSpPr/>
                  <p:nvPr/>
                </p:nvSpPr>
                <p:spPr>
                  <a:xfrm>
                    <a:off x="2684586" y="2016370"/>
                    <a:ext cx="890953" cy="808892"/>
                  </a:xfrm>
                  <a:prstGeom prst="flowChartConnector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rganigramme : Connecteur 19">
                    <a:extLst>
                      <a:ext uri="{FF2B5EF4-FFF2-40B4-BE49-F238E27FC236}">
                        <a16:creationId xmlns:a16="http://schemas.microsoft.com/office/drawing/2014/main" id="{113A68D0-AA52-60EA-4B12-8C026E66EB61}"/>
                      </a:ext>
                    </a:extLst>
                  </p:cNvPr>
                  <p:cNvSpPr/>
                  <p:nvPr/>
                </p:nvSpPr>
                <p:spPr>
                  <a:xfrm>
                    <a:off x="2684587" y="4443046"/>
                    <a:ext cx="890953" cy="808892"/>
                  </a:xfrm>
                  <a:prstGeom prst="flowChartConnector">
                    <a:avLst/>
                  </a:prstGeom>
                  <a:solidFill>
                    <a:srgbClr val="4472C4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rganigramme : Connecteur 20">
                    <a:extLst>
                      <a:ext uri="{FF2B5EF4-FFF2-40B4-BE49-F238E27FC236}">
                        <a16:creationId xmlns:a16="http://schemas.microsoft.com/office/drawing/2014/main" id="{C1D08121-E6A9-0465-EEB8-BF0672BC2988}"/>
                      </a:ext>
                    </a:extLst>
                  </p:cNvPr>
                  <p:cNvSpPr/>
                  <p:nvPr/>
                </p:nvSpPr>
                <p:spPr>
                  <a:xfrm>
                    <a:off x="7373813" y="3229708"/>
                    <a:ext cx="890953" cy="808892"/>
                  </a:xfrm>
                  <a:prstGeom prst="flowChartConnector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Organigramme : Connecteur 21">
                    <a:extLst>
                      <a:ext uri="{FF2B5EF4-FFF2-40B4-BE49-F238E27FC236}">
                        <a16:creationId xmlns:a16="http://schemas.microsoft.com/office/drawing/2014/main" id="{791650C1-4C41-E7D6-43F7-BC0D66AE0CB9}"/>
                      </a:ext>
                    </a:extLst>
                  </p:cNvPr>
                  <p:cNvSpPr/>
                  <p:nvPr/>
                </p:nvSpPr>
                <p:spPr>
                  <a:xfrm>
                    <a:off x="5029200" y="4038600"/>
                    <a:ext cx="890953" cy="808892"/>
                  </a:xfrm>
                  <a:prstGeom prst="flowChartConnector">
                    <a:avLst/>
                  </a:prstGeom>
                  <a:solidFill>
                    <a:srgbClr val="92D05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5" name="Connecteur droit avec flèche 22">
                    <a:extLst>
                      <a:ext uri="{FF2B5EF4-FFF2-40B4-BE49-F238E27FC236}">
                        <a16:creationId xmlns:a16="http://schemas.microsoft.com/office/drawing/2014/main" id="{08A7020C-2E4A-B872-0652-66A5ABDA3178}"/>
                      </a:ext>
                    </a:extLst>
                  </p:cNvPr>
                  <p:cNvCxnSpPr>
                    <a:stCxn id="41" idx="6"/>
                    <a:endCxn id="37" idx="2"/>
                  </p:cNvCxnSpPr>
                  <p:nvPr/>
                </p:nvCxnSpPr>
                <p:spPr>
                  <a:xfrm flipV="1">
                    <a:off x="3575539" y="1424354"/>
                    <a:ext cx="1453662" cy="996462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6" name="Connecteur droit avec flèche 23">
                    <a:extLst>
                      <a:ext uri="{FF2B5EF4-FFF2-40B4-BE49-F238E27FC236}">
                        <a16:creationId xmlns:a16="http://schemas.microsoft.com/office/drawing/2014/main" id="{3F61446C-7B8A-8119-3532-17519A2DFF59}"/>
                      </a:ext>
                    </a:extLst>
                  </p:cNvPr>
                  <p:cNvCxnSpPr>
                    <a:cxnSpLocks/>
                    <a:stCxn id="41" idx="6"/>
                    <a:endCxn id="39" idx="2"/>
                  </p:cNvCxnSpPr>
                  <p:nvPr/>
                </p:nvCxnSpPr>
                <p:spPr>
                  <a:xfrm>
                    <a:off x="3575539" y="2420816"/>
                    <a:ext cx="1453662" cy="4044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7" name="Connecteur droit avec flèche 24">
                    <a:extLst>
                      <a:ext uri="{FF2B5EF4-FFF2-40B4-BE49-F238E27FC236}">
                        <a16:creationId xmlns:a16="http://schemas.microsoft.com/office/drawing/2014/main" id="{E00FF272-A2D1-8EF2-3A36-77BDDC952722}"/>
                      </a:ext>
                    </a:extLst>
                  </p:cNvPr>
                  <p:cNvCxnSpPr>
                    <a:cxnSpLocks/>
                    <a:stCxn id="41" idx="6"/>
                    <a:endCxn id="44" idx="2"/>
                  </p:cNvCxnSpPr>
                  <p:nvPr/>
                </p:nvCxnSpPr>
                <p:spPr>
                  <a:xfrm>
                    <a:off x="3575539" y="2420816"/>
                    <a:ext cx="1453661" cy="202223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8" name="Connecteur droit avec flèche 25">
                    <a:extLst>
                      <a:ext uri="{FF2B5EF4-FFF2-40B4-BE49-F238E27FC236}">
                        <a16:creationId xmlns:a16="http://schemas.microsoft.com/office/drawing/2014/main" id="{376BB189-32B4-7756-6370-6A83074F5F9A}"/>
                      </a:ext>
                    </a:extLst>
                  </p:cNvPr>
                  <p:cNvCxnSpPr>
                    <a:cxnSpLocks/>
                    <a:stCxn id="42" idx="6"/>
                    <a:endCxn id="44" idx="2"/>
                  </p:cNvCxnSpPr>
                  <p:nvPr/>
                </p:nvCxnSpPr>
                <p:spPr>
                  <a:xfrm flipV="1">
                    <a:off x="3575540" y="4443046"/>
                    <a:ext cx="1453660" cy="4044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9" name="Connecteur droit avec flèche 26">
                    <a:extLst>
                      <a:ext uri="{FF2B5EF4-FFF2-40B4-BE49-F238E27FC236}">
                        <a16:creationId xmlns:a16="http://schemas.microsoft.com/office/drawing/2014/main" id="{2C680DAC-1F5C-75FE-C44B-D28BECC927F7}"/>
                      </a:ext>
                    </a:extLst>
                  </p:cNvPr>
                  <p:cNvCxnSpPr>
                    <a:cxnSpLocks/>
                    <a:stCxn id="41" idx="6"/>
                    <a:endCxn id="35" idx="2"/>
                  </p:cNvCxnSpPr>
                  <p:nvPr/>
                </p:nvCxnSpPr>
                <p:spPr>
                  <a:xfrm>
                    <a:off x="3575539" y="2420816"/>
                    <a:ext cx="1453661" cy="341727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0" name="Connecteur droit avec flèche 27">
                    <a:extLst>
                      <a:ext uri="{FF2B5EF4-FFF2-40B4-BE49-F238E27FC236}">
                        <a16:creationId xmlns:a16="http://schemas.microsoft.com/office/drawing/2014/main" id="{AEFA6EBD-B870-3955-C39F-5692EC1F4C0F}"/>
                      </a:ext>
                    </a:extLst>
                  </p:cNvPr>
                  <p:cNvCxnSpPr>
                    <a:cxnSpLocks/>
                    <a:stCxn id="42" idx="6"/>
                    <a:endCxn id="37" idx="2"/>
                  </p:cNvCxnSpPr>
                  <p:nvPr/>
                </p:nvCxnSpPr>
                <p:spPr>
                  <a:xfrm flipV="1">
                    <a:off x="3575540" y="1424354"/>
                    <a:ext cx="1453661" cy="3423138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1" name="Connecteur droit avec flèche 28">
                    <a:extLst>
                      <a:ext uri="{FF2B5EF4-FFF2-40B4-BE49-F238E27FC236}">
                        <a16:creationId xmlns:a16="http://schemas.microsoft.com/office/drawing/2014/main" id="{6786AE3B-0AEC-24A6-D445-ECDEC369BC7B}"/>
                      </a:ext>
                    </a:extLst>
                  </p:cNvPr>
                  <p:cNvCxnSpPr>
                    <a:cxnSpLocks/>
                    <a:stCxn id="42" idx="6"/>
                    <a:endCxn id="39" idx="2"/>
                  </p:cNvCxnSpPr>
                  <p:nvPr/>
                </p:nvCxnSpPr>
                <p:spPr>
                  <a:xfrm flipV="1">
                    <a:off x="3575540" y="2825262"/>
                    <a:ext cx="1453661" cy="202223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2" name="Connecteur droit avec flèche 29">
                    <a:extLst>
                      <a:ext uri="{FF2B5EF4-FFF2-40B4-BE49-F238E27FC236}">
                        <a16:creationId xmlns:a16="http://schemas.microsoft.com/office/drawing/2014/main" id="{78CAAD07-2F6C-31FD-7FC5-AA33AF6E109B}"/>
                      </a:ext>
                    </a:extLst>
                  </p:cNvPr>
                  <p:cNvCxnSpPr>
                    <a:cxnSpLocks/>
                    <a:stCxn id="42" idx="6"/>
                    <a:endCxn id="35" idx="2"/>
                  </p:cNvCxnSpPr>
                  <p:nvPr/>
                </p:nvCxnSpPr>
                <p:spPr>
                  <a:xfrm>
                    <a:off x="3575540" y="4847492"/>
                    <a:ext cx="1453660" cy="99060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3" name="Connecteur droit avec flèche 30">
                    <a:extLst>
                      <a:ext uri="{FF2B5EF4-FFF2-40B4-BE49-F238E27FC236}">
                        <a16:creationId xmlns:a16="http://schemas.microsoft.com/office/drawing/2014/main" id="{9D392B35-D6F6-CA9B-A7A6-AFE7FC091360}"/>
                      </a:ext>
                    </a:extLst>
                  </p:cNvPr>
                  <p:cNvCxnSpPr>
                    <a:cxnSpLocks/>
                    <a:stCxn id="37" idx="6"/>
                    <a:endCxn id="43" idx="2"/>
                  </p:cNvCxnSpPr>
                  <p:nvPr/>
                </p:nvCxnSpPr>
                <p:spPr>
                  <a:xfrm>
                    <a:off x="5920154" y="1424354"/>
                    <a:ext cx="1453659" cy="220980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4" name="Connecteur droit avec flèche 31">
                    <a:extLst>
                      <a:ext uri="{FF2B5EF4-FFF2-40B4-BE49-F238E27FC236}">
                        <a16:creationId xmlns:a16="http://schemas.microsoft.com/office/drawing/2014/main" id="{28BCDA72-7015-D649-A969-4A5BF7A1D81D}"/>
                      </a:ext>
                    </a:extLst>
                  </p:cNvPr>
                  <p:cNvCxnSpPr>
                    <a:cxnSpLocks/>
                    <a:stCxn id="39" idx="6"/>
                    <a:endCxn id="43" idx="2"/>
                  </p:cNvCxnSpPr>
                  <p:nvPr/>
                </p:nvCxnSpPr>
                <p:spPr>
                  <a:xfrm>
                    <a:off x="5920154" y="2825262"/>
                    <a:ext cx="1453659" cy="808892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5" name="Connecteur droit avec flèche 32">
                    <a:extLst>
                      <a:ext uri="{FF2B5EF4-FFF2-40B4-BE49-F238E27FC236}">
                        <a16:creationId xmlns:a16="http://schemas.microsoft.com/office/drawing/2014/main" id="{622C0291-05AD-7A05-FDB0-3F564616C267}"/>
                      </a:ext>
                    </a:extLst>
                  </p:cNvPr>
                  <p:cNvCxnSpPr>
                    <a:cxnSpLocks/>
                    <a:stCxn id="44" idx="6"/>
                    <a:endCxn id="43" idx="2"/>
                  </p:cNvCxnSpPr>
                  <p:nvPr/>
                </p:nvCxnSpPr>
                <p:spPr>
                  <a:xfrm flipV="1">
                    <a:off x="5920153" y="3634154"/>
                    <a:ext cx="1453660" cy="808892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56" name="Connecteur droit avec flèche 33">
                    <a:extLst>
                      <a:ext uri="{FF2B5EF4-FFF2-40B4-BE49-F238E27FC236}">
                        <a16:creationId xmlns:a16="http://schemas.microsoft.com/office/drawing/2014/main" id="{5CD62DB4-A143-CC8C-4A9E-0C67915ECF64}"/>
                      </a:ext>
                    </a:extLst>
                  </p:cNvPr>
                  <p:cNvCxnSpPr>
                    <a:cxnSpLocks/>
                    <a:stCxn id="35" idx="6"/>
                    <a:endCxn id="43" idx="2"/>
                  </p:cNvCxnSpPr>
                  <p:nvPr/>
                </p:nvCxnSpPr>
                <p:spPr>
                  <a:xfrm flipV="1">
                    <a:off x="5920153" y="3634154"/>
                    <a:ext cx="1453660" cy="2203938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</p:grpSp>
        </p:grpSp>
      </p:grpSp>
      <p:pic>
        <p:nvPicPr>
          <p:cNvPr id="57" name="Image 10" descr="Une image contenant capture d’écran, Rectangle, texte&#10;&#10;Description générée automatiquement">
            <a:extLst>
              <a:ext uri="{FF2B5EF4-FFF2-40B4-BE49-F238E27FC236}">
                <a16:creationId xmlns:a16="http://schemas.microsoft.com/office/drawing/2014/main" id="{32EEDE8E-F583-979D-6C61-54A6A573F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9939" r="10165" b="11318"/>
          <a:stretch/>
        </p:blipFill>
        <p:spPr>
          <a:xfrm>
            <a:off x="8734866" y="3053676"/>
            <a:ext cx="2620640" cy="1697858"/>
          </a:xfrm>
          <a:prstGeom prst="rect">
            <a:avLst/>
          </a:prstGeom>
        </p:spPr>
      </p:pic>
      <p:sp>
        <p:nvSpPr>
          <p:cNvPr id="58" name="ZoneTexte 44">
            <a:extLst>
              <a:ext uri="{FF2B5EF4-FFF2-40B4-BE49-F238E27FC236}">
                <a16:creationId xmlns:a16="http://schemas.microsoft.com/office/drawing/2014/main" id="{6359C004-A442-2E22-0510-403DD6C5E85B}"/>
              </a:ext>
            </a:extLst>
          </p:cNvPr>
          <p:cNvSpPr txBox="1"/>
          <p:nvPr/>
        </p:nvSpPr>
        <p:spPr>
          <a:xfrm>
            <a:off x="515574" y="5158418"/>
            <a:ext cx="3367393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→"/>
            </a:pPr>
            <a:r>
              <a:rPr lang="fr-FR" sz="2000" dirty="0"/>
              <a:t>Cover large range of </a:t>
            </a:r>
            <a:r>
              <a:rPr lang="fr-FR" sz="2000" dirty="0" err="1"/>
              <a:t>well</a:t>
            </a:r>
            <a:r>
              <a:rPr lang="fr-FR" sz="2000" dirty="0"/>
              <a:t> </a:t>
            </a:r>
            <a:r>
              <a:rPr lang="fr-FR" sz="2000" dirty="0" err="1"/>
              <a:t>events</a:t>
            </a:r>
            <a:endParaRPr lang="fr-FR" sz="2000" dirty="0"/>
          </a:p>
          <a:p>
            <a:pPr marL="342900" indent="-342900">
              <a:buFont typeface="Calibri" panose="020F0502020204030204" pitchFamily="34" charset="0"/>
              <a:buChar char="→"/>
            </a:pPr>
            <a:endParaRPr lang="fr-FR" sz="2000" dirty="0">
              <a:solidFill>
                <a:srgbClr val="305178"/>
              </a:solidFill>
            </a:endParaRPr>
          </a:p>
        </p:txBody>
      </p:sp>
      <p:sp>
        <p:nvSpPr>
          <p:cNvPr id="59" name="ZoneTexte 41">
            <a:extLst>
              <a:ext uri="{FF2B5EF4-FFF2-40B4-BE49-F238E27FC236}">
                <a16:creationId xmlns:a16="http://schemas.microsoft.com/office/drawing/2014/main" id="{AAE32BFB-8369-E104-F7EE-CA460FB731A1}"/>
              </a:ext>
            </a:extLst>
          </p:cNvPr>
          <p:cNvSpPr txBox="1"/>
          <p:nvPr/>
        </p:nvSpPr>
        <p:spPr>
          <a:xfrm>
            <a:off x="4447835" y="5158418"/>
            <a:ext cx="3129831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Calibri" panose="020F0502020204030204" pitchFamily="34" charset="0"/>
              <a:buChar char="→"/>
            </a:pPr>
            <a:r>
              <a:rPr lang="fr-FR" sz="2000" dirty="0">
                <a:sym typeface="Wingdings" panose="05000000000000000000" pitchFamily="2" charset="2"/>
              </a:rPr>
              <a:t>Fourier Neural </a:t>
            </a:r>
            <a:r>
              <a:rPr lang="fr-FR" sz="2000" dirty="0" err="1">
                <a:sym typeface="Wingdings" panose="05000000000000000000" pitchFamily="2" charset="2"/>
              </a:rPr>
              <a:t>operator</a:t>
            </a:r>
            <a:endParaRPr lang="fr-FR" sz="2000" dirty="0">
              <a:sym typeface="Wingdings" panose="05000000000000000000" pitchFamily="2" charset="2"/>
            </a:endParaRPr>
          </a:p>
          <a:p>
            <a:pPr marL="342900" indent="-342900" algn="ctr">
              <a:buFont typeface="Calibri" panose="020F0502020204030204" pitchFamily="34" charset="0"/>
              <a:buChar char="→"/>
            </a:pPr>
            <a:endParaRPr lang="fr-FR" sz="2000" dirty="0">
              <a:sym typeface="Wingdings" panose="05000000000000000000" pitchFamily="2" charset="2"/>
            </a:endParaRPr>
          </a:p>
          <a:p>
            <a:pPr algn="ctr"/>
            <a:r>
              <a:rPr lang="fr-FR" sz="2000" b="1" dirty="0" err="1">
                <a:sym typeface="Wingdings" panose="05000000000000000000" pitchFamily="2" charset="2"/>
              </a:rPr>
              <a:t>S</a:t>
            </a:r>
            <a:r>
              <a:rPr lang="fr-FR" sz="2000" b="1" baseline="-25000" dirty="0" err="1">
                <a:sym typeface="Wingdings" panose="05000000000000000000" pitchFamily="2" charset="2"/>
              </a:rPr>
              <a:t>guess</a:t>
            </a:r>
            <a:r>
              <a:rPr lang="fr-FR" sz="2000" b="1" baseline="-25000" dirty="0">
                <a:sym typeface="Wingdings" panose="05000000000000000000" pitchFamily="2" charset="2"/>
              </a:rPr>
              <a:t> </a:t>
            </a:r>
            <a:r>
              <a:rPr lang="fr-FR" sz="2000" b="1" dirty="0">
                <a:sym typeface="Wingdings" panose="05000000000000000000" pitchFamily="2" charset="2"/>
              </a:rPr>
              <a:t>= f</a:t>
            </a:r>
            <a:r>
              <a:rPr lang="el-GR" sz="2000" b="1" baseline="-25000" dirty="0">
                <a:sym typeface="Wingdings" panose="05000000000000000000" pitchFamily="2" charset="2"/>
              </a:rPr>
              <a:t>θ</a:t>
            </a:r>
            <a:r>
              <a:rPr lang="fr-FR" sz="2000" b="1" dirty="0">
                <a:sym typeface="Wingdings" panose="05000000000000000000" pitchFamily="2" charset="2"/>
              </a:rPr>
              <a:t>(</a:t>
            </a:r>
            <a:r>
              <a:rPr lang="fr-FR" sz="2000" b="1" dirty="0" err="1">
                <a:sym typeface="Wingdings" panose="05000000000000000000" pitchFamily="2" charset="2"/>
              </a:rPr>
              <a:t>P</a:t>
            </a:r>
            <a:r>
              <a:rPr lang="fr-FR" sz="2000" b="1" baseline="-25000" dirty="0" err="1">
                <a:sym typeface="Wingdings" panose="05000000000000000000" pitchFamily="2" charset="2"/>
              </a:rPr>
              <a:t>imp</a:t>
            </a:r>
            <a:r>
              <a:rPr lang="fr-FR" sz="2000" b="1" dirty="0" err="1">
                <a:sym typeface="Wingdings" panose="05000000000000000000" pitchFamily="2" charset="2"/>
              </a:rPr>
              <a:t>,S</a:t>
            </a:r>
            <a:r>
              <a:rPr lang="fr-FR" sz="2000" b="1" dirty="0">
                <a:sym typeface="Wingdings" panose="05000000000000000000" pitchFamily="2" charset="2"/>
              </a:rPr>
              <a:t>, </a:t>
            </a:r>
            <a:r>
              <a:rPr lang="fr-FR" sz="2000" b="1" dirty="0" err="1">
                <a:sym typeface="Wingdings" panose="05000000000000000000" pitchFamily="2" charset="2"/>
              </a:rPr>
              <a:t>q</a:t>
            </a:r>
            <a:r>
              <a:rPr lang="fr-FR" sz="2000" b="1" baseline="-25000" dirty="0" err="1">
                <a:sym typeface="Wingdings" panose="05000000000000000000" pitchFamily="2" charset="2"/>
              </a:rPr>
              <a:t>g</a:t>
            </a:r>
            <a:r>
              <a:rPr lang="fr-FR" sz="2000" b="1" dirty="0" err="1">
                <a:sym typeface="Wingdings" panose="05000000000000000000" pitchFamily="2" charset="2"/>
              </a:rPr>
              <a:t>,dt</a:t>
            </a:r>
            <a:r>
              <a:rPr lang="fr-FR" sz="20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60" name="ZoneTexte 42">
            <a:extLst>
              <a:ext uri="{FF2B5EF4-FFF2-40B4-BE49-F238E27FC236}">
                <a16:creationId xmlns:a16="http://schemas.microsoft.com/office/drawing/2014/main" id="{CAB38060-6F6C-DA9B-EEC6-50CE8B0A5A5A}"/>
              </a:ext>
            </a:extLst>
          </p:cNvPr>
          <p:cNvSpPr txBox="1"/>
          <p:nvPr/>
        </p:nvSpPr>
        <p:spPr>
          <a:xfrm>
            <a:off x="8627095" y="5158418"/>
            <a:ext cx="3367393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→"/>
            </a:pPr>
            <a:r>
              <a:rPr lang="fr-FR" sz="2000" dirty="0">
                <a:sym typeface="Wingdings" panose="05000000000000000000" pitchFamily="2" charset="2"/>
              </a:rPr>
              <a:t>Compare </a:t>
            </a:r>
            <a:r>
              <a:rPr lang="fr-FR" sz="2000" dirty="0" err="1">
                <a:sym typeface="Wingdings" panose="05000000000000000000" pitchFamily="2" charset="2"/>
              </a:rPr>
              <a:t>Hybrid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with</a:t>
            </a:r>
            <a:r>
              <a:rPr lang="fr-FR" sz="2000" dirty="0">
                <a:sym typeface="Wingdings" panose="05000000000000000000" pitchFamily="2" charset="2"/>
              </a:rPr>
              <a:t> Standard </a:t>
            </a:r>
            <a:r>
              <a:rPr lang="fr-FR" sz="2000" dirty="0" err="1">
                <a:sym typeface="Wingdings" panose="05000000000000000000" pitchFamily="2" charset="2"/>
              </a:rPr>
              <a:t>Newton’s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method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9111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0A5C-1E63-6221-4DF3-191F91E2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Generation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201BE-7002-B675-8C57-9636757B5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77" y="1334530"/>
            <a:ext cx="6872514" cy="551778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fr-FR" b="1" dirty="0"/>
              <a:t>Variable </a:t>
            </a:r>
            <a:r>
              <a:rPr lang="fr-FR" b="1" dirty="0" err="1"/>
              <a:t>parameters</a:t>
            </a:r>
            <a:endParaRPr lang="fr-FR" b="1" dirty="0"/>
          </a:p>
          <a:p>
            <a:pPr lvl="1">
              <a:lnSpc>
                <a:spcPct val="100000"/>
              </a:lnSpc>
            </a:pPr>
            <a:r>
              <a:rPr lang="fr-FR" dirty="0" err="1"/>
              <a:t>Well</a:t>
            </a:r>
            <a:r>
              <a:rPr lang="fr-FR" dirty="0"/>
              <a:t> injection flow rate: </a:t>
            </a:r>
            <a:r>
              <a:rPr lang="fr-FR" b="1" dirty="0"/>
              <a:t>q</a:t>
            </a:r>
            <a:r>
              <a:rPr lang="fr-FR" b="1" baseline="-25000" dirty="0"/>
              <a:t>g</a:t>
            </a:r>
            <a:r>
              <a:rPr lang="fr-FR" baseline="-25000" dirty="0"/>
              <a:t>  </a:t>
            </a:r>
            <a:r>
              <a:rPr lang="az-Cyrl-AZ" dirty="0"/>
              <a:t>Є</a:t>
            </a:r>
            <a:r>
              <a:rPr lang="fr-FR" dirty="0"/>
              <a:t> [10</a:t>
            </a:r>
            <a:r>
              <a:rPr lang="fr-FR" baseline="30000" dirty="0"/>
              <a:t>-5</a:t>
            </a:r>
            <a:r>
              <a:rPr lang="fr-FR" dirty="0"/>
              <a:t>,</a:t>
            </a:r>
            <a:r>
              <a:rPr lang="fr-FR" baseline="30000" dirty="0"/>
              <a:t> </a:t>
            </a:r>
            <a:r>
              <a:rPr lang="fr-FR" dirty="0"/>
              <a:t>10</a:t>
            </a:r>
            <a:r>
              <a:rPr lang="fr-FR" baseline="30000" dirty="0"/>
              <a:t>-3</a:t>
            </a:r>
            <a:r>
              <a:rPr lang="fr-FR" dirty="0"/>
              <a:t>] m²/s</a:t>
            </a:r>
          </a:p>
          <a:p>
            <a:pPr lvl="1">
              <a:lnSpc>
                <a:spcPct val="100000"/>
              </a:lnSpc>
            </a:pP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opening</a:t>
            </a:r>
            <a:r>
              <a:rPr lang="fr-FR" dirty="0"/>
              <a:t> time: </a:t>
            </a:r>
            <a:r>
              <a:rPr lang="fr-FR" b="1" dirty="0" err="1"/>
              <a:t>dt</a:t>
            </a:r>
            <a:r>
              <a:rPr lang="fr-FR" dirty="0"/>
              <a:t> </a:t>
            </a:r>
            <a:r>
              <a:rPr lang="az-Cyrl-AZ" dirty="0"/>
              <a:t>Є</a:t>
            </a:r>
            <a:r>
              <a:rPr lang="fr-FR" dirty="0"/>
              <a:t> [1, 10] </a:t>
            </a:r>
            <a:r>
              <a:rPr lang="fr-FR" dirty="0" err="1"/>
              <a:t>years</a:t>
            </a:r>
            <a:endParaRPr lang="fr-FR" dirty="0"/>
          </a:p>
          <a:p>
            <a:pPr lvl="1">
              <a:lnSpc>
                <a:spcPct val="100000"/>
              </a:lnSpc>
            </a:pPr>
            <a:r>
              <a:rPr lang="fr-FR" dirty="0" err="1"/>
              <a:t>Reservoir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saturation: </a:t>
            </a:r>
            <a:r>
              <a:rPr lang="fr-FR" b="1" dirty="0"/>
              <a:t>S</a:t>
            </a:r>
            <a:r>
              <a:rPr lang="fr-FR" dirty="0"/>
              <a:t> </a:t>
            </a:r>
            <a:r>
              <a:rPr lang="az-Cyrl-AZ" dirty="0"/>
              <a:t>Є</a:t>
            </a:r>
            <a:r>
              <a:rPr lang="fr-FR" dirty="0"/>
              <a:t> [0, 0.6] </a:t>
            </a:r>
          </a:p>
          <a:p>
            <a:pPr lvl="1"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 err="1"/>
              <a:t>Generate</a:t>
            </a:r>
            <a:r>
              <a:rPr lang="fr-FR" b="1" dirty="0"/>
              <a:t> </a:t>
            </a:r>
            <a:r>
              <a:rPr lang="fr-FR" b="1" dirty="0" err="1"/>
              <a:t>realistic</a:t>
            </a:r>
            <a:r>
              <a:rPr lang="fr-FR" b="1" dirty="0"/>
              <a:t> saturations S</a:t>
            </a:r>
          </a:p>
          <a:p>
            <a:pPr lvl="1">
              <a:lnSpc>
                <a:spcPct val="100000"/>
              </a:lnSpc>
            </a:pPr>
            <a:r>
              <a:rPr lang="fr-FR" dirty="0" err="1"/>
              <a:t>Consecutive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opening</a:t>
            </a:r>
            <a:r>
              <a:rPr lang="fr-FR" dirty="0"/>
              <a:t> and </a:t>
            </a:r>
            <a:r>
              <a:rPr lang="fr-FR" dirty="0" err="1"/>
              <a:t>closing</a:t>
            </a:r>
            <a:endParaRPr lang="fr-FR" dirty="0"/>
          </a:p>
          <a:p>
            <a:pPr lvl="1">
              <a:lnSpc>
                <a:spcPct val="100000"/>
              </a:lnSpc>
            </a:pPr>
            <a:r>
              <a:rPr lang="fr-FR" dirty="0"/>
              <a:t>3 600 </a:t>
            </a:r>
            <a:r>
              <a:rPr lang="fr-FR" dirty="0" err="1"/>
              <a:t>parameters</a:t>
            </a:r>
            <a:r>
              <a:rPr lang="fr-FR" dirty="0"/>
              <a:t> combination 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18 000 </a:t>
            </a:r>
            <a:r>
              <a:rPr lang="fr-FR" dirty="0" err="1"/>
              <a:t>samples</a:t>
            </a:r>
            <a:r>
              <a:rPr lang="fr-FR" dirty="0"/>
              <a:t>  </a:t>
            </a:r>
          </a:p>
          <a:p>
            <a:pPr lvl="1"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 err="1"/>
              <a:t>Computational</a:t>
            </a:r>
            <a:r>
              <a:rPr lang="fr-FR" b="1" dirty="0"/>
              <a:t> </a:t>
            </a:r>
            <a:r>
              <a:rPr lang="fr-FR" b="1" dirty="0" err="1"/>
              <a:t>cost</a:t>
            </a:r>
            <a:endParaRPr lang="fr-FR" b="1" dirty="0"/>
          </a:p>
          <a:p>
            <a:pPr lvl="1">
              <a:lnSpc>
                <a:spcPct val="100000"/>
              </a:lnSpc>
            </a:pPr>
            <a:r>
              <a:rPr lang="fr-FR" dirty="0"/>
              <a:t>Run in </a:t>
            </a:r>
            <a:r>
              <a:rPr lang="fr-FR" dirty="0" err="1"/>
              <a:t>parallel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MPI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360 </a:t>
            </a:r>
            <a:r>
              <a:rPr lang="fr-FR" dirty="0" err="1"/>
              <a:t>CPUs</a:t>
            </a:r>
            <a:r>
              <a:rPr lang="fr-FR" dirty="0"/>
              <a:t> 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≈36 </a:t>
            </a:r>
            <a:r>
              <a:rPr lang="fr-FR" dirty="0" err="1"/>
              <a:t>hours</a:t>
            </a:r>
            <a:r>
              <a:rPr lang="fr-FR" dirty="0"/>
              <a:t> 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grpSp>
        <p:nvGrpSpPr>
          <p:cNvPr id="5" name="Groupe 5">
            <a:extLst>
              <a:ext uri="{FF2B5EF4-FFF2-40B4-BE49-F238E27FC236}">
                <a16:creationId xmlns:a16="http://schemas.microsoft.com/office/drawing/2014/main" id="{952A5FAB-1E14-50F5-ACC2-5D5CC4CFDDD7}"/>
              </a:ext>
            </a:extLst>
          </p:cNvPr>
          <p:cNvGrpSpPr/>
          <p:nvPr/>
        </p:nvGrpSpPr>
        <p:grpSpPr>
          <a:xfrm>
            <a:off x="6470665" y="1091912"/>
            <a:ext cx="5041940" cy="3218353"/>
            <a:chOff x="6565699" y="3089186"/>
            <a:chExt cx="5626301" cy="3768814"/>
          </a:xfrm>
        </p:grpSpPr>
        <p:pic>
          <p:nvPicPr>
            <p:cNvPr id="6" name="Image 6" descr="Une image contenant texte, diagramme, capture d’écran, ligne&#10;&#10;Description générée automatiquement">
              <a:extLst>
                <a:ext uri="{FF2B5EF4-FFF2-40B4-BE49-F238E27FC236}">
                  <a16:creationId xmlns:a16="http://schemas.microsoft.com/office/drawing/2014/main" id="{F1EF7657-93BE-90BE-0D9C-88CA2217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699" y="3089186"/>
              <a:ext cx="5626301" cy="37688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690D9C-C8D9-4F3F-D8BC-CC6B3A69F8A5}"/>
                </a:ext>
              </a:extLst>
            </p:cNvPr>
            <p:cNvSpPr/>
            <p:nvPr/>
          </p:nvSpPr>
          <p:spPr>
            <a:xfrm>
              <a:off x="7488315" y="3684233"/>
              <a:ext cx="474955" cy="335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9" descr="Une image contenant diagramme, ligne, Dessin technique, Plan&#10;&#10;Description générée automatiquement">
            <a:extLst>
              <a:ext uri="{FF2B5EF4-FFF2-40B4-BE49-F238E27FC236}">
                <a16:creationId xmlns:a16="http://schemas.microsoft.com/office/drawing/2014/main" id="{B1746F42-2518-9468-5A37-B2E496B22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13" y="4279030"/>
            <a:ext cx="4667275" cy="24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D299-4D6E-20F7-911A-73D8D9EC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 of Carbon storage</a:t>
            </a:r>
          </a:p>
        </p:txBody>
      </p:sp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B4FD3F64-C3C5-5D7B-E635-53EB70170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139"/>
              </p:ext>
            </p:extLst>
          </p:nvPr>
        </p:nvGraphicFramePr>
        <p:xfrm>
          <a:off x="137472" y="1499833"/>
          <a:ext cx="6255150" cy="1929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819">
                  <a:extLst>
                    <a:ext uri="{9D8B030D-6E8A-4147-A177-3AD203B41FA5}">
                      <a16:colId xmlns:a16="http://schemas.microsoft.com/office/drawing/2014/main" val="3664720547"/>
                    </a:ext>
                  </a:extLst>
                </a:gridCol>
                <a:gridCol w="3197331">
                  <a:extLst>
                    <a:ext uri="{9D8B030D-6E8A-4147-A177-3AD203B41FA5}">
                      <a16:colId xmlns:a16="http://schemas.microsoft.com/office/drawing/2014/main" val="1356406549"/>
                    </a:ext>
                  </a:extLst>
                </a:gridCol>
              </a:tblGrid>
              <a:tr h="53588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Advantages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/>
                          </a:solidFill>
                        </a:rPr>
                        <a:t>Drawbacks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831623"/>
                  </a:ext>
                </a:extLst>
              </a:tr>
              <a:tr h="464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err="1">
                          <a:solidFill>
                            <a:schemeClr val="accent1"/>
                          </a:solidFill>
                        </a:rPr>
                        <a:t>Safety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Model uncertainties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428187"/>
                  </a:ext>
                </a:extLst>
              </a:tr>
              <a:tr h="464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Parametric studies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accent1"/>
                          </a:solidFill>
                        </a:rPr>
                        <a:t>P</a:t>
                      </a:r>
                      <a:r>
                        <a:rPr lang="en-US" sz="2000" dirty="0" err="1">
                          <a:solidFill>
                            <a:schemeClr val="accent1"/>
                          </a:solidFill>
                        </a:rPr>
                        <a:t>arameters</a:t>
                      </a:r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 uncertainties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63404"/>
                  </a:ext>
                </a:extLst>
              </a:tr>
              <a:tr h="464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Cost and time efficiency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Computational resources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533138"/>
                  </a:ext>
                </a:extLst>
              </a:tr>
            </a:tbl>
          </a:graphicData>
        </a:graphic>
      </p:graphicFrame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FDD2F7D-C083-D90E-B2ED-8D77A9D0C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/>
          <a:stretch/>
        </p:blipFill>
        <p:spPr>
          <a:xfrm>
            <a:off x="6779937" y="1261287"/>
            <a:ext cx="5275253" cy="3354371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D0E3A748-A700-9D05-11E8-19770C9C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2" y="3429000"/>
            <a:ext cx="11938738" cy="327122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CO</a:t>
            </a:r>
            <a:r>
              <a:rPr lang="fr-FR" sz="2400" baseline="-25000" dirty="0"/>
              <a:t>2</a:t>
            </a:r>
            <a:r>
              <a:rPr lang="fr-FR" sz="2400" dirty="0"/>
              <a:t> </a:t>
            </a:r>
            <a:r>
              <a:rPr lang="fr-FR" sz="2400" dirty="0" err="1"/>
              <a:t>storage</a:t>
            </a:r>
            <a:r>
              <a:rPr lang="fr-FR" sz="2400" dirty="0"/>
              <a:t> </a:t>
            </a:r>
            <a:r>
              <a:rPr lang="fr-FR" sz="2400" dirty="0" err="1"/>
              <a:t>requires</a:t>
            </a:r>
            <a:r>
              <a:rPr lang="fr-FR" sz="2400" dirty="0"/>
              <a:t> important </a:t>
            </a:r>
            <a:r>
              <a:rPr lang="fr-FR" sz="2400" dirty="0" err="1"/>
              <a:t>amount</a:t>
            </a:r>
            <a:r>
              <a:rPr lang="fr-FR" sz="2400" dirty="0"/>
              <a:t> of simulations</a:t>
            </a:r>
            <a:r>
              <a:rPr lang="fr-FR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/>
              <a:t> 	</a:t>
            </a: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 err="1">
                <a:sym typeface="Wingdings" panose="05000000000000000000" pitchFamily="2" charset="2"/>
              </a:rPr>
              <a:t>Modify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parameters</a:t>
            </a:r>
            <a:r>
              <a:rPr lang="fr-FR" sz="2000" dirty="0">
                <a:sym typeface="Wingdings" panose="05000000000000000000" pitchFamily="2" charset="2"/>
              </a:rPr>
              <a:t> to test scenarios</a:t>
            </a: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fr-FR" sz="2400" dirty="0"/>
              <a:t>Explore </a:t>
            </a:r>
            <a:r>
              <a:rPr lang="fr-FR" sz="2400" dirty="0" err="1"/>
              <a:t>recent</a:t>
            </a:r>
            <a:r>
              <a:rPr lang="fr-FR" sz="2400" dirty="0"/>
              <a:t> </a:t>
            </a:r>
            <a:r>
              <a:rPr lang="fr-FR" sz="2400" dirty="0" err="1"/>
              <a:t>breakthroughs</a:t>
            </a:r>
            <a:r>
              <a:rPr lang="fr-FR" sz="2400" dirty="0"/>
              <a:t> in </a:t>
            </a:r>
            <a:r>
              <a:rPr lang="fr-FR" sz="2400" dirty="0" err="1"/>
              <a:t>Artificial</a:t>
            </a:r>
            <a:r>
              <a:rPr lang="fr-FR" sz="2400" dirty="0"/>
              <a:t> Intelligence to </a:t>
            </a:r>
            <a:r>
              <a:rPr lang="fr-FR" sz="2400" dirty="0" err="1"/>
              <a:t>accelerate</a:t>
            </a:r>
            <a:r>
              <a:rPr lang="fr-FR" sz="2400" dirty="0"/>
              <a:t> </a:t>
            </a:r>
            <a:r>
              <a:rPr lang="fr-FR" sz="2400" dirty="0" err="1"/>
              <a:t>numerical</a:t>
            </a:r>
            <a:r>
              <a:rPr lang="fr-FR" sz="2400" dirty="0"/>
              <a:t> simulation</a:t>
            </a:r>
          </a:p>
        </p:txBody>
      </p:sp>
      <p:sp>
        <p:nvSpPr>
          <p:cNvPr id="3" name="ZoneTexte 11">
            <a:extLst>
              <a:ext uri="{FF2B5EF4-FFF2-40B4-BE49-F238E27FC236}">
                <a16:creationId xmlns:a16="http://schemas.microsoft.com/office/drawing/2014/main" id="{6142DBA6-EDEA-85C3-700F-BDC6172594F0}"/>
              </a:ext>
            </a:extLst>
          </p:cNvPr>
          <p:cNvSpPr txBox="1"/>
          <p:nvPr/>
        </p:nvSpPr>
        <p:spPr>
          <a:xfrm>
            <a:off x="8474097" y="4598861"/>
            <a:ext cx="18869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i="1" dirty="0"/>
              <a:t>2</a:t>
            </a:r>
            <a:r>
              <a:rPr lang="fr-FR" sz="1200" i="1" dirty="0">
                <a:solidFill>
                  <a:schemeClr val="tx1"/>
                </a:solidFill>
              </a:rPr>
              <a:t>) </a:t>
            </a:r>
            <a:r>
              <a:rPr lang="fr-FR" sz="1200" i="1" dirty="0" err="1">
                <a:solidFill>
                  <a:schemeClr val="tx1"/>
                </a:solidFill>
              </a:rPr>
              <a:t>Bicheng</a:t>
            </a:r>
            <a:r>
              <a:rPr lang="fr-FR" sz="1200" i="1" dirty="0">
                <a:solidFill>
                  <a:schemeClr val="tx1"/>
                </a:solidFill>
              </a:rPr>
              <a:t> Yan et al</a:t>
            </a:r>
            <a:r>
              <a:rPr lang="fr-FR" sz="800" i="1" dirty="0">
                <a:solidFill>
                  <a:schemeClr val="tx1"/>
                </a:solidFill>
              </a:rPr>
              <a:t>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9638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9EF5-5C87-639F-2614-9866136E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Neural Operator</a:t>
            </a:r>
            <a:r>
              <a:rPr lang="en-US" baseline="30000" dirty="0"/>
              <a:t>1</a:t>
            </a:r>
          </a:p>
        </p:txBody>
      </p:sp>
      <p:grpSp>
        <p:nvGrpSpPr>
          <p:cNvPr id="4" name="Groupe 6">
            <a:extLst>
              <a:ext uri="{FF2B5EF4-FFF2-40B4-BE49-F238E27FC236}">
                <a16:creationId xmlns:a16="http://schemas.microsoft.com/office/drawing/2014/main" id="{A13A07CA-FDA7-FDCC-4E24-E75249EB2C6F}"/>
              </a:ext>
            </a:extLst>
          </p:cNvPr>
          <p:cNvGrpSpPr/>
          <p:nvPr/>
        </p:nvGrpSpPr>
        <p:grpSpPr>
          <a:xfrm>
            <a:off x="648870" y="1690688"/>
            <a:ext cx="10704930" cy="1662093"/>
            <a:chOff x="486952" y="1661875"/>
            <a:chExt cx="10704930" cy="1662093"/>
          </a:xfrm>
        </p:grpSpPr>
        <p:pic>
          <p:nvPicPr>
            <p:cNvPr id="5" name="Image 92">
              <a:extLst>
                <a:ext uri="{FF2B5EF4-FFF2-40B4-BE49-F238E27FC236}">
                  <a16:creationId xmlns:a16="http://schemas.microsoft.com/office/drawing/2014/main" id="{C58704AC-17E4-9CCD-A122-771B6FC2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553" y="2369761"/>
              <a:ext cx="9751334" cy="646239"/>
            </a:xfrm>
            <a:prstGeom prst="rect">
              <a:avLst/>
            </a:prstGeom>
          </p:spPr>
        </p:pic>
        <p:sp>
          <p:nvSpPr>
            <p:cNvPr id="6" name="ZoneTexte 93">
              <a:extLst>
                <a:ext uri="{FF2B5EF4-FFF2-40B4-BE49-F238E27FC236}">
                  <a16:creationId xmlns:a16="http://schemas.microsoft.com/office/drawing/2014/main" id="{30C04F04-96E0-0C3B-5EF6-AA8EA9068E85}"/>
                </a:ext>
              </a:extLst>
            </p:cNvPr>
            <p:cNvSpPr txBox="1"/>
            <p:nvPr/>
          </p:nvSpPr>
          <p:spPr>
            <a:xfrm>
              <a:off x="8665279" y="2885151"/>
              <a:ext cx="1602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Projection</a:t>
              </a:r>
              <a:endParaRPr lang="en-US" sz="2000" dirty="0"/>
            </a:p>
          </p:txBody>
        </p:sp>
        <p:sp>
          <p:nvSpPr>
            <p:cNvPr id="7" name="ZoneTexte 94">
              <a:extLst>
                <a:ext uri="{FF2B5EF4-FFF2-40B4-BE49-F238E27FC236}">
                  <a16:creationId xmlns:a16="http://schemas.microsoft.com/office/drawing/2014/main" id="{D1D5737A-286A-689D-0B42-957A0BBC77B9}"/>
                </a:ext>
              </a:extLst>
            </p:cNvPr>
            <p:cNvSpPr txBox="1"/>
            <p:nvPr/>
          </p:nvSpPr>
          <p:spPr>
            <a:xfrm>
              <a:off x="1693313" y="2923858"/>
              <a:ext cx="1303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Lifting</a:t>
              </a:r>
              <a:endParaRPr lang="en-US" sz="2000" dirty="0"/>
            </a:p>
          </p:txBody>
        </p:sp>
        <p:sp>
          <p:nvSpPr>
            <p:cNvPr id="8" name="ZoneTexte 96">
              <a:extLst>
                <a:ext uri="{FF2B5EF4-FFF2-40B4-BE49-F238E27FC236}">
                  <a16:creationId xmlns:a16="http://schemas.microsoft.com/office/drawing/2014/main" id="{38ABEB93-637D-9573-537D-946D18DF4A41}"/>
                </a:ext>
              </a:extLst>
            </p:cNvPr>
            <p:cNvSpPr txBox="1"/>
            <p:nvPr/>
          </p:nvSpPr>
          <p:spPr>
            <a:xfrm>
              <a:off x="486952" y="1661875"/>
              <a:ext cx="1577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Input </a:t>
              </a:r>
              <a:r>
                <a:rPr lang="fr-FR" sz="2000" dirty="0" err="1"/>
                <a:t>function</a:t>
              </a:r>
              <a:endParaRPr lang="en-US" sz="2000" dirty="0"/>
            </a:p>
          </p:txBody>
        </p:sp>
        <p:sp>
          <p:nvSpPr>
            <p:cNvPr id="9" name="ZoneTexte 4">
              <a:extLst>
                <a:ext uri="{FF2B5EF4-FFF2-40B4-BE49-F238E27FC236}">
                  <a16:creationId xmlns:a16="http://schemas.microsoft.com/office/drawing/2014/main" id="{D217D380-92CA-BB38-F9F3-97AECAAC19A5}"/>
                </a:ext>
              </a:extLst>
            </p:cNvPr>
            <p:cNvSpPr txBox="1"/>
            <p:nvPr/>
          </p:nvSpPr>
          <p:spPr>
            <a:xfrm>
              <a:off x="9589262" y="1661875"/>
              <a:ext cx="16026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/>
                <a:t>Output </a:t>
              </a:r>
              <a:r>
                <a:rPr lang="fr-FR" sz="2000" dirty="0" err="1"/>
                <a:t>function</a:t>
              </a:r>
              <a:endParaRPr lang="en-US" sz="2000" dirty="0"/>
            </a:p>
          </p:txBody>
        </p:sp>
      </p:grpSp>
      <p:pic>
        <p:nvPicPr>
          <p:cNvPr id="10" name="Espace réservé du contenu 70" descr="Une image contenant capture d’écran, cercle&#10;&#10;Description générée automatiquement">
            <a:extLst>
              <a:ext uri="{FF2B5EF4-FFF2-40B4-BE49-F238E27FC236}">
                <a16:creationId xmlns:a16="http://schemas.microsoft.com/office/drawing/2014/main" id="{4EDA09BF-DE09-48FA-875E-D8E493401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09" y="3429000"/>
            <a:ext cx="5509382" cy="2159137"/>
          </a:xfrm>
          <a:prstGeom prst="rect">
            <a:avLst/>
          </a:prstGeom>
        </p:spPr>
      </p:pic>
      <p:sp>
        <p:nvSpPr>
          <p:cNvPr id="12" name="Accolade ouvrante 13">
            <a:extLst>
              <a:ext uri="{FF2B5EF4-FFF2-40B4-BE49-F238E27FC236}">
                <a16:creationId xmlns:a16="http://schemas.microsoft.com/office/drawing/2014/main" id="{EA2290CE-0027-0B7E-F505-C8F1EDF898BD}"/>
              </a:ext>
            </a:extLst>
          </p:cNvPr>
          <p:cNvSpPr/>
          <p:nvPr/>
        </p:nvSpPr>
        <p:spPr>
          <a:xfrm rot="5400000">
            <a:off x="5740230" y="559382"/>
            <a:ext cx="664549" cy="5509384"/>
          </a:xfrm>
          <a:prstGeom prst="leftBrace">
            <a:avLst>
              <a:gd name="adj1" fmla="val 7741"/>
              <a:gd name="adj2" fmla="val 91819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A0192FBC-B191-D48D-7BA6-E17636272BA5}"/>
              </a:ext>
            </a:extLst>
          </p:cNvPr>
          <p:cNvSpPr txBox="1"/>
          <p:nvPr/>
        </p:nvSpPr>
        <p:spPr>
          <a:xfrm>
            <a:off x="581842" y="5343525"/>
            <a:ext cx="7362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Inference</a:t>
            </a:r>
            <a:r>
              <a:rPr lang="fr-FR" sz="2000" dirty="0"/>
              <a:t>:</a:t>
            </a:r>
          </a:p>
          <a:p>
            <a:r>
              <a:rPr lang="fr-FR" sz="2000" dirty="0"/>
              <a:t>	</a:t>
            </a:r>
            <a:r>
              <a:rPr lang="fr-FR" sz="2000" dirty="0" err="1"/>
              <a:t>Majority</a:t>
            </a:r>
            <a:r>
              <a:rPr lang="fr-FR" sz="2000" dirty="0"/>
              <a:t> of the </a:t>
            </a:r>
            <a:r>
              <a:rPr lang="fr-FR" sz="2000" dirty="0" err="1"/>
              <a:t>inference</a:t>
            </a:r>
            <a:r>
              <a:rPr lang="fr-FR" sz="2000" dirty="0"/>
              <a:t> </a:t>
            </a:r>
            <a:r>
              <a:rPr lang="fr-FR" sz="2000" dirty="0" err="1"/>
              <a:t>cost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in the Fourier </a:t>
            </a:r>
            <a:r>
              <a:rPr lang="fr-FR" sz="2000" dirty="0" err="1"/>
              <a:t>Transform</a:t>
            </a:r>
            <a:r>
              <a:rPr lang="fr-FR" sz="2000" dirty="0"/>
              <a:t> !</a:t>
            </a:r>
          </a:p>
          <a:p>
            <a:r>
              <a:rPr lang="fr-FR" sz="2000" dirty="0"/>
              <a:t>	</a:t>
            </a:r>
            <a:r>
              <a:rPr lang="fr-FR" sz="2000" b="1" dirty="0"/>
              <a:t>Fast Fourier </a:t>
            </a:r>
            <a:r>
              <a:rPr lang="fr-FR" sz="2000" b="1" dirty="0" err="1"/>
              <a:t>Transform</a:t>
            </a:r>
            <a:r>
              <a:rPr lang="fr-FR" sz="2000" b="1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 err="1">
                <a:sym typeface="Wingdings" panose="05000000000000000000" pitchFamily="2" charset="2"/>
              </a:rPr>
              <a:t>Nlog</a:t>
            </a:r>
            <a:r>
              <a:rPr lang="fr-FR" sz="2000" b="1" dirty="0">
                <a:sym typeface="Wingdings" panose="05000000000000000000" pitchFamily="2" charset="2"/>
              </a:rPr>
              <a:t>(N)</a:t>
            </a:r>
            <a:endParaRPr lang="en-US" sz="2000" b="1" dirty="0"/>
          </a:p>
        </p:txBody>
      </p:sp>
      <p:pic>
        <p:nvPicPr>
          <p:cNvPr id="15" name="Espace réservé du contenu 6">
            <a:extLst>
              <a:ext uri="{FF2B5EF4-FFF2-40B4-BE49-F238E27FC236}">
                <a16:creationId xmlns:a16="http://schemas.microsoft.com/office/drawing/2014/main" id="{4E227B13-5B36-3FD5-2746-A7C95D357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859"/>
          <a:stretch/>
        </p:blipFill>
        <p:spPr>
          <a:xfrm>
            <a:off x="195090" y="3314074"/>
            <a:ext cx="1851566" cy="1279007"/>
          </a:xfrm>
          <a:prstGeom prst="rect">
            <a:avLst/>
          </a:prstGeom>
        </p:spPr>
      </p:pic>
      <p:sp>
        <p:nvSpPr>
          <p:cNvPr id="16" name="ZoneTexte 98">
            <a:extLst>
              <a:ext uri="{FF2B5EF4-FFF2-40B4-BE49-F238E27FC236}">
                <a16:creationId xmlns:a16="http://schemas.microsoft.com/office/drawing/2014/main" id="{4D39FB37-48F9-3E4B-1C6F-0F305B2EC1BF}"/>
              </a:ext>
            </a:extLst>
          </p:cNvPr>
          <p:cNvSpPr txBox="1"/>
          <p:nvPr/>
        </p:nvSpPr>
        <p:spPr>
          <a:xfrm>
            <a:off x="327655" y="4612542"/>
            <a:ext cx="157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</a:t>
            </a:r>
            <a:endParaRPr lang="en-US" sz="2000" dirty="0"/>
          </a:p>
        </p:txBody>
      </p:sp>
      <p:sp>
        <p:nvSpPr>
          <p:cNvPr id="20" name="Flèche : courbe vers le bas 8">
            <a:extLst>
              <a:ext uri="{FF2B5EF4-FFF2-40B4-BE49-F238E27FC236}">
                <a16:creationId xmlns:a16="http://schemas.microsoft.com/office/drawing/2014/main" id="{051E3A82-42D5-ED6E-8D68-5FDEA23B76DB}"/>
              </a:ext>
            </a:extLst>
          </p:cNvPr>
          <p:cNvSpPr/>
          <p:nvPr/>
        </p:nvSpPr>
        <p:spPr>
          <a:xfrm rot="17968686">
            <a:off x="29046" y="2641816"/>
            <a:ext cx="1216152" cy="544298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Espace réservé du contenu 6">
            <a:extLst>
              <a:ext uri="{FF2B5EF4-FFF2-40B4-BE49-F238E27FC236}">
                <a16:creationId xmlns:a16="http://schemas.microsoft.com/office/drawing/2014/main" id="{A939A03F-632A-6526-8E19-4CA3F8CDE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9" r="-838"/>
          <a:stretch/>
        </p:blipFill>
        <p:spPr>
          <a:xfrm>
            <a:off x="9521250" y="3314074"/>
            <a:ext cx="2062480" cy="1276682"/>
          </a:xfrm>
          <a:prstGeom prst="rect">
            <a:avLst/>
          </a:prstGeom>
        </p:spPr>
      </p:pic>
      <p:sp>
        <p:nvSpPr>
          <p:cNvPr id="22" name="Flèche : courbe vers le bas 9">
            <a:extLst>
              <a:ext uri="{FF2B5EF4-FFF2-40B4-BE49-F238E27FC236}">
                <a16:creationId xmlns:a16="http://schemas.microsoft.com/office/drawing/2014/main" id="{6B7D8B5F-16FD-982D-FFE0-265959C6383A}"/>
              </a:ext>
            </a:extLst>
          </p:cNvPr>
          <p:cNvSpPr/>
          <p:nvPr/>
        </p:nvSpPr>
        <p:spPr>
          <a:xfrm rot="4582543">
            <a:off x="10745724" y="2909051"/>
            <a:ext cx="1216152" cy="544298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ZoneTexte 99">
            <a:extLst>
              <a:ext uri="{FF2B5EF4-FFF2-40B4-BE49-F238E27FC236}">
                <a16:creationId xmlns:a16="http://schemas.microsoft.com/office/drawing/2014/main" id="{BDF7CC9F-C92E-5F61-3085-BC49CAAD4C6F}"/>
              </a:ext>
            </a:extLst>
          </p:cNvPr>
          <p:cNvSpPr txBox="1"/>
          <p:nvPr/>
        </p:nvSpPr>
        <p:spPr>
          <a:xfrm>
            <a:off x="9751180" y="4612542"/>
            <a:ext cx="157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Saturation</a:t>
            </a:r>
            <a:endParaRPr lang="en-US" sz="2000" dirty="0"/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id="{A0172E4A-EF69-2AD9-5737-F52B2185AB70}"/>
              </a:ext>
            </a:extLst>
          </p:cNvPr>
          <p:cNvSpPr txBox="1"/>
          <p:nvPr/>
        </p:nvSpPr>
        <p:spPr>
          <a:xfrm>
            <a:off x="7697402" y="6391717"/>
            <a:ext cx="3211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1) </a:t>
            </a:r>
            <a:r>
              <a:rPr lang="fr-FR" sz="1000" i="1" baseline="-25000" dirty="0"/>
              <a:t> </a:t>
            </a:r>
            <a:r>
              <a:rPr lang="en-US" sz="1000" b="0" i="1" dirty="0" err="1">
                <a:effectLst/>
                <a:latin typeface="Arial" panose="020B0604020202020204" pitchFamily="34" charset="0"/>
              </a:rPr>
              <a:t>Zongyi</a:t>
            </a:r>
            <a:r>
              <a:rPr lang="en-US" sz="1000" b="0" i="1" dirty="0">
                <a:effectLst/>
                <a:latin typeface="Arial" panose="020B0604020202020204" pitchFamily="34" charset="0"/>
              </a:rPr>
              <a:t> Li, et al 2020. Fourier neural operator for parametric partial differential equations.</a:t>
            </a:r>
            <a:endParaRPr lang="en-US" sz="1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1194407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5C25CED-F07E-CC13-57BE-9491E7FB631B}"/>
              </a:ext>
            </a:extLst>
          </p:cNvPr>
          <p:cNvSpPr/>
          <p:nvPr/>
        </p:nvSpPr>
        <p:spPr>
          <a:xfrm>
            <a:off x="9634609" y="4120308"/>
            <a:ext cx="2212366" cy="2170756"/>
          </a:xfrm>
          <a:prstGeom prst="rect">
            <a:avLst/>
          </a:prstGeom>
          <a:solidFill>
            <a:srgbClr val="C9D7E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èche : courbe vers le bas 20">
            <a:extLst>
              <a:ext uri="{FF2B5EF4-FFF2-40B4-BE49-F238E27FC236}">
                <a16:creationId xmlns:a16="http://schemas.microsoft.com/office/drawing/2014/main" id="{EE7D9F87-2DC2-79EC-98B8-149CAFB3994C}"/>
              </a:ext>
            </a:extLst>
          </p:cNvPr>
          <p:cNvSpPr/>
          <p:nvPr/>
        </p:nvSpPr>
        <p:spPr>
          <a:xfrm rot="3304793">
            <a:off x="10720243" y="3075946"/>
            <a:ext cx="1818157" cy="706105"/>
          </a:xfrm>
          <a:prstGeom prst="curvedDownArrow">
            <a:avLst>
              <a:gd name="adj1" fmla="val 25000"/>
              <a:gd name="adj2" fmla="val 58326"/>
              <a:gd name="adj3" fmla="val 30299"/>
            </a:avLst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lèche : courbe vers le bas 15">
            <a:extLst>
              <a:ext uri="{FF2B5EF4-FFF2-40B4-BE49-F238E27FC236}">
                <a16:creationId xmlns:a16="http://schemas.microsoft.com/office/drawing/2014/main" id="{330CE0CB-F3CD-7FE6-5EFD-BEC13BB236ED}"/>
              </a:ext>
            </a:extLst>
          </p:cNvPr>
          <p:cNvSpPr/>
          <p:nvPr/>
        </p:nvSpPr>
        <p:spPr>
          <a:xfrm rot="18827442">
            <a:off x="-204323" y="2842725"/>
            <a:ext cx="2397781" cy="706105"/>
          </a:xfrm>
          <a:prstGeom prst="curvedDownArrow">
            <a:avLst>
              <a:gd name="adj1" fmla="val 25000"/>
              <a:gd name="adj2" fmla="val 58326"/>
              <a:gd name="adj3" fmla="val 30299"/>
            </a:avLst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5901F-913F-F792-3053-7764A659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model - Architecture</a:t>
            </a:r>
          </a:p>
        </p:txBody>
      </p:sp>
      <p:pic>
        <p:nvPicPr>
          <p:cNvPr id="4" name="Image 5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DC97610B-3F70-AC95-C958-0163BA188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2" y="1217824"/>
            <a:ext cx="9143562" cy="2745990"/>
          </a:xfrm>
          <a:prstGeom prst="rect">
            <a:avLst/>
          </a:prstGeom>
        </p:spPr>
      </p:pic>
      <p:sp>
        <p:nvSpPr>
          <p:cNvPr id="10" name="ZoneTexte 13">
            <a:extLst>
              <a:ext uri="{FF2B5EF4-FFF2-40B4-BE49-F238E27FC236}">
                <a16:creationId xmlns:a16="http://schemas.microsoft.com/office/drawing/2014/main" id="{D4A541E0-3515-4A38-C3C8-F97A500F8669}"/>
              </a:ext>
            </a:extLst>
          </p:cNvPr>
          <p:cNvSpPr txBox="1"/>
          <p:nvPr/>
        </p:nvSpPr>
        <p:spPr>
          <a:xfrm>
            <a:off x="10030672" y="5798120"/>
            <a:ext cx="157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Saturation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1" name="Groupe 31">
            <a:extLst>
              <a:ext uri="{FF2B5EF4-FFF2-40B4-BE49-F238E27FC236}">
                <a16:creationId xmlns:a16="http://schemas.microsoft.com/office/drawing/2014/main" id="{970D0A4F-A548-191E-2808-E773CC6D0572}"/>
              </a:ext>
            </a:extLst>
          </p:cNvPr>
          <p:cNvGrpSpPr/>
          <p:nvPr/>
        </p:nvGrpSpPr>
        <p:grpSpPr>
          <a:xfrm>
            <a:off x="27433" y="4119206"/>
            <a:ext cx="7702786" cy="2171858"/>
            <a:chOff x="-37962" y="3839084"/>
            <a:chExt cx="7702786" cy="21718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328734-1F63-E6FD-6D36-EA28D6A01F4E}"/>
                </a:ext>
              </a:extLst>
            </p:cNvPr>
            <p:cNvSpPr/>
            <p:nvPr/>
          </p:nvSpPr>
          <p:spPr>
            <a:xfrm>
              <a:off x="71718" y="3840186"/>
              <a:ext cx="7593106" cy="2170756"/>
            </a:xfrm>
            <a:prstGeom prst="rect">
              <a:avLst/>
            </a:prstGeom>
            <a:solidFill>
              <a:srgbClr val="C9D7E9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5E2D8BA4-B6CD-B94B-4319-FD1EA7B4205B}"/>
                </a:ext>
              </a:extLst>
            </p:cNvPr>
            <p:cNvSpPr txBox="1">
              <a:spLocks/>
            </p:cNvSpPr>
            <p:nvPr/>
          </p:nvSpPr>
          <p:spPr>
            <a:xfrm>
              <a:off x="-37962" y="3839084"/>
              <a:ext cx="2102326" cy="5142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2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20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8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600" kern="120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rgbClr val="0070C0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400" b="1" dirty="0">
                  <a:solidFill>
                    <a:schemeClr val="tx1"/>
                  </a:solidFill>
                </a:rPr>
                <a:t>Input </a:t>
              </a:r>
              <a:r>
                <a:rPr lang="fr-FR" sz="2400" b="1" dirty="0" err="1">
                  <a:solidFill>
                    <a:schemeClr val="tx1"/>
                  </a:solidFill>
                </a:rPr>
                <a:t>features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95BFE0-69C7-4AA3-8710-601EFB234F1D}"/>
                </a:ext>
              </a:extLst>
            </p:cNvPr>
            <p:cNvSpPr/>
            <p:nvPr/>
          </p:nvSpPr>
          <p:spPr>
            <a:xfrm>
              <a:off x="258545" y="4308357"/>
              <a:ext cx="1779210" cy="1610304"/>
            </a:xfrm>
            <a:prstGeom prst="rect">
              <a:avLst/>
            </a:prstGeom>
            <a:solidFill>
              <a:srgbClr val="305178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D9769E-6639-3681-5585-25E6B2ECD204}"/>
                </a:ext>
              </a:extLst>
            </p:cNvPr>
            <p:cNvSpPr/>
            <p:nvPr/>
          </p:nvSpPr>
          <p:spPr>
            <a:xfrm>
              <a:off x="2094972" y="4308357"/>
              <a:ext cx="1779210" cy="1610304"/>
            </a:xfrm>
            <a:prstGeom prst="rect">
              <a:avLst/>
            </a:prstGeom>
            <a:solidFill>
              <a:srgbClr val="305178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C7EB62-E94D-D7D8-E8AC-47C661FE72EB}"/>
                </a:ext>
              </a:extLst>
            </p:cNvPr>
            <p:cNvSpPr/>
            <p:nvPr/>
          </p:nvSpPr>
          <p:spPr>
            <a:xfrm>
              <a:off x="3931399" y="4317322"/>
              <a:ext cx="1779210" cy="1610304"/>
            </a:xfrm>
            <a:prstGeom prst="rect">
              <a:avLst/>
            </a:prstGeom>
            <a:solidFill>
              <a:srgbClr val="305178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1ACD1E-3773-92FE-BEDE-B4C1A5EC948A}"/>
                </a:ext>
              </a:extLst>
            </p:cNvPr>
            <p:cNvSpPr/>
            <p:nvPr/>
          </p:nvSpPr>
          <p:spPr>
            <a:xfrm>
              <a:off x="5758682" y="4317322"/>
              <a:ext cx="1802162" cy="1610304"/>
            </a:xfrm>
            <a:prstGeom prst="rect">
              <a:avLst/>
            </a:prstGeom>
            <a:solidFill>
              <a:srgbClr val="305178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e 19">
              <a:extLst>
                <a:ext uri="{FF2B5EF4-FFF2-40B4-BE49-F238E27FC236}">
                  <a16:creationId xmlns:a16="http://schemas.microsoft.com/office/drawing/2014/main" id="{E6514D90-C558-69B4-2A39-CE1250247A3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57897" y="4268368"/>
              <a:ext cx="7406896" cy="1655786"/>
              <a:chOff x="133280" y="4621682"/>
              <a:chExt cx="7406896" cy="1655786"/>
            </a:xfrm>
          </p:grpSpPr>
          <p:pic>
            <p:nvPicPr>
              <p:cNvPr id="19" name="Espace réservé du contenu 6">
                <a:extLst>
                  <a:ext uri="{FF2B5EF4-FFF2-40B4-BE49-F238E27FC236}">
                    <a16:creationId xmlns:a16="http://schemas.microsoft.com/office/drawing/2014/main" id="{A2A3AC67-7F18-3661-8A76-6854A270CB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0097"/>
              <a:stretch/>
            </p:blipFill>
            <p:spPr>
              <a:xfrm>
                <a:off x="194497" y="4621682"/>
                <a:ext cx="7345679" cy="1279007"/>
              </a:xfrm>
              <a:prstGeom prst="rect">
                <a:avLst/>
              </a:prstGeom>
            </p:spPr>
          </p:pic>
          <p:sp>
            <p:nvSpPr>
              <p:cNvPr id="20" name="ZoneTexte 10">
                <a:extLst>
                  <a:ext uri="{FF2B5EF4-FFF2-40B4-BE49-F238E27FC236}">
                    <a16:creationId xmlns:a16="http://schemas.microsoft.com/office/drawing/2014/main" id="{8C6BD890-350D-AFE2-346D-3B8C246B56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144" y="5864331"/>
                <a:ext cx="15775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bg1"/>
                    </a:solidFill>
                  </a:rPr>
                  <a:t>Saturation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ZoneTexte 11">
                <a:extLst>
                  <a:ext uri="{FF2B5EF4-FFF2-40B4-BE49-F238E27FC236}">
                    <a16:creationId xmlns:a16="http://schemas.microsoft.com/office/drawing/2014/main" id="{A5345C8A-7173-1616-030C-0F6D39E66C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9906" y="5877206"/>
                <a:ext cx="15775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err="1">
                    <a:solidFill>
                      <a:schemeClr val="bg1"/>
                    </a:solidFill>
                  </a:rPr>
                  <a:t>q</a:t>
                </a:r>
                <a:r>
                  <a:rPr lang="fr-FR" sz="2000" baseline="-25000" dirty="0" err="1">
                    <a:solidFill>
                      <a:schemeClr val="bg1"/>
                    </a:solidFill>
                  </a:rPr>
                  <a:t>g</a:t>
                </a:r>
                <a:endParaRPr lang="en-US" sz="20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ZoneTexte 12">
                <a:extLst>
                  <a:ext uri="{FF2B5EF4-FFF2-40B4-BE49-F238E27FC236}">
                    <a16:creationId xmlns:a16="http://schemas.microsoft.com/office/drawing/2014/main" id="{2B9FD0A2-33E2-79A1-5045-2852330E82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280" y="5877358"/>
                <a:ext cx="19827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err="1">
                    <a:solidFill>
                      <a:schemeClr val="bg1"/>
                    </a:solidFill>
                  </a:rPr>
                  <a:t>Implicit</a:t>
                </a:r>
                <a:r>
                  <a:rPr lang="fr-FR" sz="2000" dirty="0">
                    <a:solidFill>
                      <a:schemeClr val="bg1"/>
                    </a:solidFill>
                  </a:rPr>
                  <a:t> pressure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ZoneTexte 14">
                <a:extLst>
                  <a:ext uri="{FF2B5EF4-FFF2-40B4-BE49-F238E27FC236}">
                    <a16:creationId xmlns:a16="http://schemas.microsoft.com/office/drawing/2014/main" id="{26AF0882-D42D-EF0B-C080-5FBE179D1D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4894" y="5872003"/>
                <a:ext cx="15775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err="1">
                    <a:solidFill>
                      <a:schemeClr val="bg1"/>
                    </a:solidFill>
                  </a:rPr>
                  <a:t>dt</a:t>
                </a:r>
                <a:endParaRPr lang="en-US" sz="2000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ADCBF29-10CA-506B-5DD7-C7C526663910}"/>
              </a:ext>
            </a:extLst>
          </p:cNvPr>
          <p:cNvSpPr/>
          <p:nvPr/>
        </p:nvSpPr>
        <p:spPr>
          <a:xfrm>
            <a:off x="9903254" y="4597428"/>
            <a:ext cx="1802162" cy="1610304"/>
          </a:xfrm>
          <a:prstGeom prst="rect">
            <a:avLst/>
          </a:prstGeom>
          <a:solidFill>
            <a:srgbClr val="30517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71C58EC3-E2C2-AEB4-C94C-929714583A4B}"/>
              </a:ext>
            </a:extLst>
          </p:cNvPr>
          <p:cNvSpPr txBox="1">
            <a:spLocks/>
          </p:cNvSpPr>
          <p:nvPr/>
        </p:nvSpPr>
        <p:spPr>
          <a:xfrm>
            <a:off x="9634609" y="4133780"/>
            <a:ext cx="2249252" cy="567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2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rgbClr val="0070C0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tx1"/>
                </a:solidFill>
              </a:rPr>
              <a:t>Output </a:t>
            </a:r>
            <a:r>
              <a:rPr lang="fr-FR" sz="2400" b="1" dirty="0" err="1">
                <a:solidFill>
                  <a:schemeClr val="tx1"/>
                </a:solidFill>
              </a:rPr>
              <a:t>feature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7" name="ZoneTexte 13">
            <a:extLst>
              <a:ext uri="{FF2B5EF4-FFF2-40B4-BE49-F238E27FC236}">
                <a16:creationId xmlns:a16="http://schemas.microsoft.com/office/drawing/2014/main" id="{A68196BB-6BED-CBBB-3B54-991E864DB642}"/>
              </a:ext>
            </a:extLst>
          </p:cNvPr>
          <p:cNvSpPr txBox="1"/>
          <p:nvPr/>
        </p:nvSpPr>
        <p:spPr>
          <a:xfrm>
            <a:off x="10030672" y="5798120"/>
            <a:ext cx="157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Saturation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8" name="Espace réservé du contenu 6">
            <a:extLst>
              <a:ext uri="{FF2B5EF4-FFF2-40B4-BE49-F238E27FC236}">
                <a16:creationId xmlns:a16="http://schemas.microsoft.com/office/drawing/2014/main" id="{D985CA41-37BD-1120-1D9B-52F31F07B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9" r="1818"/>
          <a:stretch/>
        </p:blipFill>
        <p:spPr>
          <a:xfrm>
            <a:off x="9870976" y="4579140"/>
            <a:ext cx="1802162" cy="12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29B2-46C7-C073-2F1F-F394608F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model - Training</a:t>
            </a:r>
          </a:p>
        </p:txBody>
      </p:sp>
      <p:graphicFrame>
        <p:nvGraphicFramePr>
          <p:cNvPr id="4" name="Objet 5">
            <a:extLst>
              <a:ext uri="{FF2B5EF4-FFF2-40B4-BE49-F238E27FC236}">
                <a16:creationId xmlns:a16="http://schemas.microsoft.com/office/drawing/2014/main" id="{86F9834A-E3BC-0B77-B0B0-03BF75E456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024184"/>
              </p:ext>
            </p:extLst>
          </p:nvPr>
        </p:nvGraphicFramePr>
        <p:xfrm>
          <a:off x="6096000" y="1320642"/>
          <a:ext cx="4966447" cy="3339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286080" imgH="2209782" progId="Acrobat.Document.DC">
                  <p:embed/>
                </p:oleObj>
              </mc:Choice>
              <mc:Fallback>
                <p:oleObj name="Acrobat Document" r:id="rId2" imgW="3286080" imgH="2209782" progId="Acrobat.Document.DC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D7C0F563-AF77-55D5-7CED-96565E204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1320642"/>
                        <a:ext cx="4966447" cy="3339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0592613C-0E86-AC00-3ADA-4AD34BECD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183280"/>
              </p:ext>
            </p:extLst>
          </p:nvPr>
        </p:nvGraphicFramePr>
        <p:xfrm>
          <a:off x="7118468" y="4969684"/>
          <a:ext cx="363152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181">
                  <a:extLst>
                    <a:ext uri="{9D8B030D-6E8A-4147-A177-3AD203B41FA5}">
                      <a16:colId xmlns:a16="http://schemas.microsoft.com/office/drawing/2014/main" val="2803051476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3418738403"/>
                    </a:ext>
                  </a:extLst>
                </a:gridCol>
              </a:tblGrid>
              <a:tr h="387967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Best model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epoch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 7295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465611"/>
                  </a:ext>
                </a:extLst>
              </a:tr>
              <a:tr h="368682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Test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loss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8.7 x 10</a:t>
                      </a:r>
                      <a:r>
                        <a:rPr lang="fr-FR" sz="2000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62817"/>
                  </a:ext>
                </a:extLst>
              </a:tr>
              <a:tr h="368682">
                <a:tc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Train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loss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9.3 x 10</a:t>
                      </a:r>
                      <a:r>
                        <a:rPr lang="fr-FR" sz="2000" b="1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4529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3">
                <a:extLst>
                  <a:ext uri="{FF2B5EF4-FFF2-40B4-BE49-F238E27FC236}">
                    <a16:creationId xmlns:a16="http://schemas.microsoft.com/office/drawing/2014/main" id="{E6757B72-69B5-3E80-19A3-7D54084B5D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177" y="1320642"/>
                <a:ext cx="6872514" cy="5531675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r>
                  <a:rPr lang="fr-FR" b="1" dirty="0" err="1"/>
                  <a:t>Dataset</a:t>
                </a:r>
                <a:endParaRPr lang="fr-FR" b="1" dirty="0"/>
              </a:p>
              <a:p>
                <a:pPr lvl="1"/>
                <a:r>
                  <a:rPr lang="fr-FR" dirty="0"/>
                  <a:t>80% train / 20% test</a:t>
                </a:r>
              </a:p>
              <a:p>
                <a:pPr lvl="1"/>
                <a:endParaRPr lang="fr-FR" dirty="0"/>
              </a:p>
              <a:p>
                <a:r>
                  <a:rPr lang="fr-FR" b="1" dirty="0" err="1"/>
                  <a:t>Computational</a:t>
                </a:r>
                <a:r>
                  <a:rPr lang="fr-FR" b="1" dirty="0"/>
                  <a:t> </a:t>
                </a:r>
                <a:r>
                  <a:rPr lang="fr-FR" b="1" dirty="0" err="1"/>
                  <a:t>cost</a:t>
                </a:r>
                <a:endParaRPr lang="fr-FR" b="1" dirty="0"/>
              </a:p>
              <a:p>
                <a:pPr lvl="1"/>
                <a:r>
                  <a:rPr lang="fr-FR" b="1" dirty="0"/>
                  <a:t>132</a:t>
                </a:r>
                <a:r>
                  <a:rPr lang="fr-FR" dirty="0"/>
                  <a:t> </a:t>
                </a:r>
                <a:r>
                  <a:rPr lang="fr-FR" dirty="0" err="1"/>
                  <a:t>hours</a:t>
                </a:r>
                <a:r>
                  <a:rPr lang="fr-FR" dirty="0"/>
                  <a:t> on NVIDIA V100 GPU </a:t>
                </a:r>
              </a:p>
              <a:p>
                <a:pPr lvl="1"/>
                <a:endParaRPr lang="fr-FR" dirty="0"/>
              </a:p>
              <a:p>
                <a:r>
                  <a:rPr lang="en-US" b="1" dirty="0"/>
                  <a:t>Hyperparameters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0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0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i="1" dirty="0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i="1" dirty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i="0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sz="2400" i="0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2400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Batch size: 128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Adam optimizer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Starting learning rate: 10</a:t>
                </a:r>
                <a:r>
                  <a:rPr lang="en-US" baseline="30000" dirty="0"/>
                  <a:t>-4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Momentum: 0.9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 Weight decay: 10</a:t>
                </a:r>
                <a:r>
                  <a:rPr lang="en-US" baseline="30000" dirty="0"/>
                  <a:t>-4</a:t>
                </a:r>
                <a:r>
                  <a:rPr lang="en-US" dirty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6" name="Espace réservé du contenu 3">
                <a:extLst>
                  <a:ext uri="{FF2B5EF4-FFF2-40B4-BE49-F238E27FC236}">
                    <a16:creationId xmlns:a16="http://schemas.microsoft.com/office/drawing/2014/main" id="{E6757B72-69B5-3E80-19A3-7D54084B5D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177" y="1320642"/>
                <a:ext cx="6872514" cy="5531675"/>
              </a:xfrm>
              <a:prstGeom prst="rect">
                <a:avLst/>
              </a:prstGeom>
              <a:blipFill>
                <a:blip r:embed="rId4"/>
                <a:stretch>
                  <a:fillRect l="-1476" t="-2752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219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655C-344A-D4A1-DEAA-49251386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Image 6" descr="Une image contenant capture d’écran, texte, Rectangle&#10;&#10;Description générée automatiquement">
            <a:extLst>
              <a:ext uri="{FF2B5EF4-FFF2-40B4-BE49-F238E27FC236}">
                <a16:creationId xmlns:a16="http://schemas.microsoft.com/office/drawing/2014/main" id="{B40B0B06-BE6B-B34E-B5D1-EB055942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8830" b="10915"/>
          <a:stretch/>
        </p:blipFill>
        <p:spPr>
          <a:xfrm>
            <a:off x="3401427" y="1010946"/>
            <a:ext cx="4542506" cy="2653209"/>
          </a:xfrm>
          <a:prstGeom prst="rect">
            <a:avLst/>
          </a:prstGeom>
        </p:spPr>
      </p:pic>
      <p:grpSp>
        <p:nvGrpSpPr>
          <p:cNvPr id="5" name="Groupe 38">
            <a:extLst>
              <a:ext uri="{FF2B5EF4-FFF2-40B4-BE49-F238E27FC236}">
                <a16:creationId xmlns:a16="http://schemas.microsoft.com/office/drawing/2014/main" id="{919FAF9E-17E4-EFCA-B462-028FBFA6EABF}"/>
              </a:ext>
            </a:extLst>
          </p:cNvPr>
          <p:cNvGrpSpPr/>
          <p:nvPr/>
        </p:nvGrpSpPr>
        <p:grpSpPr>
          <a:xfrm>
            <a:off x="116452" y="3191435"/>
            <a:ext cx="4825279" cy="3666565"/>
            <a:chOff x="116452" y="3565121"/>
            <a:chExt cx="4303059" cy="3292879"/>
          </a:xfrm>
        </p:grpSpPr>
        <p:pic>
          <p:nvPicPr>
            <p:cNvPr id="6" name="Image 5" descr="Une image contenant texte, capture d’écran, affichage, nombre&#10;&#10;Description générée automatiquement">
              <a:extLst>
                <a:ext uri="{FF2B5EF4-FFF2-40B4-BE49-F238E27FC236}">
                  <a16:creationId xmlns:a16="http://schemas.microsoft.com/office/drawing/2014/main" id="{30829A2F-5C57-B723-33DF-E9F1EAC4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52" y="3989294"/>
              <a:ext cx="4303059" cy="2868706"/>
            </a:xfrm>
            <a:prstGeom prst="rect">
              <a:avLst/>
            </a:prstGeom>
          </p:spPr>
        </p:pic>
        <p:sp>
          <p:nvSpPr>
            <p:cNvPr id="7" name="ZoneTexte 8">
              <a:extLst>
                <a:ext uri="{FF2B5EF4-FFF2-40B4-BE49-F238E27FC236}">
                  <a16:creationId xmlns:a16="http://schemas.microsoft.com/office/drawing/2014/main" id="{5EA52C5E-F8DB-0B43-B8D2-F2BF75A8E0CB}"/>
                </a:ext>
              </a:extLst>
            </p:cNvPr>
            <p:cNvSpPr txBox="1"/>
            <p:nvPr/>
          </p:nvSpPr>
          <p:spPr>
            <a:xfrm>
              <a:off x="286546" y="3565121"/>
              <a:ext cx="1793288" cy="35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/>
                <a:t>Hybrid</a:t>
              </a:r>
              <a:r>
                <a:rPr lang="fr-FR" sz="2000" b="1" dirty="0"/>
                <a:t> Newton</a:t>
              </a:r>
              <a:endParaRPr lang="en-US" sz="2000" b="1" dirty="0"/>
            </a:p>
          </p:txBody>
        </p:sp>
        <p:cxnSp>
          <p:nvCxnSpPr>
            <p:cNvPr id="8" name="Connecteur droit avec flèche 18">
              <a:extLst>
                <a:ext uri="{FF2B5EF4-FFF2-40B4-BE49-F238E27FC236}">
                  <a16:creationId xmlns:a16="http://schemas.microsoft.com/office/drawing/2014/main" id="{C1C67090-890A-4715-B472-B264B8FF77D0}"/>
                </a:ext>
              </a:extLst>
            </p:cNvPr>
            <p:cNvCxnSpPr/>
            <p:nvPr/>
          </p:nvCxnSpPr>
          <p:spPr>
            <a:xfrm>
              <a:off x="663388" y="3989294"/>
              <a:ext cx="959224" cy="0"/>
            </a:xfrm>
            <a:prstGeom prst="straightConnector1">
              <a:avLst/>
            </a:prstGeom>
            <a:ln w="38100">
              <a:solidFill>
                <a:srgbClr val="30517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7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C987E801-D555-9999-8B06-77ABC144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67" y="3735693"/>
            <a:ext cx="4825279" cy="3098243"/>
          </a:xfrm>
          <a:prstGeom prst="rect">
            <a:avLst/>
          </a:prstGeom>
        </p:spPr>
      </p:pic>
      <p:sp>
        <p:nvSpPr>
          <p:cNvPr id="10" name="ZoneTexte 12">
            <a:extLst>
              <a:ext uri="{FF2B5EF4-FFF2-40B4-BE49-F238E27FC236}">
                <a16:creationId xmlns:a16="http://schemas.microsoft.com/office/drawing/2014/main" id="{D9417F7E-EAF6-888B-C5D8-81C655CA96C7}"/>
              </a:ext>
            </a:extLst>
          </p:cNvPr>
          <p:cNvSpPr txBox="1"/>
          <p:nvPr/>
        </p:nvSpPr>
        <p:spPr>
          <a:xfrm>
            <a:off x="8296300" y="3272126"/>
            <a:ext cx="2111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Standard Newton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90566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81D0-3DBC-534D-219E-69B96E85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ZoneTexte 17">
            <a:extLst>
              <a:ext uri="{FF2B5EF4-FFF2-40B4-BE49-F238E27FC236}">
                <a16:creationId xmlns:a16="http://schemas.microsoft.com/office/drawing/2014/main" id="{27D589EC-26F3-50E9-6478-1403181F2F86}"/>
              </a:ext>
            </a:extLst>
          </p:cNvPr>
          <p:cNvSpPr txBox="1"/>
          <p:nvPr/>
        </p:nvSpPr>
        <p:spPr>
          <a:xfrm>
            <a:off x="49101" y="1329050"/>
            <a:ext cx="341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Saturation </a:t>
            </a:r>
            <a:r>
              <a:rPr lang="fr-FR" sz="2400" b="1" dirty="0" err="1"/>
              <a:t>initializations</a:t>
            </a:r>
            <a:r>
              <a:rPr lang="fr-FR" sz="2400" b="1" dirty="0"/>
              <a:t> :</a:t>
            </a:r>
            <a:endParaRPr lang="en-US" sz="2400" b="1" dirty="0"/>
          </a:p>
        </p:txBody>
      </p:sp>
      <p:grpSp>
        <p:nvGrpSpPr>
          <p:cNvPr id="5" name="Groupe 9">
            <a:extLst>
              <a:ext uri="{FF2B5EF4-FFF2-40B4-BE49-F238E27FC236}">
                <a16:creationId xmlns:a16="http://schemas.microsoft.com/office/drawing/2014/main" id="{E2E6CE29-D0B3-EBB4-352C-D0C11E45F1DF}"/>
              </a:ext>
            </a:extLst>
          </p:cNvPr>
          <p:cNvGrpSpPr/>
          <p:nvPr/>
        </p:nvGrpSpPr>
        <p:grpSpPr>
          <a:xfrm>
            <a:off x="403740" y="1801280"/>
            <a:ext cx="3415641" cy="2295154"/>
            <a:chOff x="403740" y="1801280"/>
            <a:chExt cx="3415641" cy="2295154"/>
          </a:xfrm>
        </p:grpSpPr>
        <p:pic>
          <p:nvPicPr>
            <p:cNvPr id="6" name="Image 15">
              <a:extLst>
                <a:ext uri="{FF2B5EF4-FFF2-40B4-BE49-F238E27FC236}">
                  <a16:creationId xmlns:a16="http://schemas.microsoft.com/office/drawing/2014/main" id="{280D7C4E-48B0-1025-ED46-69BDA806C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" t="1454" r="1507" b="2303"/>
            <a:stretch/>
          </p:blipFill>
          <p:spPr>
            <a:xfrm>
              <a:off x="599111" y="1801280"/>
              <a:ext cx="3024900" cy="1913797"/>
            </a:xfrm>
            <a:prstGeom prst="rect">
              <a:avLst/>
            </a:prstGeom>
          </p:spPr>
        </p:pic>
        <p:sp>
          <p:nvSpPr>
            <p:cNvPr id="7" name="ZoneTexte 16">
              <a:extLst>
                <a:ext uri="{FF2B5EF4-FFF2-40B4-BE49-F238E27FC236}">
                  <a16:creationId xmlns:a16="http://schemas.microsoft.com/office/drawing/2014/main" id="{B621D7F8-E669-C241-2711-6D68030FB1E6}"/>
                </a:ext>
              </a:extLst>
            </p:cNvPr>
            <p:cNvSpPr txBox="1"/>
            <p:nvPr/>
          </p:nvSpPr>
          <p:spPr>
            <a:xfrm>
              <a:off x="403740" y="3696324"/>
              <a:ext cx="3415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Standard</a:t>
              </a:r>
              <a:endParaRPr lang="en-US" sz="2000" b="1" dirty="0"/>
            </a:p>
          </p:txBody>
        </p:sp>
      </p:grpSp>
      <p:pic>
        <p:nvPicPr>
          <p:cNvPr id="8" name="Image 12">
            <a:extLst>
              <a:ext uri="{FF2B5EF4-FFF2-40B4-BE49-F238E27FC236}">
                <a16:creationId xmlns:a16="http://schemas.microsoft.com/office/drawing/2014/main" id="{ECB8A66E-D633-5BA0-4655-FA1F38DAD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" t="1666" r="1651" b="2091"/>
          <a:stretch/>
        </p:blipFill>
        <p:spPr>
          <a:xfrm>
            <a:off x="599111" y="4489362"/>
            <a:ext cx="3024900" cy="1913798"/>
          </a:xfrm>
          <a:prstGeom prst="rect">
            <a:avLst/>
          </a:prstGeom>
        </p:spPr>
      </p:pic>
      <p:sp>
        <p:nvSpPr>
          <p:cNvPr id="9" name="ZoneTexte 13">
            <a:extLst>
              <a:ext uri="{FF2B5EF4-FFF2-40B4-BE49-F238E27FC236}">
                <a16:creationId xmlns:a16="http://schemas.microsoft.com/office/drawing/2014/main" id="{E5EDCE91-A681-8C38-E3C0-22734860AA2A}"/>
              </a:ext>
            </a:extLst>
          </p:cNvPr>
          <p:cNvSpPr txBox="1"/>
          <p:nvPr/>
        </p:nvSpPr>
        <p:spPr>
          <a:xfrm>
            <a:off x="739961" y="640316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Hybrid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93587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81D0-3DBC-534D-219E-69B96E85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ZoneTexte 17">
            <a:extLst>
              <a:ext uri="{FF2B5EF4-FFF2-40B4-BE49-F238E27FC236}">
                <a16:creationId xmlns:a16="http://schemas.microsoft.com/office/drawing/2014/main" id="{27D589EC-26F3-50E9-6478-1403181F2F86}"/>
              </a:ext>
            </a:extLst>
          </p:cNvPr>
          <p:cNvSpPr txBox="1"/>
          <p:nvPr/>
        </p:nvSpPr>
        <p:spPr>
          <a:xfrm>
            <a:off x="49101" y="1329050"/>
            <a:ext cx="341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Saturation </a:t>
            </a:r>
            <a:r>
              <a:rPr lang="fr-FR" sz="2400" b="1" dirty="0" err="1"/>
              <a:t>initializations</a:t>
            </a:r>
            <a:r>
              <a:rPr lang="fr-FR" sz="2400" b="1" dirty="0"/>
              <a:t> :</a:t>
            </a:r>
            <a:endParaRPr lang="en-US" sz="2400" b="1" dirty="0"/>
          </a:p>
        </p:txBody>
      </p:sp>
      <p:grpSp>
        <p:nvGrpSpPr>
          <p:cNvPr id="5" name="Groupe 9">
            <a:extLst>
              <a:ext uri="{FF2B5EF4-FFF2-40B4-BE49-F238E27FC236}">
                <a16:creationId xmlns:a16="http://schemas.microsoft.com/office/drawing/2014/main" id="{E2E6CE29-D0B3-EBB4-352C-D0C11E45F1DF}"/>
              </a:ext>
            </a:extLst>
          </p:cNvPr>
          <p:cNvGrpSpPr/>
          <p:nvPr/>
        </p:nvGrpSpPr>
        <p:grpSpPr>
          <a:xfrm>
            <a:off x="403740" y="1801280"/>
            <a:ext cx="3415641" cy="2295154"/>
            <a:chOff x="403740" y="1801280"/>
            <a:chExt cx="3415641" cy="2295154"/>
          </a:xfrm>
        </p:grpSpPr>
        <p:pic>
          <p:nvPicPr>
            <p:cNvPr id="6" name="Image 15">
              <a:extLst>
                <a:ext uri="{FF2B5EF4-FFF2-40B4-BE49-F238E27FC236}">
                  <a16:creationId xmlns:a16="http://schemas.microsoft.com/office/drawing/2014/main" id="{280D7C4E-48B0-1025-ED46-69BDA806C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" t="1454" r="1507" b="2303"/>
            <a:stretch/>
          </p:blipFill>
          <p:spPr>
            <a:xfrm>
              <a:off x="599111" y="1801280"/>
              <a:ext cx="3024900" cy="1913797"/>
            </a:xfrm>
            <a:prstGeom prst="rect">
              <a:avLst/>
            </a:prstGeom>
          </p:spPr>
        </p:pic>
        <p:sp>
          <p:nvSpPr>
            <p:cNvPr id="7" name="ZoneTexte 16">
              <a:extLst>
                <a:ext uri="{FF2B5EF4-FFF2-40B4-BE49-F238E27FC236}">
                  <a16:creationId xmlns:a16="http://schemas.microsoft.com/office/drawing/2014/main" id="{B621D7F8-E669-C241-2711-6D68030FB1E6}"/>
                </a:ext>
              </a:extLst>
            </p:cNvPr>
            <p:cNvSpPr txBox="1"/>
            <p:nvPr/>
          </p:nvSpPr>
          <p:spPr>
            <a:xfrm>
              <a:off x="403740" y="3696324"/>
              <a:ext cx="3415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Standard</a:t>
              </a:r>
              <a:endParaRPr lang="en-US" sz="2000" b="1" dirty="0"/>
            </a:p>
          </p:txBody>
        </p:sp>
      </p:grpSp>
      <p:pic>
        <p:nvPicPr>
          <p:cNvPr id="8" name="Image 12">
            <a:extLst>
              <a:ext uri="{FF2B5EF4-FFF2-40B4-BE49-F238E27FC236}">
                <a16:creationId xmlns:a16="http://schemas.microsoft.com/office/drawing/2014/main" id="{ECB8A66E-D633-5BA0-4655-FA1F38DAD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" t="1666" r="1651" b="2091"/>
          <a:stretch/>
        </p:blipFill>
        <p:spPr>
          <a:xfrm>
            <a:off x="599111" y="4489362"/>
            <a:ext cx="3024900" cy="1913798"/>
          </a:xfrm>
          <a:prstGeom prst="rect">
            <a:avLst/>
          </a:prstGeom>
        </p:spPr>
      </p:pic>
      <p:sp>
        <p:nvSpPr>
          <p:cNvPr id="9" name="ZoneTexte 13">
            <a:extLst>
              <a:ext uri="{FF2B5EF4-FFF2-40B4-BE49-F238E27FC236}">
                <a16:creationId xmlns:a16="http://schemas.microsoft.com/office/drawing/2014/main" id="{E5EDCE91-A681-8C38-E3C0-22734860AA2A}"/>
              </a:ext>
            </a:extLst>
          </p:cNvPr>
          <p:cNvSpPr txBox="1"/>
          <p:nvPr/>
        </p:nvSpPr>
        <p:spPr>
          <a:xfrm>
            <a:off x="739961" y="640316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Hybrid</a:t>
            </a:r>
            <a:endParaRPr lang="en-US" sz="2000" b="1" dirty="0"/>
          </a:p>
        </p:txBody>
      </p:sp>
      <p:sp>
        <p:nvSpPr>
          <p:cNvPr id="10" name="Flèche : droite à entaille 5">
            <a:extLst>
              <a:ext uri="{FF2B5EF4-FFF2-40B4-BE49-F238E27FC236}">
                <a16:creationId xmlns:a16="http://schemas.microsoft.com/office/drawing/2014/main" id="{36756135-9AD1-62B8-02C5-014A6989AD0D}"/>
              </a:ext>
            </a:extLst>
          </p:cNvPr>
          <p:cNvSpPr/>
          <p:nvPr/>
        </p:nvSpPr>
        <p:spPr>
          <a:xfrm>
            <a:off x="3212431" y="3780713"/>
            <a:ext cx="764989" cy="60862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8">
            <a:extLst>
              <a:ext uri="{FF2B5EF4-FFF2-40B4-BE49-F238E27FC236}">
                <a16:creationId xmlns:a16="http://schemas.microsoft.com/office/drawing/2014/main" id="{823000E5-121B-B8C2-E8A9-07333300B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" t="4125" r="18578" b="3980"/>
          <a:stretch/>
        </p:blipFill>
        <p:spPr>
          <a:xfrm>
            <a:off x="4274503" y="3055784"/>
            <a:ext cx="3024900" cy="1921938"/>
          </a:xfrm>
          <a:prstGeom prst="rect">
            <a:avLst/>
          </a:prstGeom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D9F1A42E-8262-913A-83CE-D7CC98165C06}"/>
              </a:ext>
            </a:extLst>
          </p:cNvPr>
          <p:cNvSpPr txBox="1"/>
          <p:nvPr/>
        </p:nvSpPr>
        <p:spPr>
          <a:xfrm>
            <a:off x="4079132" y="4977722"/>
            <a:ext cx="341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Solution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7874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81D0-3DBC-534D-219E-69B96E85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ZoneTexte 17">
            <a:extLst>
              <a:ext uri="{FF2B5EF4-FFF2-40B4-BE49-F238E27FC236}">
                <a16:creationId xmlns:a16="http://schemas.microsoft.com/office/drawing/2014/main" id="{27D589EC-26F3-50E9-6478-1403181F2F86}"/>
              </a:ext>
            </a:extLst>
          </p:cNvPr>
          <p:cNvSpPr txBox="1"/>
          <p:nvPr/>
        </p:nvSpPr>
        <p:spPr>
          <a:xfrm>
            <a:off x="49101" y="1329050"/>
            <a:ext cx="341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Saturation </a:t>
            </a:r>
            <a:r>
              <a:rPr lang="fr-FR" sz="2400" b="1" dirty="0" err="1"/>
              <a:t>initializations</a:t>
            </a:r>
            <a:r>
              <a:rPr lang="fr-FR" sz="2400" b="1" dirty="0"/>
              <a:t> :</a:t>
            </a:r>
            <a:endParaRPr lang="en-US" sz="2400" b="1" dirty="0"/>
          </a:p>
        </p:txBody>
      </p:sp>
      <p:grpSp>
        <p:nvGrpSpPr>
          <p:cNvPr id="5" name="Groupe 9">
            <a:extLst>
              <a:ext uri="{FF2B5EF4-FFF2-40B4-BE49-F238E27FC236}">
                <a16:creationId xmlns:a16="http://schemas.microsoft.com/office/drawing/2014/main" id="{E2E6CE29-D0B3-EBB4-352C-D0C11E45F1DF}"/>
              </a:ext>
            </a:extLst>
          </p:cNvPr>
          <p:cNvGrpSpPr/>
          <p:nvPr/>
        </p:nvGrpSpPr>
        <p:grpSpPr>
          <a:xfrm>
            <a:off x="403740" y="1801280"/>
            <a:ext cx="3415641" cy="2295154"/>
            <a:chOff x="403740" y="1801280"/>
            <a:chExt cx="3415641" cy="2295154"/>
          </a:xfrm>
        </p:grpSpPr>
        <p:pic>
          <p:nvPicPr>
            <p:cNvPr id="6" name="Image 15">
              <a:extLst>
                <a:ext uri="{FF2B5EF4-FFF2-40B4-BE49-F238E27FC236}">
                  <a16:creationId xmlns:a16="http://schemas.microsoft.com/office/drawing/2014/main" id="{280D7C4E-48B0-1025-ED46-69BDA806C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" t="1454" r="1507" b="2303"/>
            <a:stretch/>
          </p:blipFill>
          <p:spPr>
            <a:xfrm>
              <a:off x="599111" y="1801280"/>
              <a:ext cx="3024900" cy="1913797"/>
            </a:xfrm>
            <a:prstGeom prst="rect">
              <a:avLst/>
            </a:prstGeom>
          </p:spPr>
        </p:pic>
        <p:sp>
          <p:nvSpPr>
            <p:cNvPr id="7" name="ZoneTexte 16">
              <a:extLst>
                <a:ext uri="{FF2B5EF4-FFF2-40B4-BE49-F238E27FC236}">
                  <a16:creationId xmlns:a16="http://schemas.microsoft.com/office/drawing/2014/main" id="{B621D7F8-E669-C241-2711-6D68030FB1E6}"/>
                </a:ext>
              </a:extLst>
            </p:cNvPr>
            <p:cNvSpPr txBox="1"/>
            <p:nvPr/>
          </p:nvSpPr>
          <p:spPr>
            <a:xfrm>
              <a:off x="403740" y="3696324"/>
              <a:ext cx="3415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Standard</a:t>
              </a:r>
              <a:endParaRPr lang="en-US" sz="2000" b="1" dirty="0"/>
            </a:p>
          </p:txBody>
        </p:sp>
      </p:grpSp>
      <p:pic>
        <p:nvPicPr>
          <p:cNvPr id="8" name="Image 12">
            <a:extLst>
              <a:ext uri="{FF2B5EF4-FFF2-40B4-BE49-F238E27FC236}">
                <a16:creationId xmlns:a16="http://schemas.microsoft.com/office/drawing/2014/main" id="{ECB8A66E-D633-5BA0-4655-FA1F38DAD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" t="1666" r="1651" b="2091"/>
          <a:stretch/>
        </p:blipFill>
        <p:spPr>
          <a:xfrm>
            <a:off x="599111" y="4489362"/>
            <a:ext cx="3024900" cy="1913798"/>
          </a:xfrm>
          <a:prstGeom prst="rect">
            <a:avLst/>
          </a:prstGeom>
        </p:spPr>
      </p:pic>
      <p:sp>
        <p:nvSpPr>
          <p:cNvPr id="9" name="ZoneTexte 13">
            <a:extLst>
              <a:ext uri="{FF2B5EF4-FFF2-40B4-BE49-F238E27FC236}">
                <a16:creationId xmlns:a16="http://schemas.microsoft.com/office/drawing/2014/main" id="{E5EDCE91-A681-8C38-E3C0-22734860AA2A}"/>
              </a:ext>
            </a:extLst>
          </p:cNvPr>
          <p:cNvSpPr txBox="1"/>
          <p:nvPr/>
        </p:nvSpPr>
        <p:spPr>
          <a:xfrm>
            <a:off x="739961" y="640316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Hybrid</a:t>
            </a:r>
            <a:endParaRPr lang="en-US" sz="2000" b="1" dirty="0"/>
          </a:p>
        </p:txBody>
      </p:sp>
      <p:sp>
        <p:nvSpPr>
          <p:cNvPr id="10" name="Flèche : droite à entaille 5">
            <a:extLst>
              <a:ext uri="{FF2B5EF4-FFF2-40B4-BE49-F238E27FC236}">
                <a16:creationId xmlns:a16="http://schemas.microsoft.com/office/drawing/2014/main" id="{36756135-9AD1-62B8-02C5-014A6989AD0D}"/>
              </a:ext>
            </a:extLst>
          </p:cNvPr>
          <p:cNvSpPr/>
          <p:nvPr/>
        </p:nvSpPr>
        <p:spPr>
          <a:xfrm>
            <a:off x="3212431" y="3780713"/>
            <a:ext cx="764989" cy="60862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6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9950FE62-F9C1-3531-4AC0-EEAEF10A5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72" y="2771775"/>
            <a:ext cx="4501455" cy="2469594"/>
          </a:xfrm>
          <a:prstGeom prst="rect">
            <a:avLst/>
          </a:prstGeom>
        </p:spPr>
      </p:pic>
      <p:pic>
        <p:nvPicPr>
          <p:cNvPr id="12" name="Image 8">
            <a:extLst>
              <a:ext uri="{FF2B5EF4-FFF2-40B4-BE49-F238E27FC236}">
                <a16:creationId xmlns:a16="http://schemas.microsoft.com/office/drawing/2014/main" id="{823000E5-121B-B8C2-E8A9-07333300B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2" t="4125" r="18578" b="3980"/>
          <a:stretch/>
        </p:blipFill>
        <p:spPr>
          <a:xfrm>
            <a:off x="4274503" y="3055784"/>
            <a:ext cx="3024900" cy="1921938"/>
          </a:xfrm>
          <a:prstGeom prst="rect">
            <a:avLst/>
          </a:prstGeom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338D51DB-5F29-B7B7-11C0-C02288E80D28}"/>
              </a:ext>
            </a:extLst>
          </p:cNvPr>
          <p:cNvSpPr txBox="1"/>
          <p:nvPr/>
        </p:nvSpPr>
        <p:spPr>
          <a:xfrm>
            <a:off x="4079132" y="4977722"/>
            <a:ext cx="341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Solution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604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1365-8359-3B43-FC33-64AA328E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Espace réservé du contenu 6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55FF4584-9708-82A6-CA8B-57AA97D7D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" y="1416369"/>
            <a:ext cx="9318979" cy="434653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6253945-C457-A146-811B-B0F7EC965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54729"/>
              </p:ext>
            </p:extLst>
          </p:nvPr>
        </p:nvGraphicFramePr>
        <p:xfrm>
          <a:off x="8825799" y="4850926"/>
          <a:ext cx="316897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054">
                  <a:extLst>
                    <a:ext uri="{9D8B030D-6E8A-4147-A177-3AD203B41FA5}">
                      <a16:colId xmlns:a16="http://schemas.microsoft.com/office/drawing/2014/main" val="2803051476"/>
                    </a:ext>
                  </a:extLst>
                </a:gridCol>
                <a:gridCol w="1819924">
                  <a:extLst>
                    <a:ext uri="{9D8B030D-6E8A-4147-A177-3AD203B41FA5}">
                      <a16:colId xmlns:a16="http://schemas.microsoft.com/office/drawing/2014/main" val="3418738403"/>
                    </a:ext>
                  </a:extLst>
                </a:gridCol>
              </a:tblGrid>
              <a:tr h="366103"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Acceleration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465611"/>
                  </a:ext>
                </a:extLst>
              </a:tr>
              <a:tr h="368682">
                <a:tc>
                  <a:txBody>
                    <a:bodyPr/>
                    <a:lstStyle/>
                    <a:p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Test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39%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62817"/>
                  </a:ext>
                </a:extLst>
              </a:tr>
              <a:tr h="368682">
                <a:tc>
                  <a:txBody>
                    <a:bodyPr/>
                    <a:lstStyle/>
                    <a:p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Train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39%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45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60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28247-351E-B965-F8CC-E02BB06D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Global Hybrid Newton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C8267BD-3BCA-DC80-D979-2F82505CE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65822"/>
              </p:ext>
            </p:extLst>
          </p:nvPr>
        </p:nvGraphicFramePr>
        <p:xfrm>
          <a:off x="465826" y="1690688"/>
          <a:ext cx="10327340" cy="2434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271">
                  <a:extLst>
                    <a:ext uri="{9D8B030D-6E8A-4147-A177-3AD203B41FA5}">
                      <a16:colId xmlns:a16="http://schemas.microsoft.com/office/drawing/2014/main" val="3664720547"/>
                    </a:ext>
                  </a:extLst>
                </a:gridCol>
                <a:gridCol w="704806">
                  <a:extLst>
                    <a:ext uri="{9D8B030D-6E8A-4147-A177-3AD203B41FA5}">
                      <a16:colId xmlns:a16="http://schemas.microsoft.com/office/drawing/2014/main" val="1356406549"/>
                    </a:ext>
                  </a:extLst>
                </a:gridCol>
                <a:gridCol w="4611263">
                  <a:extLst>
                    <a:ext uri="{9D8B030D-6E8A-4147-A177-3AD203B41FA5}">
                      <a16:colId xmlns:a16="http://schemas.microsoft.com/office/drawing/2014/main" val="1949960931"/>
                    </a:ext>
                  </a:extLst>
                </a:gridCol>
              </a:tblGrid>
              <a:tr h="57044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Advantages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Drawbacks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831623"/>
                  </a:ext>
                </a:extLst>
              </a:tr>
              <a:tr h="4200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Acceleration of numerical simulation for a large range of well events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Offline phase expensive : 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428187"/>
                  </a:ext>
                </a:extLst>
              </a:tr>
              <a:tr h="2100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 generation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Model training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959663"/>
                  </a:ext>
                </a:extLst>
              </a:tr>
              <a:tr h="743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Online phase affordable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Constant well location</a:t>
                      </a: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63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66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F093-67AF-C94C-A210-027721FD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44DA-E5E3-A766-939D-211D30C74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Integration of Hybrid Newton preconditioning in OPM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More complex physical model</a:t>
            </a:r>
          </a:p>
          <a:p>
            <a:pPr lvl="1"/>
            <a:r>
              <a:rPr lang="en-US" b="1" dirty="0"/>
              <a:t>Training data generation cost</a:t>
            </a:r>
          </a:p>
          <a:p>
            <a:pPr lvl="1"/>
            <a:r>
              <a:rPr lang="en-US" b="1" dirty="0"/>
              <a:t>Multi-well handling</a:t>
            </a:r>
          </a:p>
          <a:p>
            <a:pPr lvl="1"/>
            <a:r>
              <a:rPr lang="en-US" dirty="0"/>
              <a:t>Heterogeneities </a:t>
            </a:r>
          </a:p>
          <a:p>
            <a:pPr lvl="1"/>
            <a:r>
              <a:rPr lang="en-US" dirty="0"/>
              <a:t>Discretization</a:t>
            </a:r>
          </a:p>
          <a:p>
            <a:r>
              <a:rPr lang="en-US" dirty="0"/>
              <a:t>Current developments:</a:t>
            </a:r>
          </a:p>
          <a:p>
            <a:pPr lvl="1"/>
            <a:r>
              <a:rPr lang="en-US" dirty="0"/>
              <a:t>Local Hybrid Newton </a:t>
            </a:r>
            <a:r>
              <a:rPr lang="en-US" dirty="0">
                <a:sym typeface="Wingdings" pitchFamily="2" charset="2"/>
              </a:rPr>
              <a:t> Reduce training cost / Multi-well handling </a:t>
            </a:r>
            <a:endParaRPr lang="en-US" dirty="0"/>
          </a:p>
          <a:p>
            <a:pPr lvl="1"/>
            <a:r>
              <a:rPr lang="en-US" dirty="0"/>
              <a:t>Generalized well model </a:t>
            </a:r>
            <a:r>
              <a:rPr lang="en-US" dirty="0">
                <a:sym typeface="Wingdings" pitchFamily="2" charset="2"/>
              </a:rPr>
              <a:t> Reduce Dataset generation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3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BE0D-9E7E-DB15-2DD3-7C92C9F1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65C67-F0B8-A8CC-449E-16E7EC841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Mathematical model and numerical resolution</a:t>
            </a:r>
          </a:p>
          <a:p>
            <a:pPr>
              <a:lnSpc>
                <a:spcPct val="150000"/>
              </a:lnSpc>
            </a:pPr>
            <a:r>
              <a:rPr lang="en-US" dirty="0"/>
              <a:t>Global Hybrid Newton</a:t>
            </a:r>
          </a:p>
          <a:p>
            <a:pPr>
              <a:lnSpc>
                <a:spcPct val="150000"/>
              </a:lnSpc>
            </a:pPr>
            <a:r>
              <a:rPr lang="en-US" dirty="0"/>
              <a:t>Results</a:t>
            </a:r>
          </a:p>
          <a:p>
            <a:pPr>
              <a:lnSpc>
                <a:spcPct val="150000"/>
              </a:lnSpc>
            </a:pPr>
            <a:r>
              <a:rPr lang="en-US" dirty="0"/>
              <a:t>Conclusion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52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DFD2-4774-3BD8-C8E8-CDE5FC7F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0F77B5-5DAF-45C5-71A7-101697EB0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14" y="1324972"/>
            <a:ext cx="11965371" cy="563244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Hybrid Newton</a:t>
            </a:r>
          </a:p>
          <a:p>
            <a:pPr marL="1028700" lvl="1" indent="-342900"/>
            <a:r>
              <a:rPr lang="en-US" sz="1600" b="0" i="1" u="none" strike="noStrike" baseline="0" dirty="0">
                <a:latin typeface="SFRM1200"/>
              </a:rPr>
              <a:t>Alban </a:t>
            </a:r>
            <a:r>
              <a:rPr lang="en-US" sz="1600" b="0" i="1" u="none" strike="noStrike" baseline="0" dirty="0" err="1">
                <a:latin typeface="SFRM1200"/>
              </a:rPr>
              <a:t>Odot</a:t>
            </a:r>
            <a:r>
              <a:rPr lang="en-US" sz="1600" b="0" i="1" u="none" strike="noStrike" baseline="0" dirty="0">
                <a:latin typeface="SFRM1200"/>
              </a:rPr>
              <a:t>, </a:t>
            </a:r>
            <a:r>
              <a:rPr lang="en-US" sz="1600" b="0" i="1" u="none" strike="noStrike" baseline="0" dirty="0" err="1">
                <a:latin typeface="SFRM1200"/>
              </a:rPr>
              <a:t>Ryadh</a:t>
            </a:r>
            <a:r>
              <a:rPr lang="en-US" sz="1600" b="0" i="1" u="none" strike="noStrike" baseline="0" dirty="0">
                <a:latin typeface="SFRM1200"/>
              </a:rPr>
              <a:t> </a:t>
            </a:r>
            <a:r>
              <a:rPr lang="en-US" sz="1600" b="0" i="1" u="none" strike="noStrike" baseline="0" dirty="0" err="1">
                <a:latin typeface="SFRM1200"/>
              </a:rPr>
              <a:t>Haferssas</a:t>
            </a:r>
            <a:r>
              <a:rPr lang="en-US" sz="1600" b="0" i="1" u="none" strike="noStrike" baseline="0" dirty="0">
                <a:latin typeface="SFRM1200"/>
              </a:rPr>
              <a:t>, and Stéphane </a:t>
            </a:r>
            <a:r>
              <a:rPr lang="en-US" sz="1600" b="0" i="1" u="none" strike="noStrike" baseline="0" dirty="0" err="1">
                <a:latin typeface="SFRM1200"/>
              </a:rPr>
              <a:t>Cotin</a:t>
            </a:r>
            <a:r>
              <a:rPr lang="en-US" sz="1600" b="0" i="1" u="none" strike="noStrike" baseline="0" dirty="0">
                <a:latin typeface="SFRM1200"/>
              </a:rPr>
              <a:t>. </a:t>
            </a:r>
            <a:r>
              <a:rPr lang="en-US" sz="1600" b="0" i="1" u="none" strike="noStrike" baseline="0" dirty="0" err="1">
                <a:latin typeface="SFRM1200"/>
              </a:rPr>
              <a:t>Deepphysics</a:t>
            </a:r>
            <a:r>
              <a:rPr lang="en-US" sz="1600" b="0" i="1" u="none" strike="noStrike" baseline="0" dirty="0">
                <a:latin typeface="SFRM1200"/>
              </a:rPr>
              <a:t>: a physics aware deep learning framework for real-time simulation. </a:t>
            </a:r>
            <a:r>
              <a:rPr lang="en-US" sz="1600" b="0" i="1" u="none" strike="noStrike" baseline="0" dirty="0" err="1">
                <a:latin typeface="SFTI1200"/>
              </a:rPr>
              <a:t>CoRR</a:t>
            </a:r>
            <a:r>
              <a:rPr lang="en-US" sz="1600" b="0" i="1" u="none" strike="noStrike" baseline="0" dirty="0">
                <a:latin typeface="SFRM1200"/>
              </a:rPr>
              <a:t>, abs/2109.09491, 2021.</a:t>
            </a:r>
          </a:p>
          <a:p>
            <a:pPr marL="1028700" lvl="1" indent="-342900"/>
            <a:r>
              <a:rPr lang="en-US" sz="1600" i="1" dirty="0" err="1"/>
              <a:t>Ichrak</a:t>
            </a:r>
            <a:r>
              <a:rPr lang="en-US" sz="1600" i="1" dirty="0"/>
              <a:t> Ben Yahia, Jean-Pierre </a:t>
            </a:r>
            <a:r>
              <a:rPr lang="en-US" sz="1600" i="1" dirty="0" err="1"/>
              <a:t>Merlet</a:t>
            </a:r>
            <a:r>
              <a:rPr lang="en-US" sz="1600" i="1" dirty="0"/>
              <a:t>, and Yves </a:t>
            </a:r>
            <a:r>
              <a:rPr lang="en-US" sz="1600" i="1" dirty="0" err="1"/>
              <a:t>Papegay</a:t>
            </a:r>
            <a:r>
              <a:rPr lang="en-US" sz="1600" i="1" dirty="0"/>
              <a:t>. Mixing neural networks and the Newton method for the kinematics of simple </a:t>
            </a:r>
            <a:r>
              <a:rPr lang="en-US" sz="1600" i="1" dirty="0" err="1"/>
              <a:t>cabledriven</a:t>
            </a:r>
            <a:r>
              <a:rPr lang="en-US" sz="1600" i="1" dirty="0"/>
              <a:t> parallel robots with sagging cables. In ICAR 2021 - 20th International Conference on advanced robotics, </a:t>
            </a:r>
            <a:r>
              <a:rPr lang="en-US" sz="1600" i="1" dirty="0" err="1"/>
              <a:t>Ljulbjana</a:t>
            </a:r>
            <a:r>
              <a:rPr lang="en-US" sz="1600" i="1" dirty="0"/>
              <a:t>, Slovenia, December 2021.</a:t>
            </a:r>
          </a:p>
          <a:p>
            <a:pPr marL="1028700" lvl="1" indent="-342900"/>
            <a:r>
              <a:rPr lang="en-US" sz="1600" b="0" i="1" u="none" strike="noStrike" baseline="0" dirty="0">
                <a:latin typeface="SFRM1200"/>
              </a:rPr>
              <a:t>Jianguo Huang, </a:t>
            </a:r>
            <a:r>
              <a:rPr lang="en-US" sz="1600" b="0" i="1" u="none" strike="noStrike" baseline="0" dirty="0" err="1">
                <a:latin typeface="SFRM1200"/>
              </a:rPr>
              <a:t>Haoqin</a:t>
            </a:r>
            <a:r>
              <a:rPr lang="en-US" sz="1600" b="0" i="1" u="none" strike="noStrike" baseline="0" dirty="0">
                <a:latin typeface="SFRM1200"/>
              </a:rPr>
              <a:t> Wang, and </a:t>
            </a:r>
            <a:r>
              <a:rPr lang="en-US" sz="1600" b="0" i="1" u="none" strike="noStrike" baseline="0" dirty="0" err="1">
                <a:latin typeface="SFRM1200"/>
              </a:rPr>
              <a:t>Haizhao</a:t>
            </a:r>
            <a:r>
              <a:rPr lang="en-US" sz="1600" b="0" i="1" u="none" strike="noStrike" baseline="0" dirty="0">
                <a:latin typeface="SFRM1200"/>
              </a:rPr>
              <a:t> Yang. Int-deep: A deep learning initialized iterative method for nonlinear problems. </a:t>
            </a:r>
            <a:r>
              <a:rPr lang="en-US" sz="1600" b="0" i="1" u="none" strike="noStrike" baseline="0" dirty="0">
                <a:latin typeface="SFTI1200"/>
              </a:rPr>
              <a:t>Journal of Computational Physics</a:t>
            </a:r>
            <a:r>
              <a:rPr lang="en-US" sz="1600" b="0" i="1" u="none" strike="noStrike" baseline="0" dirty="0">
                <a:latin typeface="SFRM1200"/>
              </a:rPr>
              <a:t>, 419:109675, 2020.</a:t>
            </a:r>
          </a:p>
          <a:p>
            <a:pPr marL="1028700" lvl="1" indent="-342900"/>
            <a:r>
              <a:rPr lang="en-US" sz="1600" b="0" i="0" u="none" strike="noStrike" baseline="0" dirty="0" err="1">
                <a:latin typeface="SFRM1200"/>
              </a:rPr>
              <a:t>Subhrajyoti</a:t>
            </a:r>
            <a:r>
              <a:rPr lang="en-US" sz="1600" b="0" i="0" u="none" strike="noStrike" baseline="0" dirty="0">
                <a:latin typeface="SFRM1200"/>
              </a:rPr>
              <a:t> Bhattacharyya and Aditya Vyas. A novel methodology for fast reservoir simulation of single-phase gas reservoirs using machine learning. </a:t>
            </a:r>
            <a:r>
              <a:rPr lang="en-US" sz="1600" b="0" i="0" u="none" strike="noStrike" baseline="0" dirty="0" err="1">
                <a:latin typeface="SFTI1200"/>
              </a:rPr>
              <a:t>Heliyon</a:t>
            </a:r>
            <a:r>
              <a:rPr lang="en-US" sz="1600" b="0" i="0" u="none" strike="noStrike" baseline="0" dirty="0">
                <a:latin typeface="SFRM1200"/>
              </a:rPr>
              <a:t>, 8(12):e12067, 2022.</a:t>
            </a:r>
          </a:p>
          <a:p>
            <a:pPr marL="1028700" lvl="1" indent="-342900"/>
            <a:r>
              <a:rPr lang="en-US" sz="1600" i="1" dirty="0" err="1"/>
              <a:t>Joubine</a:t>
            </a:r>
            <a:r>
              <a:rPr lang="en-US" sz="1600" i="1" dirty="0"/>
              <a:t> </a:t>
            </a:r>
            <a:r>
              <a:rPr lang="en-US" sz="1600" i="1" dirty="0" err="1"/>
              <a:t>Aghili</a:t>
            </a:r>
            <a:r>
              <a:rPr lang="en-US" sz="1600" i="1" dirty="0"/>
              <a:t>, Emmanuel Franck, Romain </a:t>
            </a:r>
            <a:r>
              <a:rPr lang="en-US" sz="1600" i="1" dirty="0" err="1"/>
              <a:t>Hild</a:t>
            </a:r>
            <a:r>
              <a:rPr lang="en-US" sz="1600" i="1" dirty="0"/>
              <a:t>, Victor Michel-</a:t>
            </a:r>
            <a:r>
              <a:rPr lang="en-US" sz="1600" i="1" dirty="0" err="1"/>
              <a:t>Dansac</a:t>
            </a:r>
            <a:r>
              <a:rPr lang="en-US" sz="1600" i="1" dirty="0"/>
              <a:t>, Vincent </a:t>
            </a:r>
            <a:r>
              <a:rPr lang="en-US" sz="1600" i="1" dirty="0" err="1"/>
              <a:t>Vigon</a:t>
            </a:r>
            <a:r>
              <a:rPr lang="en-US" sz="1600" i="1" dirty="0"/>
              <a:t>. Accelerating the convergence of Newton's method for nonlinear elliptic PDEs using Fourier neural operators. 2024. ⟨hal-04440076⟩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 citations</a:t>
            </a:r>
          </a:p>
          <a:p>
            <a:pPr marL="1143000" lvl="1" indent="-457200"/>
            <a:r>
              <a:rPr lang="fr-FR" sz="1600" i="1" dirty="0" err="1"/>
              <a:t>Bicheng</a:t>
            </a:r>
            <a:r>
              <a:rPr lang="fr-FR" sz="1600" i="1" dirty="0"/>
              <a:t> Yan, </a:t>
            </a:r>
            <a:r>
              <a:rPr lang="fr-FR" sz="1600" i="1" dirty="0" err="1"/>
              <a:t>Bailian</a:t>
            </a:r>
            <a:r>
              <a:rPr lang="fr-FR" sz="1600" i="1" dirty="0"/>
              <a:t> Chen, Dylan Robert </a:t>
            </a:r>
            <a:r>
              <a:rPr lang="fr-FR" sz="1600" i="1" dirty="0" err="1"/>
              <a:t>Harp</a:t>
            </a:r>
            <a:r>
              <a:rPr lang="fr-FR" sz="1600" i="1" dirty="0"/>
              <a:t>, Wei Jia, Rajesh J. Pawar, A </a:t>
            </a:r>
            <a:r>
              <a:rPr lang="fr-FR" sz="1600" i="1" dirty="0" err="1"/>
              <a:t>robust</a:t>
            </a:r>
            <a:r>
              <a:rPr lang="fr-FR" sz="1600" i="1" dirty="0"/>
              <a:t> </a:t>
            </a:r>
            <a:r>
              <a:rPr lang="fr-FR" sz="1600" i="1" dirty="0" err="1"/>
              <a:t>deep</a:t>
            </a:r>
            <a:r>
              <a:rPr lang="fr-FR" sz="1600" i="1" dirty="0"/>
              <a:t> </a:t>
            </a:r>
            <a:r>
              <a:rPr lang="fr-FR" sz="1600" i="1" dirty="0" err="1"/>
              <a:t>learning</a:t>
            </a:r>
            <a:r>
              <a:rPr lang="fr-FR" sz="1600" i="1" dirty="0"/>
              <a:t> workflow to </a:t>
            </a:r>
            <a:r>
              <a:rPr lang="fr-FR" sz="1600" i="1" dirty="0" err="1"/>
              <a:t>predict</a:t>
            </a:r>
            <a:r>
              <a:rPr lang="fr-FR" sz="1600" i="1" dirty="0"/>
              <a:t> </a:t>
            </a:r>
            <a:r>
              <a:rPr lang="fr-FR" sz="1600" i="1" dirty="0" err="1"/>
              <a:t>multiphase</a:t>
            </a:r>
            <a:r>
              <a:rPr lang="fr-FR" sz="1600" i="1" dirty="0"/>
              <a:t> flow </a:t>
            </a:r>
            <a:r>
              <a:rPr lang="fr-FR" sz="1600" i="1" dirty="0" err="1"/>
              <a:t>behavior</a:t>
            </a:r>
            <a:r>
              <a:rPr lang="fr-FR" sz="1600" i="1" dirty="0"/>
              <a:t> </a:t>
            </a:r>
            <a:r>
              <a:rPr lang="fr-FR" sz="1600" i="1" dirty="0" err="1"/>
              <a:t>during</a:t>
            </a:r>
            <a:r>
              <a:rPr lang="fr-FR" sz="1600" i="1" dirty="0"/>
              <a:t> </a:t>
            </a:r>
            <a:r>
              <a:rPr lang="fr-FR" sz="1600" i="1" dirty="0" err="1"/>
              <a:t>geological</a:t>
            </a:r>
            <a:r>
              <a:rPr lang="fr-FR" sz="1600" i="1" dirty="0"/>
              <a:t> CO2 </a:t>
            </a:r>
            <a:r>
              <a:rPr lang="fr-FR" sz="1600" i="1" dirty="0" err="1"/>
              <a:t>sequestration</a:t>
            </a:r>
            <a:r>
              <a:rPr lang="fr-FR" sz="1600" i="1" dirty="0"/>
              <a:t> injection and Post-Injection </a:t>
            </a:r>
            <a:r>
              <a:rPr lang="fr-FR" sz="1600" i="1" dirty="0" err="1"/>
              <a:t>periods</a:t>
            </a:r>
            <a:r>
              <a:rPr lang="fr-FR" sz="1600" i="1" dirty="0"/>
              <a:t>, Journal of </a:t>
            </a:r>
            <a:r>
              <a:rPr lang="fr-FR" sz="1600" i="1" dirty="0" err="1"/>
              <a:t>Hydrology</a:t>
            </a:r>
            <a:r>
              <a:rPr lang="fr-FR" sz="1600" i="1" dirty="0"/>
              <a:t>, Volume 607, 2022, 127542, ISSN 0022-1694, </a:t>
            </a:r>
            <a:r>
              <a:rPr lang="fr-FR" sz="16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https://doi.org/10.1016/j.jhydrol.2022.127542</a:t>
            </a:r>
            <a:r>
              <a:rPr lang="fr-FR" sz="1600" i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i="1" dirty="0" err="1"/>
              <a:t>Github</a:t>
            </a:r>
            <a:r>
              <a:rPr lang="fr-FR" sz="2000" i="1" dirty="0"/>
              <a:t> repository</a:t>
            </a:r>
          </a:p>
          <a:p>
            <a:pPr marL="1143000" lvl="1" indent="-457200"/>
            <a:r>
              <a:rPr lang="fr-FR" sz="1600" i="1" dirty="0"/>
              <a:t>https://github.com/PINN-Well-opening-and-closing-events/Yads.git </a:t>
            </a:r>
          </a:p>
          <a:p>
            <a:pPr marL="1143000" lvl="1" indent="-457200"/>
            <a:endParaRPr lang="fr-FR" sz="1800" i="1" dirty="0">
              <a:solidFill>
                <a:srgbClr val="305178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B38548F-23F6-B5DB-E15C-0974F79F4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34" y="5533028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0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691676-C1A8-8513-A943-46F47133D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387" y="1096143"/>
            <a:ext cx="8195452" cy="4609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EB2D07-6B38-DB23-02F7-AB671886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9" y="92007"/>
            <a:ext cx="3691302" cy="1136865"/>
          </a:xfrm>
          <a:prstGeom prst="rect">
            <a:avLst/>
          </a:prstGeom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02D02FAD-5D5C-D32D-3E0F-2349142EEBBD}"/>
              </a:ext>
            </a:extLst>
          </p:cNvPr>
          <p:cNvSpPr txBox="1">
            <a:spLocks/>
          </p:cNvSpPr>
          <p:nvPr/>
        </p:nvSpPr>
        <p:spPr>
          <a:xfrm>
            <a:off x="4156953" y="521239"/>
            <a:ext cx="7036155" cy="3509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Research for optimal reservoir operations and value generation in the green transition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4EEA3-BE83-FDBB-F89B-250199B6A6E8}"/>
              </a:ext>
            </a:extLst>
          </p:cNvPr>
          <p:cNvSpPr/>
          <p:nvPr/>
        </p:nvSpPr>
        <p:spPr>
          <a:xfrm>
            <a:off x="0" y="5997413"/>
            <a:ext cx="12191999" cy="86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58AE9E-EF5C-F0A0-182F-9494FBBBA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787" y="6416297"/>
            <a:ext cx="1115564" cy="3709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" descr="Forskningsrådet | Forskningsrådet">
            <a:extLst>
              <a:ext uri="{FF2B5EF4-FFF2-40B4-BE49-F238E27FC236}">
                <a16:creationId xmlns:a16="http://schemas.microsoft.com/office/drawing/2014/main" id="{8964714F-7E91-3A28-017C-A017EA4EC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0" b="65842" l="10000" r="90000">
                        <a14:foregroundMark x1="11429" y1="46175" x2="11429" y2="46175"/>
                        <a14:foregroundMark x1="10571" y1="56284" x2="10571" y2="56284"/>
                        <a14:foregroundMark x1="11571" y1="57377" x2="11571" y2="57377"/>
                        <a14:foregroundMark x1="11857" y1="57650" x2="11857" y2="57650"/>
                        <a14:foregroundMark x1="18571" y1="54645" x2="18571" y2="54645"/>
                        <a14:foregroundMark x1="15143" y1="58197" x2="15143" y2="58197"/>
                        <a14:foregroundMark x1="16714" y1="60383" x2="16714" y2="60383"/>
                        <a14:foregroundMark x1="27000" y1="50000" x2="27000" y2="50000"/>
                        <a14:foregroundMark x1="31286" y1="50546" x2="31286" y2="50546"/>
                        <a14:foregroundMark x1="36857" y1="50820" x2="36857" y2="50820"/>
                        <a14:foregroundMark x1="40000" y1="50000" x2="40000" y2="50000"/>
                        <a14:foregroundMark x1="44143" y1="52186" x2="44143" y2="52186"/>
                        <a14:foregroundMark x1="49000" y1="51093" x2="49000" y2="51093"/>
                        <a14:foregroundMark x1="54286" y1="50546" x2="54286" y2="50546"/>
                        <a14:foregroundMark x1="54143" y1="44809" x2="54143" y2="44809"/>
                        <a14:foregroundMark x1="57143" y1="50273" x2="57143" y2="50273"/>
                        <a14:foregroundMark x1="63000" y1="53825" x2="63000" y2="53825"/>
                        <a14:foregroundMark x1="67429" y1="51913" x2="67429" y2="51913"/>
                        <a14:foregroundMark x1="71143" y1="50546" x2="71143" y2="50546"/>
                        <a14:foregroundMark x1="76714" y1="51913" x2="76714" y2="51913"/>
                        <a14:foregroundMark x1="76000" y1="43716" x2="76000" y2="43716"/>
                        <a14:foregroundMark x1="79000" y1="51639" x2="79000" y2="51639"/>
                        <a14:foregroundMark x1="84714" y1="52732" x2="84714" y2="52732"/>
                        <a14:foregroundMark x1="90000" y1="48907" x2="90000" y2="48907"/>
                        <a14:foregroundMark x1="19286" y1="43169" x2="19286" y2="43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7" b="30035"/>
          <a:stretch/>
        </p:blipFill>
        <p:spPr bwMode="auto">
          <a:xfrm>
            <a:off x="667356" y="6005567"/>
            <a:ext cx="1643224" cy="3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608990-8A4D-5B3A-756E-FAD3BD986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741" y="6027058"/>
            <a:ext cx="889940" cy="5005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C81FEF-95F2-BDFF-9E11-CA8B9FE2C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494" y="6493249"/>
            <a:ext cx="784081" cy="2864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926EBF-33DD-5F8C-C2FD-42FEEB9302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326" b="28053"/>
          <a:stretch/>
        </p:blipFill>
        <p:spPr>
          <a:xfrm>
            <a:off x="9957668" y="6551503"/>
            <a:ext cx="1047656" cy="2848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75F1D5-9582-2FD9-862A-C18252C16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4056" y="6541276"/>
            <a:ext cx="514967" cy="292959"/>
          </a:xfrm>
          <a:prstGeom prst="rect">
            <a:avLst/>
          </a:prstGeom>
        </p:spPr>
      </p:pic>
      <p:pic>
        <p:nvPicPr>
          <p:cNvPr id="28" name="Content Placeholder 41">
            <a:extLst>
              <a:ext uri="{FF2B5EF4-FFF2-40B4-BE49-F238E27FC236}">
                <a16:creationId xmlns:a16="http://schemas.microsoft.com/office/drawing/2014/main" id="{627DA546-BD37-F991-028C-51B73AF758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1367" y="6117845"/>
            <a:ext cx="1047656" cy="302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92A1CD-08EE-51E2-D886-141A8CB51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8727"/>
          <a:stretch/>
        </p:blipFill>
        <p:spPr>
          <a:xfrm>
            <a:off x="9040921" y="6528628"/>
            <a:ext cx="843582" cy="3389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61142D-6F72-99B7-DC5E-C29F08D62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7176" y="6189850"/>
            <a:ext cx="1101411" cy="23405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B59C6A1-79A9-AB47-6605-18918F7B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1" y="6081572"/>
            <a:ext cx="873993" cy="25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CFC0DD-F56A-0B2F-825B-DFC9B5203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9668" y1="30382" x2="59668" y2="30382"/>
                        <a14:foregroundMark x1="57031" y1="46181" x2="57031" y2="46181"/>
                        <a14:foregroundMark x1="61426" y1="56944" x2="61426" y2="56944"/>
                        <a14:foregroundMark x1="69824" y1="46181" x2="69824" y2="46181"/>
                        <a14:foregroundMark x1="67090" y1="54861" x2="67090" y2="54861"/>
                        <a14:foregroundMark x1="64063" y1="76389" x2="64063" y2="76389"/>
                        <a14:foregroundMark x1="61523" y1="81250" x2="61523" y2="81250"/>
                        <a14:foregroundMark x1="52344" y1="73785" x2="52344" y2="73785"/>
                        <a14:foregroundMark x1="46777" y1="74132" x2="46777" y2="74132"/>
                        <a14:foregroundMark x1="46582" y1="69271" x2="46582" y2="69271"/>
                        <a14:foregroundMark x1="47266" y1="69965" x2="47266" y2="69965"/>
                        <a14:foregroundMark x1="44043" y1="82118" x2="44043" y2="82118"/>
                        <a14:foregroundMark x1="37012" y1="82465" x2="37012" y2="82465"/>
                        <a14:foregroundMark x1="29102" y1="77604" x2="29102" y2="77604"/>
                        <a14:backgroundMark x1="26172" y1="76389" x2="26172" y2="76389"/>
                        <a14:backgroundMark x1="63379" y1="77431" x2="63379" y2="77431"/>
                      </a14:backgroundRemoval>
                    </a14:imgEffect>
                  </a14:imgLayer>
                </a14:imgProps>
              </a:ext>
            </a:extLst>
          </a:blip>
          <a:srcRect l="13175" r="15197" b="1479"/>
          <a:stretch/>
        </p:blipFill>
        <p:spPr>
          <a:xfrm>
            <a:off x="4711583" y="6143696"/>
            <a:ext cx="805092" cy="6228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284E349-0D42-2F8A-5A14-42E097894D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3190" y="6150448"/>
            <a:ext cx="805092" cy="6161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C8BE83-0184-E74F-91DB-F320D4AB3322}"/>
              </a:ext>
            </a:extLst>
          </p:cNvPr>
          <p:cNvSpPr txBox="1"/>
          <p:nvPr/>
        </p:nvSpPr>
        <p:spPr>
          <a:xfrm>
            <a:off x="-17831" y="6304641"/>
            <a:ext cx="32713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CSSR is a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Petrocentre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financed by NFR (nr: 331841)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NORCE lead,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UiB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partner, 170 MNOK budget, start-up 2022.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Supported by major operators and technology providers</a:t>
            </a:r>
          </a:p>
        </p:txBody>
      </p:sp>
      <p:pic>
        <p:nvPicPr>
          <p:cNvPr id="52" name="Graphic 51" descr="Open hand with plant with solid fill">
            <a:extLst>
              <a:ext uri="{FF2B5EF4-FFF2-40B4-BE49-F238E27FC236}">
                <a16:creationId xmlns:a16="http://schemas.microsoft.com/office/drawing/2014/main" id="{522186F7-5C58-9B79-1681-075A45B232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0511" y="4237795"/>
            <a:ext cx="535628" cy="535628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0411130-499D-58DC-6352-BAE08192DE36}"/>
              </a:ext>
            </a:extLst>
          </p:cNvPr>
          <p:cNvSpPr/>
          <p:nvPr/>
        </p:nvSpPr>
        <p:spPr>
          <a:xfrm>
            <a:off x="374367" y="1320714"/>
            <a:ext cx="2977537" cy="718804"/>
          </a:xfrm>
          <a:prstGeom prst="roundRect">
            <a:avLst>
              <a:gd name="adj" fmla="val 7267"/>
            </a:avLst>
          </a:prstGeom>
          <a:solidFill>
            <a:srgbClr val="D7F0C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536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Strategies to synchronize water injection with intermittent energy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4947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5C5194C-3DB2-B673-C4F2-DA6BB130F625}"/>
              </a:ext>
            </a:extLst>
          </p:cNvPr>
          <p:cNvGrpSpPr>
            <a:grpSpLocks noChangeAspect="1"/>
          </p:cNvGrpSpPr>
          <p:nvPr/>
        </p:nvGrpSpPr>
        <p:grpSpPr>
          <a:xfrm>
            <a:off x="526783" y="1582644"/>
            <a:ext cx="363084" cy="363084"/>
            <a:chOff x="287538" y="1991353"/>
            <a:chExt cx="410747" cy="410747"/>
          </a:xfrm>
        </p:grpSpPr>
        <p:pic>
          <p:nvPicPr>
            <p:cNvPr id="60" name="Graphic 59" descr="Oil Barrel with solid fill">
              <a:extLst>
                <a:ext uri="{FF2B5EF4-FFF2-40B4-BE49-F238E27FC236}">
                  <a16:creationId xmlns:a16="http://schemas.microsoft.com/office/drawing/2014/main" id="{6EB189D5-7EAF-D010-921A-C19EE065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87538" y="1991353"/>
              <a:ext cx="410747" cy="410747"/>
            </a:xfrm>
            <a:prstGeom prst="rect">
              <a:avLst/>
            </a:prstGeom>
          </p:spPr>
        </p:pic>
        <p:pic>
          <p:nvPicPr>
            <p:cNvPr id="61" name="Graphic 60" descr="Water with solid fill">
              <a:extLst>
                <a:ext uri="{FF2B5EF4-FFF2-40B4-BE49-F238E27FC236}">
                  <a16:creationId xmlns:a16="http://schemas.microsoft.com/office/drawing/2014/main" id="{722E6993-0FE9-0307-79AD-34F4BD58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88100" y="2081322"/>
              <a:ext cx="207076" cy="207076"/>
            </a:xfrm>
            <a:prstGeom prst="rect">
              <a:avLst/>
            </a:prstGeom>
          </p:spPr>
        </p:pic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A248B1C-4903-7A7A-9442-D47FDEF36646}"/>
              </a:ext>
            </a:extLst>
          </p:cNvPr>
          <p:cNvSpPr/>
          <p:nvPr/>
        </p:nvSpPr>
        <p:spPr>
          <a:xfrm>
            <a:off x="374367" y="2159764"/>
            <a:ext cx="2977537" cy="718804"/>
          </a:xfrm>
          <a:prstGeom prst="roundRect">
            <a:avLst>
              <a:gd name="adj" fmla="val 7267"/>
            </a:avLst>
          </a:prstGeom>
          <a:solidFill>
            <a:srgbClr val="D7F0C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536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Scalable solutions for subsurface storage of hydrogen, air, and heat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4947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5" name="Graphic 44" descr="Battery charging with solid fill">
            <a:extLst>
              <a:ext uri="{FF2B5EF4-FFF2-40B4-BE49-F238E27FC236}">
                <a16:creationId xmlns:a16="http://schemas.microsoft.com/office/drawing/2014/main" id="{2CAFA905-6243-44A9-2A69-4D40BA960D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0616" y="2425079"/>
            <a:ext cx="315419" cy="315419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E39CD493-11BD-FA5D-240F-0BF06E063ED6}"/>
              </a:ext>
            </a:extLst>
          </p:cNvPr>
          <p:cNvSpPr/>
          <p:nvPr/>
        </p:nvSpPr>
        <p:spPr>
          <a:xfrm>
            <a:off x="374367" y="3008357"/>
            <a:ext cx="2977537" cy="718804"/>
          </a:xfrm>
          <a:prstGeom prst="roundRect">
            <a:avLst>
              <a:gd name="adj" fmla="val 7267"/>
            </a:avLst>
          </a:prstGeom>
          <a:solidFill>
            <a:srgbClr val="D7F0C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536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Flexible solutions for CO</a:t>
            </a:r>
            <a:r>
              <a:rPr kumimoji="0" lang="en-US" sz="1100" b="1" i="0" u="none" strike="noStrike" kern="1200" cap="none" spc="0" normalizeH="0" baseline="-2500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storage in depleted reservoirs</a:t>
            </a:r>
          </a:p>
        </p:txBody>
      </p:sp>
      <p:pic>
        <p:nvPicPr>
          <p:cNvPr id="50" name="Graphic 49" descr="Open hand with plant with solid fill">
            <a:extLst>
              <a:ext uri="{FF2B5EF4-FFF2-40B4-BE49-F238E27FC236}">
                <a16:creationId xmlns:a16="http://schemas.microsoft.com/office/drawing/2014/main" id="{E58CC7FB-4317-5265-676F-969E657DCE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2873" y="3245066"/>
            <a:ext cx="350905" cy="350905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95776BE-D6F5-9AEC-3640-5E13421926DF}"/>
              </a:ext>
            </a:extLst>
          </p:cNvPr>
          <p:cNvSpPr/>
          <p:nvPr/>
        </p:nvSpPr>
        <p:spPr>
          <a:xfrm>
            <a:off x="362584" y="3015386"/>
            <a:ext cx="2977535" cy="284715"/>
          </a:xfrm>
          <a:prstGeom prst="roundRect">
            <a:avLst>
              <a:gd name="adj" fmla="val 7267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CCS: C</a:t>
            </a:r>
            <a:r>
              <a:rPr kumimoji="0" lang="en-US" sz="1100" b="1" i="0" u="none" strike="noStrike" kern="0" cap="none" spc="0" normalizeH="0" baseline="0" noProof="0" err="1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arbon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storage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0DF36B5-4D7A-3DD8-F885-2B48186FA9B2}"/>
              </a:ext>
            </a:extLst>
          </p:cNvPr>
          <p:cNvSpPr/>
          <p:nvPr/>
        </p:nvSpPr>
        <p:spPr>
          <a:xfrm>
            <a:off x="362584" y="2173687"/>
            <a:ext cx="2989317" cy="284715"/>
          </a:xfrm>
          <a:prstGeom prst="roundRect">
            <a:avLst>
              <a:gd name="adj" fmla="val 7267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Energy storage in the subsurface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937FE12-7D78-7CDA-04AD-FAD5D0003018}"/>
              </a:ext>
            </a:extLst>
          </p:cNvPr>
          <p:cNvSpPr/>
          <p:nvPr/>
        </p:nvSpPr>
        <p:spPr>
          <a:xfrm>
            <a:off x="362584" y="1323744"/>
            <a:ext cx="2989317" cy="284715"/>
          </a:xfrm>
          <a:prstGeom prst="roundRect">
            <a:avLst>
              <a:gd name="adj" fmla="val 7267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Energy-efficient petroleum production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A9416AC-A610-5F45-0CFE-15A2A5B52DD1}"/>
              </a:ext>
            </a:extLst>
          </p:cNvPr>
          <p:cNvSpPr/>
          <p:nvPr/>
        </p:nvSpPr>
        <p:spPr>
          <a:xfrm>
            <a:off x="374368" y="3865710"/>
            <a:ext cx="2977537" cy="830066"/>
          </a:xfrm>
          <a:prstGeom prst="roundRect">
            <a:avLst>
              <a:gd name="adj" fmla="val 7267"/>
            </a:avLst>
          </a:prstGeom>
          <a:solidFill>
            <a:srgbClr val="D7F0C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536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Update workflows to increase predictive capacity and harness the value of subsurface data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A23CA4B-F4EA-E89B-38B5-266C6CF43057}"/>
              </a:ext>
            </a:extLst>
          </p:cNvPr>
          <p:cNvSpPr/>
          <p:nvPr/>
        </p:nvSpPr>
        <p:spPr>
          <a:xfrm>
            <a:off x="374367" y="3859772"/>
            <a:ext cx="2965757" cy="284715"/>
          </a:xfrm>
          <a:prstGeom prst="roundRect">
            <a:avLst>
              <a:gd name="adj" fmla="val 7267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Digitalization of subsurface management</a:t>
            </a:r>
          </a:p>
        </p:txBody>
      </p:sp>
      <p:pic>
        <p:nvPicPr>
          <p:cNvPr id="70" name="Graphic 69" descr="Laptop with solid fill">
            <a:extLst>
              <a:ext uri="{FF2B5EF4-FFF2-40B4-BE49-F238E27FC236}">
                <a16:creationId xmlns:a16="http://schemas.microsoft.com/office/drawing/2014/main" id="{E82A5823-16A3-F43B-85C2-538FDD7C41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2438" y="4186080"/>
            <a:ext cx="371774" cy="371774"/>
          </a:xfrm>
          <a:prstGeom prst="rect">
            <a:avLst/>
          </a:prstGeom>
        </p:spPr>
      </p:pic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BDFAF874-1CBB-F8E5-5593-1B380BF8308D}"/>
              </a:ext>
            </a:extLst>
          </p:cNvPr>
          <p:cNvSpPr/>
          <p:nvPr/>
        </p:nvSpPr>
        <p:spPr>
          <a:xfrm>
            <a:off x="369253" y="4849263"/>
            <a:ext cx="2977537" cy="718804"/>
          </a:xfrm>
          <a:prstGeom prst="roundRect">
            <a:avLst>
              <a:gd name="adj" fmla="val 7267"/>
            </a:avLst>
          </a:prstGeom>
          <a:solidFill>
            <a:srgbClr val="D7F0C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5365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Reservoir physics, geosciences and applied mathematics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D59E590-0612-2002-54D1-F6FFEE5E0358}"/>
              </a:ext>
            </a:extLst>
          </p:cNvPr>
          <p:cNvSpPr/>
          <p:nvPr/>
        </p:nvSpPr>
        <p:spPr>
          <a:xfrm>
            <a:off x="357470" y="4852293"/>
            <a:ext cx="2989317" cy="284715"/>
          </a:xfrm>
          <a:prstGeom prst="roundRect">
            <a:avLst>
              <a:gd name="adj" fmla="val 7267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6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22C7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Interdisciplinary research and education</a:t>
            </a:r>
          </a:p>
        </p:txBody>
      </p:sp>
      <p:pic>
        <p:nvPicPr>
          <p:cNvPr id="78" name="Graphic 77" descr="Head with gears with solid fill">
            <a:extLst>
              <a:ext uri="{FF2B5EF4-FFF2-40B4-BE49-F238E27FC236}">
                <a16:creationId xmlns:a16="http://schemas.microsoft.com/office/drawing/2014/main" id="{17EB09C4-FD9A-3C4E-28F6-E26F6E38F3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60296" y="5142466"/>
            <a:ext cx="296058" cy="296058"/>
          </a:xfrm>
          <a:prstGeom prst="rect">
            <a:avLst/>
          </a:prstGeom>
        </p:spPr>
      </p:pic>
      <p:sp>
        <p:nvSpPr>
          <p:cNvPr id="4" name="Title 14">
            <a:extLst>
              <a:ext uri="{FF2B5EF4-FFF2-40B4-BE49-F238E27FC236}">
                <a16:creationId xmlns:a16="http://schemas.microsoft.com/office/drawing/2014/main" id="{7FFD7D15-1647-22AA-3A5A-F307C6B13533}"/>
              </a:ext>
            </a:extLst>
          </p:cNvPr>
          <p:cNvSpPr txBox="1">
            <a:spLocks/>
          </p:cNvSpPr>
          <p:nvPr/>
        </p:nvSpPr>
        <p:spPr>
          <a:xfrm>
            <a:off x="9954124" y="4921019"/>
            <a:ext cx="1967160" cy="51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Centre Director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Sarah Gasda,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Email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sgas@norceresearch.no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49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Website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srgbClr val="0149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cssr.no</a:t>
            </a: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0149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49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DF86C-E1D1-D5EE-D6DF-310258F9E4A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526631" y="6245241"/>
            <a:ext cx="1351677" cy="11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22B14-18E4-8D0D-E470-128195490BE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938699" y="6450986"/>
            <a:ext cx="527539" cy="3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16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33A1CB-B42D-94D7-DFBE-1BD8D14A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CSSR colour </a:t>
            </a:r>
            <a:r>
              <a:rPr lang="en-GB" err="1"/>
              <a:t>palett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572F8C-C86B-FC6B-B1C8-37A9ACB05AB2}"/>
              </a:ext>
            </a:extLst>
          </p:cNvPr>
          <p:cNvSpPr/>
          <p:nvPr/>
        </p:nvSpPr>
        <p:spPr>
          <a:xfrm>
            <a:off x="465825" y="1960249"/>
            <a:ext cx="1431986" cy="14319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ysClr val="windowText" lastClr="000000"/>
                </a:solidFill>
              </a:rPr>
              <a:t>Focus Area 1</a:t>
            </a:r>
          </a:p>
          <a:p>
            <a:pPr algn="ctr"/>
            <a:r>
              <a:rPr lang="nb-NO">
                <a:solidFill>
                  <a:sysClr val="windowText" lastClr="000000"/>
                </a:solidFill>
              </a:rPr>
              <a:t>(WP1 &amp; 2)</a:t>
            </a:r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AEBF-7059-5FB5-2636-2183D847B997}"/>
              </a:ext>
            </a:extLst>
          </p:cNvPr>
          <p:cNvSpPr/>
          <p:nvPr/>
        </p:nvSpPr>
        <p:spPr>
          <a:xfrm>
            <a:off x="465825" y="3510569"/>
            <a:ext cx="1431986" cy="14319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ysClr val="windowText" lastClr="000000"/>
                </a:solidFill>
              </a:rPr>
              <a:t>Focus Area 2</a:t>
            </a:r>
          </a:p>
          <a:p>
            <a:pPr algn="ctr"/>
            <a:r>
              <a:rPr lang="nb-NO" dirty="0">
                <a:solidFill>
                  <a:sysClr val="windowText" lastClr="000000"/>
                </a:solidFill>
              </a:rPr>
              <a:t>(WP3, 4&amp; 5)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BCA4B-CD75-7963-53AF-EFB198FC68C5}"/>
              </a:ext>
            </a:extLst>
          </p:cNvPr>
          <p:cNvSpPr/>
          <p:nvPr/>
        </p:nvSpPr>
        <p:spPr>
          <a:xfrm>
            <a:off x="4558568" y="1960249"/>
            <a:ext cx="1298767" cy="1298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Headlines</a:t>
            </a:r>
            <a:r>
              <a:rPr lang="nb-NO"/>
              <a:t>/ </a:t>
            </a:r>
            <a:r>
              <a:rPr lang="nb-NO" err="1"/>
              <a:t>text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FE0CC-A3B8-0A6F-1DFB-611C3C35F96D}"/>
              </a:ext>
            </a:extLst>
          </p:cNvPr>
          <p:cNvSpPr/>
          <p:nvPr/>
        </p:nvSpPr>
        <p:spPr>
          <a:xfrm>
            <a:off x="465825" y="5060889"/>
            <a:ext cx="1431986" cy="14319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ysClr val="windowText" lastClr="000000"/>
                </a:solidFill>
              </a:rPr>
              <a:t>Focus Area 3 (WP6 &amp; 7)</a:t>
            </a:r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C7A36-55B9-AF16-DFB5-0AB634511F99}"/>
              </a:ext>
            </a:extLst>
          </p:cNvPr>
          <p:cNvSpPr/>
          <p:nvPr/>
        </p:nvSpPr>
        <p:spPr>
          <a:xfrm>
            <a:off x="7633432" y="1951244"/>
            <a:ext cx="1298767" cy="129876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Highlights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537AFF-8850-026A-C6FD-2D916EA1DC51}"/>
              </a:ext>
            </a:extLst>
          </p:cNvPr>
          <p:cNvSpPr/>
          <p:nvPr/>
        </p:nvSpPr>
        <p:spPr>
          <a:xfrm>
            <a:off x="6096000" y="1951245"/>
            <a:ext cx="1298767" cy="12987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Headlines</a:t>
            </a:r>
            <a:r>
              <a:rPr lang="nb-NO"/>
              <a:t>/ </a:t>
            </a:r>
            <a:r>
              <a:rPr lang="nb-NO" err="1"/>
              <a:t>text</a:t>
            </a:r>
            <a:endParaRPr lang="en-GB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9A84A23-8113-00F3-C3CC-21EF708FD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55" y="5245005"/>
            <a:ext cx="1063754" cy="106375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8529A75-C3AD-1F4D-01CA-337B0C5E4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55" y="3661796"/>
            <a:ext cx="1063754" cy="1063754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1AD2DF3A-AAFE-0AD9-6381-8EB89BF91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55" y="2144365"/>
            <a:ext cx="1066802" cy="1063754"/>
          </a:xfrm>
          <a:prstGeom prst="rect">
            <a:avLst/>
          </a:prstGeom>
        </p:spPr>
      </p:pic>
      <p:pic>
        <p:nvPicPr>
          <p:cNvPr id="20" name="Picture 1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1633CC-FE41-83C1-BC6D-CC69D4C6E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68" y="3635129"/>
            <a:ext cx="3008382" cy="1063754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4D62EDE-D3B3-CEE1-3E1D-76D36BB74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4671580"/>
            <a:ext cx="2005588" cy="10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4442-B8F6-AB1E-8725-0AD322282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 and Numerical resolution</a:t>
            </a:r>
          </a:p>
        </p:txBody>
      </p:sp>
    </p:spTree>
    <p:extLst>
      <p:ext uri="{BB962C8B-B14F-4D97-AF65-F5344CB8AC3E}">
        <p14:creationId xmlns:p14="http://schemas.microsoft.com/office/powerpoint/2010/main" val="336096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1E4F-05D3-A703-0FD8-153665D5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</a:t>
            </a:r>
          </a:p>
        </p:txBody>
      </p:sp>
      <p:sp>
        <p:nvSpPr>
          <p:cNvPr id="4" name="Espace réservé du contenu 31">
            <a:extLst>
              <a:ext uri="{FF2B5EF4-FFF2-40B4-BE49-F238E27FC236}">
                <a16:creationId xmlns:a16="http://schemas.microsoft.com/office/drawing/2014/main" id="{819CC3E5-4191-B82F-31D7-F20AB64A3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5" y="1690688"/>
            <a:ext cx="8245689" cy="5443931"/>
          </a:xfrm>
        </p:spPr>
        <p:txBody>
          <a:bodyPr>
            <a:normAutofit/>
          </a:bodyPr>
          <a:lstStyle/>
          <a:p>
            <a:r>
              <a:rPr lang="fr-FR" sz="2400" dirty="0">
                <a:cs typeface="Arial" panose="020B0604020202020204" pitchFamily="34" charset="0"/>
              </a:rPr>
              <a:t>Incompressible </a:t>
            </a:r>
            <a:r>
              <a:rPr lang="fr-FR" sz="2400" dirty="0" err="1">
                <a:cs typeface="Arial" panose="020B0604020202020204" pitchFamily="34" charset="0"/>
              </a:rPr>
              <a:t>two</a:t>
            </a:r>
            <a:r>
              <a:rPr lang="fr-FR" sz="2400" dirty="0">
                <a:cs typeface="Arial" panose="020B0604020202020204" pitchFamily="34" charset="0"/>
              </a:rPr>
              <a:t>-phase flow in </a:t>
            </a:r>
            <a:r>
              <a:rPr lang="fr-FR" sz="2400" dirty="0" err="1">
                <a:cs typeface="Arial" panose="020B0604020202020204" pitchFamily="34" charset="0"/>
              </a:rPr>
              <a:t>porous</a:t>
            </a:r>
            <a:r>
              <a:rPr lang="fr-FR" sz="2400" dirty="0">
                <a:cs typeface="Arial" panose="020B0604020202020204" pitchFamily="34" charset="0"/>
              </a:rPr>
              <a:t> medium</a:t>
            </a: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D6E2A3BD-E405-860B-32C4-091AB4677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1" t="30065" r="23455" b="45041"/>
          <a:stretch/>
        </p:blipFill>
        <p:spPr>
          <a:xfrm>
            <a:off x="835894" y="2250815"/>
            <a:ext cx="7505547" cy="2343150"/>
          </a:xfrm>
          <a:prstGeom prst="rect">
            <a:avLst/>
          </a:prstGeom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7E1D870D-7D69-B8E6-3C32-E2893C0B9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1" t="54655" r="23455" b="34118"/>
          <a:stretch/>
        </p:blipFill>
        <p:spPr>
          <a:xfrm>
            <a:off x="835894" y="4614769"/>
            <a:ext cx="7505547" cy="1056715"/>
          </a:xfrm>
          <a:prstGeom prst="rect">
            <a:avLst/>
          </a:prstGeom>
        </p:spPr>
      </p:pic>
      <p:sp>
        <p:nvSpPr>
          <p:cNvPr id="7" name="ZoneTexte 9">
            <a:extLst>
              <a:ext uri="{FF2B5EF4-FFF2-40B4-BE49-F238E27FC236}">
                <a16:creationId xmlns:a16="http://schemas.microsoft.com/office/drawing/2014/main" id="{A05B9726-CF8C-E230-F14F-22C55F415FF3}"/>
              </a:ext>
            </a:extLst>
          </p:cNvPr>
          <p:cNvSpPr txBox="1"/>
          <p:nvPr/>
        </p:nvSpPr>
        <p:spPr>
          <a:xfrm>
            <a:off x="8341442" y="4743016"/>
            <a:ext cx="287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Closure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law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E8C7F6-3EE7-6A50-140F-FD39A65077A4}"/>
              </a:ext>
            </a:extLst>
          </p:cNvPr>
          <p:cNvSpPr txBox="1"/>
          <p:nvPr/>
        </p:nvSpPr>
        <p:spPr>
          <a:xfrm>
            <a:off x="8341441" y="3901860"/>
            <a:ext cx="2103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Darcy’s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law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01354417-956C-51A6-6E1D-8319D5131E0E}"/>
              </a:ext>
            </a:extLst>
          </p:cNvPr>
          <p:cNvSpPr txBox="1"/>
          <p:nvPr/>
        </p:nvSpPr>
        <p:spPr>
          <a:xfrm>
            <a:off x="8341441" y="2978886"/>
            <a:ext cx="2876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Mass conservation</a:t>
            </a:r>
          </a:p>
        </p:txBody>
      </p:sp>
    </p:spTree>
    <p:extLst>
      <p:ext uri="{BB962C8B-B14F-4D97-AF65-F5344CB8AC3E}">
        <p14:creationId xmlns:p14="http://schemas.microsoft.com/office/powerpoint/2010/main" val="83126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93C3-9EAB-19AA-0D84-AF22034B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Resolution</a:t>
            </a:r>
          </a:p>
        </p:txBody>
      </p:sp>
      <p:grpSp>
        <p:nvGrpSpPr>
          <p:cNvPr id="4" name="Groupe 18">
            <a:extLst>
              <a:ext uri="{FF2B5EF4-FFF2-40B4-BE49-F238E27FC236}">
                <a16:creationId xmlns:a16="http://schemas.microsoft.com/office/drawing/2014/main" id="{482FC86C-5D94-1275-012A-4D458FCB06BC}"/>
              </a:ext>
            </a:extLst>
          </p:cNvPr>
          <p:cNvGrpSpPr/>
          <p:nvPr/>
        </p:nvGrpSpPr>
        <p:grpSpPr>
          <a:xfrm>
            <a:off x="336954" y="1588589"/>
            <a:ext cx="5064280" cy="1143070"/>
            <a:chOff x="292131" y="1756722"/>
            <a:chExt cx="5064280" cy="1143070"/>
          </a:xfrm>
        </p:grpSpPr>
        <p:sp>
          <p:nvSpPr>
            <p:cNvPr id="5" name="Organigramme : Connecteur 8">
              <a:extLst>
                <a:ext uri="{FF2B5EF4-FFF2-40B4-BE49-F238E27FC236}">
                  <a16:creationId xmlns:a16="http://schemas.microsoft.com/office/drawing/2014/main" id="{B21CD821-5924-B1F2-7719-205F003681E2}"/>
                </a:ext>
              </a:extLst>
            </p:cNvPr>
            <p:cNvSpPr/>
            <p:nvPr/>
          </p:nvSpPr>
          <p:spPr>
            <a:xfrm>
              <a:off x="292131" y="2094046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1</a:t>
              </a:r>
              <a:endParaRPr lang="en-US" sz="2800" b="1" dirty="0"/>
            </a:p>
          </p:txBody>
        </p:sp>
        <p:sp>
          <p:nvSpPr>
            <p:cNvPr id="6" name="ZoneTexte 10">
              <a:extLst>
                <a:ext uri="{FF2B5EF4-FFF2-40B4-BE49-F238E27FC236}">
                  <a16:creationId xmlns:a16="http://schemas.microsoft.com/office/drawing/2014/main" id="{7FA18C3F-5C25-3165-1A3B-F6CC3054B7D8}"/>
                </a:ext>
              </a:extLst>
            </p:cNvPr>
            <p:cNvSpPr txBox="1"/>
            <p:nvPr/>
          </p:nvSpPr>
          <p:spPr>
            <a:xfrm>
              <a:off x="1159884" y="1756722"/>
              <a:ext cx="4196527" cy="1143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400" b="1" dirty="0">
                  <a:cs typeface="Arial" panose="020B0604020202020204" pitchFamily="34" charset="0"/>
                </a:rPr>
                <a:t>P</a:t>
              </a:r>
              <a:r>
                <a:rPr lang="fr-FR" sz="2400" dirty="0">
                  <a:cs typeface="Arial" panose="020B0604020202020204" pitchFamily="34" charset="0"/>
                </a:rPr>
                <a:t>, </a:t>
              </a:r>
              <a:r>
                <a:rPr lang="fr-FR" sz="2400" b="1" dirty="0">
                  <a:cs typeface="Arial" panose="020B0604020202020204" pitchFamily="34" charset="0"/>
                </a:rPr>
                <a:t>S</a:t>
              </a:r>
              <a:r>
                <a:rPr lang="fr-FR" sz="2400" dirty="0">
                  <a:cs typeface="Arial" panose="020B0604020202020204" pitchFamily="34" charset="0"/>
                </a:rPr>
                <a:t> as main </a:t>
              </a:r>
              <a:r>
                <a:rPr lang="fr-FR" sz="2400" dirty="0" err="1">
                  <a:cs typeface="Arial" panose="020B0604020202020204" pitchFamily="34" charset="0"/>
                </a:rPr>
                <a:t>unknowns</a:t>
              </a:r>
              <a:endParaRPr lang="fr-FR" sz="2400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fr-FR" sz="2400" dirty="0" err="1">
                  <a:cs typeface="Arial" panose="020B0604020202020204" pitchFamily="34" charset="0"/>
                </a:rPr>
                <a:t>S</a:t>
              </a:r>
              <a:r>
                <a:rPr lang="fr-FR" sz="2400" baseline="-25000" dirty="0" err="1">
                  <a:cs typeface="Arial" panose="020B0604020202020204" pitchFamily="34" charset="0"/>
                </a:rPr>
                <a:t>w</a:t>
              </a:r>
              <a:r>
                <a:rPr lang="fr-FR" sz="2400" dirty="0">
                  <a:cs typeface="Arial" panose="020B0604020202020204" pitchFamily="34" charset="0"/>
                </a:rPr>
                <a:t> = 1 – S </a:t>
              </a:r>
              <a:r>
                <a:rPr lang="fr-FR" sz="2400" dirty="0" err="1">
                  <a:cs typeface="Arial" panose="020B0604020202020204" pitchFamily="34" charset="0"/>
                </a:rPr>
                <a:t>auxiliary</a:t>
              </a:r>
              <a:r>
                <a:rPr lang="fr-FR" sz="2400" dirty="0"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cs typeface="Arial" panose="020B0604020202020204" pitchFamily="34" charset="0"/>
                </a:rPr>
                <a:t>unknown</a:t>
              </a:r>
              <a:endParaRPr lang="fr-FR" sz="2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17">
            <a:extLst>
              <a:ext uri="{FF2B5EF4-FFF2-40B4-BE49-F238E27FC236}">
                <a16:creationId xmlns:a16="http://schemas.microsoft.com/office/drawing/2014/main" id="{D4D1E5AD-F650-4056-3EF1-6D1CC4CCD179}"/>
              </a:ext>
            </a:extLst>
          </p:cNvPr>
          <p:cNvGrpSpPr/>
          <p:nvPr/>
        </p:nvGrpSpPr>
        <p:grpSpPr>
          <a:xfrm>
            <a:off x="6970061" y="1729734"/>
            <a:ext cx="4756819" cy="1540843"/>
            <a:chOff x="433328" y="4069462"/>
            <a:chExt cx="4756819" cy="1540843"/>
          </a:xfrm>
        </p:grpSpPr>
        <p:sp>
          <p:nvSpPr>
            <p:cNvPr id="8" name="Espace réservé du contenu 3">
              <a:extLst>
                <a:ext uri="{FF2B5EF4-FFF2-40B4-BE49-F238E27FC236}">
                  <a16:creationId xmlns:a16="http://schemas.microsoft.com/office/drawing/2014/main" id="{EBACEC7C-AEAD-F419-7CE3-F162FBCF5BC5}"/>
                </a:ext>
              </a:extLst>
            </p:cNvPr>
            <p:cNvSpPr txBox="1">
              <a:spLocks/>
            </p:cNvSpPr>
            <p:nvPr/>
          </p:nvSpPr>
          <p:spPr>
            <a:xfrm>
              <a:off x="1222222" y="4069462"/>
              <a:ext cx="3967925" cy="15408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err="1">
                  <a:solidFill>
                    <a:schemeClr val="tx1"/>
                  </a:solidFill>
                </a:rPr>
                <a:t>Discretization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Finite</a:t>
              </a:r>
              <a:r>
                <a:rPr lang="fr-FR" sz="2400" dirty="0">
                  <a:solidFill>
                    <a:schemeClr val="tx1"/>
                  </a:solidFill>
                </a:rPr>
                <a:t> volume in </a:t>
              </a:r>
              <a:r>
                <a:rPr lang="fr-FR" sz="2400" dirty="0" err="1">
                  <a:solidFill>
                    <a:schemeClr val="tx1"/>
                  </a:solidFill>
                </a:rPr>
                <a:t>space</a:t>
              </a:r>
              <a:endParaRPr lang="fr-FR" sz="2400" dirty="0">
                <a:solidFill>
                  <a:schemeClr val="tx1"/>
                </a:solidFill>
              </a:endParaRP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Implicit</a:t>
              </a:r>
              <a:r>
                <a:rPr lang="fr-FR" sz="2400" dirty="0">
                  <a:solidFill>
                    <a:schemeClr val="tx1"/>
                  </a:solidFill>
                </a:rPr>
                <a:t> Euler in time </a:t>
              </a:r>
            </a:p>
          </p:txBody>
        </p:sp>
        <p:sp>
          <p:nvSpPr>
            <p:cNvPr id="9" name="Organigramme : Connecteur 12">
              <a:extLst>
                <a:ext uri="{FF2B5EF4-FFF2-40B4-BE49-F238E27FC236}">
                  <a16:creationId xmlns:a16="http://schemas.microsoft.com/office/drawing/2014/main" id="{63C39A5E-B76D-7AC5-17C2-73E509408E91}"/>
                </a:ext>
              </a:extLst>
            </p:cNvPr>
            <p:cNvSpPr/>
            <p:nvPr/>
          </p:nvSpPr>
          <p:spPr>
            <a:xfrm>
              <a:off x="433328" y="4265641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2</a:t>
              </a:r>
              <a:endParaRPr lang="en-US" sz="2800" b="1" dirty="0"/>
            </a:p>
          </p:txBody>
        </p:sp>
      </p:grp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0EFB139-00E6-71D0-3720-3D1DBACAA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04" y="36004192"/>
            <a:ext cx="707808" cy="7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93C3-9EAB-19AA-0D84-AF22034B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Resolution</a:t>
            </a:r>
          </a:p>
        </p:txBody>
      </p:sp>
      <p:grpSp>
        <p:nvGrpSpPr>
          <p:cNvPr id="4" name="Groupe 18">
            <a:extLst>
              <a:ext uri="{FF2B5EF4-FFF2-40B4-BE49-F238E27FC236}">
                <a16:creationId xmlns:a16="http://schemas.microsoft.com/office/drawing/2014/main" id="{482FC86C-5D94-1275-012A-4D458FCB06BC}"/>
              </a:ext>
            </a:extLst>
          </p:cNvPr>
          <p:cNvGrpSpPr/>
          <p:nvPr/>
        </p:nvGrpSpPr>
        <p:grpSpPr>
          <a:xfrm>
            <a:off x="336954" y="1588589"/>
            <a:ext cx="5064280" cy="1143070"/>
            <a:chOff x="292131" y="1756722"/>
            <a:chExt cx="5064280" cy="1143070"/>
          </a:xfrm>
        </p:grpSpPr>
        <p:sp>
          <p:nvSpPr>
            <p:cNvPr id="5" name="Organigramme : Connecteur 8">
              <a:extLst>
                <a:ext uri="{FF2B5EF4-FFF2-40B4-BE49-F238E27FC236}">
                  <a16:creationId xmlns:a16="http://schemas.microsoft.com/office/drawing/2014/main" id="{B21CD821-5924-B1F2-7719-205F003681E2}"/>
                </a:ext>
              </a:extLst>
            </p:cNvPr>
            <p:cNvSpPr/>
            <p:nvPr/>
          </p:nvSpPr>
          <p:spPr>
            <a:xfrm>
              <a:off x="292131" y="2094046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1</a:t>
              </a:r>
              <a:endParaRPr lang="en-US" sz="2800" b="1" dirty="0"/>
            </a:p>
          </p:txBody>
        </p:sp>
        <p:sp>
          <p:nvSpPr>
            <p:cNvPr id="6" name="ZoneTexte 10">
              <a:extLst>
                <a:ext uri="{FF2B5EF4-FFF2-40B4-BE49-F238E27FC236}">
                  <a16:creationId xmlns:a16="http://schemas.microsoft.com/office/drawing/2014/main" id="{7FA18C3F-5C25-3165-1A3B-F6CC3054B7D8}"/>
                </a:ext>
              </a:extLst>
            </p:cNvPr>
            <p:cNvSpPr txBox="1"/>
            <p:nvPr/>
          </p:nvSpPr>
          <p:spPr>
            <a:xfrm>
              <a:off x="1159884" y="1756722"/>
              <a:ext cx="4196527" cy="1143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400" b="1" dirty="0">
                  <a:cs typeface="Arial" panose="020B0604020202020204" pitchFamily="34" charset="0"/>
                </a:rPr>
                <a:t>P</a:t>
              </a:r>
              <a:r>
                <a:rPr lang="fr-FR" sz="2400" dirty="0">
                  <a:cs typeface="Arial" panose="020B0604020202020204" pitchFamily="34" charset="0"/>
                </a:rPr>
                <a:t>, </a:t>
              </a:r>
              <a:r>
                <a:rPr lang="fr-FR" sz="2400" b="1" dirty="0">
                  <a:cs typeface="Arial" panose="020B0604020202020204" pitchFamily="34" charset="0"/>
                </a:rPr>
                <a:t>S</a:t>
              </a:r>
              <a:r>
                <a:rPr lang="fr-FR" sz="2400" dirty="0">
                  <a:cs typeface="Arial" panose="020B0604020202020204" pitchFamily="34" charset="0"/>
                </a:rPr>
                <a:t> as main </a:t>
              </a:r>
              <a:r>
                <a:rPr lang="fr-FR" sz="2400" dirty="0" err="1">
                  <a:cs typeface="Arial" panose="020B0604020202020204" pitchFamily="34" charset="0"/>
                </a:rPr>
                <a:t>unknowns</a:t>
              </a:r>
              <a:endParaRPr lang="fr-FR" sz="2400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fr-FR" sz="2400" dirty="0" err="1">
                  <a:cs typeface="Arial" panose="020B0604020202020204" pitchFamily="34" charset="0"/>
                </a:rPr>
                <a:t>S</a:t>
              </a:r>
              <a:r>
                <a:rPr lang="fr-FR" sz="2400" baseline="-25000" dirty="0" err="1">
                  <a:cs typeface="Arial" panose="020B0604020202020204" pitchFamily="34" charset="0"/>
                </a:rPr>
                <a:t>w</a:t>
              </a:r>
              <a:r>
                <a:rPr lang="fr-FR" sz="2400" dirty="0">
                  <a:cs typeface="Arial" panose="020B0604020202020204" pitchFamily="34" charset="0"/>
                </a:rPr>
                <a:t> = 1 – S </a:t>
              </a:r>
              <a:r>
                <a:rPr lang="fr-FR" sz="2400" dirty="0" err="1">
                  <a:cs typeface="Arial" panose="020B0604020202020204" pitchFamily="34" charset="0"/>
                </a:rPr>
                <a:t>auxiliary</a:t>
              </a:r>
              <a:r>
                <a:rPr lang="fr-FR" sz="2400" dirty="0"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cs typeface="Arial" panose="020B0604020202020204" pitchFamily="34" charset="0"/>
                </a:rPr>
                <a:t>unknown</a:t>
              </a:r>
              <a:endParaRPr lang="fr-FR" sz="2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17">
            <a:extLst>
              <a:ext uri="{FF2B5EF4-FFF2-40B4-BE49-F238E27FC236}">
                <a16:creationId xmlns:a16="http://schemas.microsoft.com/office/drawing/2014/main" id="{D4D1E5AD-F650-4056-3EF1-6D1CC4CCD179}"/>
              </a:ext>
            </a:extLst>
          </p:cNvPr>
          <p:cNvGrpSpPr/>
          <p:nvPr/>
        </p:nvGrpSpPr>
        <p:grpSpPr>
          <a:xfrm>
            <a:off x="6970061" y="1729734"/>
            <a:ext cx="4756819" cy="1540843"/>
            <a:chOff x="433328" y="4069462"/>
            <a:chExt cx="4756819" cy="1540843"/>
          </a:xfrm>
        </p:grpSpPr>
        <p:sp>
          <p:nvSpPr>
            <p:cNvPr id="8" name="Espace réservé du contenu 3">
              <a:extLst>
                <a:ext uri="{FF2B5EF4-FFF2-40B4-BE49-F238E27FC236}">
                  <a16:creationId xmlns:a16="http://schemas.microsoft.com/office/drawing/2014/main" id="{EBACEC7C-AEAD-F419-7CE3-F162FBCF5BC5}"/>
                </a:ext>
              </a:extLst>
            </p:cNvPr>
            <p:cNvSpPr txBox="1">
              <a:spLocks/>
            </p:cNvSpPr>
            <p:nvPr/>
          </p:nvSpPr>
          <p:spPr>
            <a:xfrm>
              <a:off x="1222222" y="4069462"/>
              <a:ext cx="3967925" cy="15408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err="1">
                  <a:solidFill>
                    <a:schemeClr val="tx1"/>
                  </a:solidFill>
                </a:rPr>
                <a:t>Discretization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Finite</a:t>
              </a:r>
              <a:r>
                <a:rPr lang="fr-FR" sz="2400" dirty="0">
                  <a:solidFill>
                    <a:schemeClr val="tx1"/>
                  </a:solidFill>
                </a:rPr>
                <a:t> volume in </a:t>
              </a:r>
              <a:r>
                <a:rPr lang="fr-FR" sz="2400" dirty="0" err="1">
                  <a:solidFill>
                    <a:schemeClr val="tx1"/>
                  </a:solidFill>
                </a:rPr>
                <a:t>space</a:t>
              </a:r>
              <a:endParaRPr lang="fr-FR" sz="2400" dirty="0">
                <a:solidFill>
                  <a:schemeClr val="tx1"/>
                </a:solidFill>
              </a:endParaRP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Implicit</a:t>
              </a:r>
              <a:r>
                <a:rPr lang="fr-FR" sz="2400" dirty="0">
                  <a:solidFill>
                    <a:schemeClr val="tx1"/>
                  </a:solidFill>
                </a:rPr>
                <a:t> Euler in time </a:t>
              </a:r>
            </a:p>
          </p:txBody>
        </p:sp>
        <p:sp>
          <p:nvSpPr>
            <p:cNvPr id="9" name="Organigramme : Connecteur 12">
              <a:extLst>
                <a:ext uri="{FF2B5EF4-FFF2-40B4-BE49-F238E27FC236}">
                  <a16:creationId xmlns:a16="http://schemas.microsoft.com/office/drawing/2014/main" id="{63C39A5E-B76D-7AC5-17C2-73E509408E91}"/>
                </a:ext>
              </a:extLst>
            </p:cNvPr>
            <p:cNvSpPr/>
            <p:nvPr/>
          </p:nvSpPr>
          <p:spPr>
            <a:xfrm>
              <a:off x="433328" y="4265641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2</a:t>
              </a:r>
              <a:endParaRPr lang="en-US" sz="2800" b="1" dirty="0"/>
            </a:p>
          </p:txBody>
        </p:sp>
      </p:grp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A8FF7374-3506-D277-EF6A-32BFA08A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56" y="3478978"/>
            <a:ext cx="6345456" cy="1143904"/>
          </a:xfrm>
        </p:spPr>
        <p:txBody>
          <a:bodyPr>
            <a:normAutofit/>
          </a:bodyPr>
          <a:lstStyle/>
          <a:p>
            <a:r>
              <a:rPr lang="fr-FR" b="1" dirty="0" err="1"/>
              <a:t>Fully</a:t>
            </a:r>
            <a:r>
              <a:rPr lang="fr-FR" b="1" dirty="0"/>
              <a:t> </a:t>
            </a:r>
            <a:r>
              <a:rPr lang="fr-FR" b="1" dirty="0" err="1"/>
              <a:t>Implicit</a:t>
            </a:r>
            <a:r>
              <a:rPr lang="fr-FR" b="1" dirty="0"/>
              <a:t> </a:t>
            </a:r>
            <a:r>
              <a:rPr lang="fr-FR" b="1" dirty="0" err="1"/>
              <a:t>scheme</a:t>
            </a:r>
            <a:endParaRPr lang="fr-FR" b="1" dirty="0"/>
          </a:p>
        </p:txBody>
      </p:sp>
      <p:pic>
        <p:nvPicPr>
          <p:cNvPr id="11" name="Image 7" descr="Une image contenant texte, écriture manuscrite, Police, calligraphie&#10;&#10;Description générée automatiquement">
            <a:extLst>
              <a:ext uri="{FF2B5EF4-FFF2-40B4-BE49-F238E27FC236}">
                <a16:creationId xmlns:a16="http://schemas.microsoft.com/office/drawing/2014/main" id="{142A8937-2375-5A7B-99FE-AC46B2BBB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34639" r="30161" b="50198"/>
          <a:stretch/>
        </p:blipFill>
        <p:spPr>
          <a:xfrm>
            <a:off x="794154" y="4125507"/>
            <a:ext cx="3958731" cy="1143904"/>
          </a:xfrm>
          <a:prstGeom prst="rect">
            <a:avLst/>
          </a:prstGeom>
        </p:spPr>
      </p:pic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FAC98257-72BF-B0DE-3666-B0DBC49EA1D7}"/>
              </a:ext>
            </a:extLst>
          </p:cNvPr>
          <p:cNvSpPr txBox="1">
            <a:spLocks/>
          </p:cNvSpPr>
          <p:nvPr/>
        </p:nvSpPr>
        <p:spPr>
          <a:xfrm>
            <a:off x="1204707" y="5610707"/>
            <a:ext cx="8983680" cy="8948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chemeClr val="tx1"/>
                </a:solidFill>
              </a:rPr>
              <a:t>Non-</a:t>
            </a:r>
            <a:r>
              <a:rPr lang="fr-FR" b="1" dirty="0" err="1">
                <a:solidFill>
                  <a:schemeClr val="tx1"/>
                </a:solidFill>
              </a:rPr>
              <a:t>linear</a:t>
            </a:r>
            <a:r>
              <a:rPr lang="fr-FR" dirty="0">
                <a:solidFill>
                  <a:schemeClr val="tx1"/>
                </a:solidFill>
              </a:rPr>
              <a:t> system of </a:t>
            </a:r>
            <a:r>
              <a:rPr lang="fr-FR" dirty="0" err="1">
                <a:solidFill>
                  <a:schemeClr val="tx1"/>
                </a:solidFill>
              </a:rPr>
              <a:t>equations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solved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Newton’s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method</a:t>
            </a:r>
            <a:endParaRPr lang="fr-FR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b="1" dirty="0" err="1">
                <a:solidFill>
                  <a:schemeClr val="tx1"/>
                </a:solidFill>
              </a:rPr>
              <a:t>Unconditionnaly</a:t>
            </a:r>
            <a:r>
              <a:rPr lang="fr-FR" b="1" dirty="0">
                <a:solidFill>
                  <a:schemeClr val="tx1"/>
                </a:solidFill>
              </a:rPr>
              <a:t> stable </a:t>
            </a:r>
            <a:r>
              <a:rPr lang="fr-FR" dirty="0">
                <a:solidFill>
                  <a:schemeClr val="tx1"/>
                </a:solidFill>
              </a:rPr>
              <a:t>but large time </a:t>
            </a:r>
            <a:r>
              <a:rPr lang="fr-FR" dirty="0" err="1">
                <a:solidFill>
                  <a:schemeClr val="tx1"/>
                </a:solidFill>
              </a:rPr>
              <a:t>steps</a:t>
            </a:r>
            <a:r>
              <a:rPr lang="fr-FR" dirty="0">
                <a:solidFill>
                  <a:schemeClr val="tx1"/>
                </a:solidFill>
              </a:rPr>
              <a:t> can </a:t>
            </a:r>
            <a:r>
              <a:rPr lang="fr-FR" dirty="0" err="1">
                <a:solidFill>
                  <a:schemeClr val="tx1"/>
                </a:solidFill>
              </a:rPr>
              <a:t>prevent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Newton’s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method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converging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0EFB139-00E6-71D0-3720-3D1DBACAA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04" y="36004192"/>
            <a:ext cx="707808" cy="7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93C3-9EAB-19AA-0D84-AF22034B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Resolution</a:t>
            </a:r>
          </a:p>
        </p:txBody>
      </p:sp>
      <p:grpSp>
        <p:nvGrpSpPr>
          <p:cNvPr id="4" name="Groupe 18">
            <a:extLst>
              <a:ext uri="{FF2B5EF4-FFF2-40B4-BE49-F238E27FC236}">
                <a16:creationId xmlns:a16="http://schemas.microsoft.com/office/drawing/2014/main" id="{482FC86C-5D94-1275-012A-4D458FCB06BC}"/>
              </a:ext>
            </a:extLst>
          </p:cNvPr>
          <p:cNvGrpSpPr/>
          <p:nvPr/>
        </p:nvGrpSpPr>
        <p:grpSpPr>
          <a:xfrm>
            <a:off x="336954" y="1588589"/>
            <a:ext cx="5064280" cy="1143070"/>
            <a:chOff x="292131" y="1756722"/>
            <a:chExt cx="5064280" cy="1143070"/>
          </a:xfrm>
        </p:grpSpPr>
        <p:sp>
          <p:nvSpPr>
            <p:cNvPr id="5" name="Organigramme : Connecteur 8">
              <a:extLst>
                <a:ext uri="{FF2B5EF4-FFF2-40B4-BE49-F238E27FC236}">
                  <a16:creationId xmlns:a16="http://schemas.microsoft.com/office/drawing/2014/main" id="{B21CD821-5924-B1F2-7719-205F003681E2}"/>
                </a:ext>
              </a:extLst>
            </p:cNvPr>
            <p:cNvSpPr/>
            <p:nvPr/>
          </p:nvSpPr>
          <p:spPr>
            <a:xfrm>
              <a:off x="292131" y="2094046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1</a:t>
              </a:r>
              <a:endParaRPr lang="en-US" sz="2800" b="1" dirty="0"/>
            </a:p>
          </p:txBody>
        </p:sp>
        <p:sp>
          <p:nvSpPr>
            <p:cNvPr id="6" name="ZoneTexte 10">
              <a:extLst>
                <a:ext uri="{FF2B5EF4-FFF2-40B4-BE49-F238E27FC236}">
                  <a16:creationId xmlns:a16="http://schemas.microsoft.com/office/drawing/2014/main" id="{7FA18C3F-5C25-3165-1A3B-F6CC3054B7D8}"/>
                </a:ext>
              </a:extLst>
            </p:cNvPr>
            <p:cNvSpPr txBox="1"/>
            <p:nvPr/>
          </p:nvSpPr>
          <p:spPr>
            <a:xfrm>
              <a:off x="1159884" y="1756722"/>
              <a:ext cx="4196527" cy="1143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400" b="1" dirty="0">
                  <a:cs typeface="Arial" panose="020B0604020202020204" pitchFamily="34" charset="0"/>
                </a:rPr>
                <a:t>P</a:t>
              </a:r>
              <a:r>
                <a:rPr lang="fr-FR" sz="2400" dirty="0">
                  <a:cs typeface="Arial" panose="020B0604020202020204" pitchFamily="34" charset="0"/>
                </a:rPr>
                <a:t>, </a:t>
              </a:r>
              <a:r>
                <a:rPr lang="fr-FR" sz="2400" b="1" dirty="0">
                  <a:cs typeface="Arial" panose="020B0604020202020204" pitchFamily="34" charset="0"/>
                </a:rPr>
                <a:t>S</a:t>
              </a:r>
              <a:r>
                <a:rPr lang="fr-FR" sz="2400" dirty="0">
                  <a:cs typeface="Arial" panose="020B0604020202020204" pitchFamily="34" charset="0"/>
                </a:rPr>
                <a:t> as main </a:t>
              </a:r>
              <a:r>
                <a:rPr lang="fr-FR" sz="2400" dirty="0" err="1">
                  <a:cs typeface="Arial" panose="020B0604020202020204" pitchFamily="34" charset="0"/>
                </a:rPr>
                <a:t>unknowns</a:t>
              </a:r>
              <a:endParaRPr lang="fr-FR" sz="2400" dirty="0"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fr-FR" sz="2400" dirty="0" err="1">
                  <a:cs typeface="Arial" panose="020B0604020202020204" pitchFamily="34" charset="0"/>
                </a:rPr>
                <a:t>S</a:t>
              </a:r>
              <a:r>
                <a:rPr lang="fr-FR" sz="2400" baseline="-25000" dirty="0" err="1">
                  <a:cs typeface="Arial" panose="020B0604020202020204" pitchFamily="34" charset="0"/>
                </a:rPr>
                <a:t>w</a:t>
              </a:r>
              <a:r>
                <a:rPr lang="fr-FR" sz="2400" dirty="0">
                  <a:cs typeface="Arial" panose="020B0604020202020204" pitchFamily="34" charset="0"/>
                </a:rPr>
                <a:t> = 1 – S </a:t>
              </a:r>
              <a:r>
                <a:rPr lang="fr-FR" sz="2400" dirty="0" err="1">
                  <a:cs typeface="Arial" panose="020B0604020202020204" pitchFamily="34" charset="0"/>
                </a:rPr>
                <a:t>auxiliary</a:t>
              </a:r>
              <a:r>
                <a:rPr lang="fr-FR" sz="2400" dirty="0">
                  <a:cs typeface="Arial" panose="020B0604020202020204" pitchFamily="34" charset="0"/>
                </a:rPr>
                <a:t> </a:t>
              </a:r>
              <a:r>
                <a:rPr lang="fr-FR" sz="2400" dirty="0" err="1">
                  <a:cs typeface="Arial" panose="020B0604020202020204" pitchFamily="34" charset="0"/>
                </a:rPr>
                <a:t>unknown</a:t>
              </a:r>
              <a:endParaRPr lang="fr-FR" sz="24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17">
            <a:extLst>
              <a:ext uri="{FF2B5EF4-FFF2-40B4-BE49-F238E27FC236}">
                <a16:creationId xmlns:a16="http://schemas.microsoft.com/office/drawing/2014/main" id="{D4D1E5AD-F650-4056-3EF1-6D1CC4CCD179}"/>
              </a:ext>
            </a:extLst>
          </p:cNvPr>
          <p:cNvGrpSpPr/>
          <p:nvPr/>
        </p:nvGrpSpPr>
        <p:grpSpPr>
          <a:xfrm>
            <a:off x="6970061" y="1729734"/>
            <a:ext cx="4756819" cy="1540843"/>
            <a:chOff x="433328" y="4069462"/>
            <a:chExt cx="4756819" cy="1540843"/>
          </a:xfrm>
        </p:grpSpPr>
        <p:sp>
          <p:nvSpPr>
            <p:cNvPr id="8" name="Espace réservé du contenu 3">
              <a:extLst>
                <a:ext uri="{FF2B5EF4-FFF2-40B4-BE49-F238E27FC236}">
                  <a16:creationId xmlns:a16="http://schemas.microsoft.com/office/drawing/2014/main" id="{EBACEC7C-AEAD-F419-7CE3-F162FBCF5BC5}"/>
                </a:ext>
              </a:extLst>
            </p:cNvPr>
            <p:cNvSpPr txBox="1">
              <a:spLocks/>
            </p:cNvSpPr>
            <p:nvPr/>
          </p:nvSpPr>
          <p:spPr>
            <a:xfrm>
              <a:off x="1222222" y="4069462"/>
              <a:ext cx="3967925" cy="15408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6437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 err="1">
                  <a:solidFill>
                    <a:schemeClr val="tx1"/>
                  </a:solidFill>
                </a:rPr>
                <a:t>Discretization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Finite</a:t>
              </a:r>
              <a:r>
                <a:rPr lang="fr-FR" sz="2400" dirty="0">
                  <a:solidFill>
                    <a:schemeClr val="tx1"/>
                  </a:solidFill>
                </a:rPr>
                <a:t> volume in </a:t>
              </a:r>
              <a:r>
                <a:rPr lang="fr-FR" sz="2400" dirty="0" err="1">
                  <a:solidFill>
                    <a:schemeClr val="tx1"/>
                  </a:solidFill>
                </a:rPr>
                <a:t>space</a:t>
              </a:r>
              <a:endParaRPr lang="fr-FR" sz="2400" dirty="0">
                <a:solidFill>
                  <a:schemeClr val="tx1"/>
                </a:solidFill>
              </a:endParaRPr>
            </a:p>
            <a:p>
              <a:pPr lvl="1"/>
              <a:r>
                <a:rPr lang="fr-FR" sz="2400" dirty="0" err="1">
                  <a:solidFill>
                    <a:schemeClr val="tx1"/>
                  </a:solidFill>
                </a:rPr>
                <a:t>Implicit</a:t>
              </a:r>
              <a:r>
                <a:rPr lang="fr-FR" sz="2400" dirty="0">
                  <a:solidFill>
                    <a:schemeClr val="tx1"/>
                  </a:solidFill>
                </a:rPr>
                <a:t> Euler in time </a:t>
              </a:r>
            </a:p>
          </p:txBody>
        </p:sp>
        <p:sp>
          <p:nvSpPr>
            <p:cNvPr id="9" name="Organigramme : Connecteur 12">
              <a:extLst>
                <a:ext uri="{FF2B5EF4-FFF2-40B4-BE49-F238E27FC236}">
                  <a16:creationId xmlns:a16="http://schemas.microsoft.com/office/drawing/2014/main" id="{63C39A5E-B76D-7AC5-17C2-73E509408E91}"/>
                </a:ext>
              </a:extLst>
            </p:cNvPr>
            <p:cNvSpPr/>
            <p:nvPr/>
          </p:nvSpPr>
          <p:spPr>
            <a:xfrm>
              <a:off x="433328" y="4265641"/>
              <a:ext cx="457200" cy="457200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2</a:t>
              </a:r>
              <a:endParaRPr lang="en-US" sz="2800" b="1" dirty="0"/>
            </a:p>
          </p:txBody>
        </p:sp>
      </p:grp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A8FF7374-3506-D277-EF6A-32BFA08A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56" y="3478978"/>
            <a:ext cx="6345456" cy="1143904"/>
          </a:xfrm>
        </p:spPr>
        <p:txBody>
          <a:bodyPr>
            <a:normAutofit/>
          </a:bodyPr>
          <a:lstStyle/>
          <a:p>
            <a:r>
              <a:rPr lang="fr-FR" b="1" dirty="0" err="1"/>
              <a:t>Fully</a:t>
            </a:r>
            <a:r>
              <a:rPr lang="fr-FR" b="1" dirty="0"/>
              <a:t> </a:t>
            </a:r>
            <a:r>
              <a:rPr lang="fr-FR" b="1" dirty="0" err="1"/>
              <a:t>Implicit</a:t>
            </a:r>
            <a:r>
              <a:rPr lang="fr-FR" b="1" dirty="0"/>
              <a:t> </a:t>
            </a:r>
            <a:r>
              <a:rPr lang="fr-FR" b="1" dirty="0" err="1"/>
              <a:t>scheme</a:t>
            </a:r>
            <a:endParaRPr lang="fr-FR" b="1" dirty="0"/>
          </a:p>
        </p:txBody>
      </p:sp>
      <p:pic>
        <p:nvPicPr>
          <p:cNvPr id="11" name="Image 7" descr="Une image contenant texte, écriture manuscrite, Police, calligraphie&#10;&#10;Description générée automatiquement">
            <a:extLst>
              <a:ext uri="{FF2B5EF4-FFF2-40B4-BE49-F238E27FC236}">
                <a16:creationId xmlns:a16="http://schemas.microsoft.com/office/drawing/2014/main" id="{142A8937-2375-5A7B-99FE-AC46B2BBB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34639" r="30161" b="50198"/>
          <a:stretch/>
        </p:blipFill>
        <p:spPr>
          <a:xfrm>
            <a:off x="794154" y="4125507"/>
            <a:ext cx="3958731" cy="1143904"/>
          </a:xfrm>
          <a:prstGeom prst="rect">
            <a:avLst/>
          </a:prstGeom>
        </p:spPr>
      </p:pic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FAC98257-72BF-B0DE-3666-B0DBC49EA1D7}"/>
              </a:ext>
            </a:extLst>
          </p:cNvPr>
          <p:cNvSpPr txBox="1">
            <a:spLocks/>
          </p:cNvSpPr>
          <p:nvPr/>
        </p:nvSpPr>
        <p:spPr>
          <a:xfrm>
            <a:off x="1204707" y="5610707"/>
            <a:ext cx="8983680" cy="8948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643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b="1" dirty="0">
                <a:solidFill>
                  <a:schemeClr val="tx1"/>
                </a:solidFill>
              </a:rPr>
              <a:t>Non-</a:t>
            </a:r>
            <a:r>
              <a:rPr lang="fr-FR" b="1" dirty="0" err="1">
                <a:solidFill>
                  <a:schemeClr val="tx1"/>
                </a:solidFill>
              </a:rPr>
              <a:t>linear</a:t>
            </a:r>
            <a:r>
              <a:rPr lang="fr-FR" dirty="0">
                <a:solidFill>
                  <a:schemeClr val="tx1"/>
                </a:solidFill>
              </a:rPr>
              <a:t> system of </a:t>
            </a:r>
            <a:r>
              <a:rPr lang="fr-FR" dirty="0" err="1">
                <a:solidFill>
                  <a:schemeClr val="tx1"/>
                </a:solidFill>
              </a:rPr>
              <a:t>equations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solved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Newton’s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method</a:t>
            </a:r>
            <a:endParaRPr lang="fr-FR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b="1" dirty="0" err="1">
                <a:solidFill>
                  <a:schemeClr val="tx1"/>
                </a:solidFill>
              </a:rPr>
              <a:t>Unconditionnaly</a:t>
            </a:r>
            <a:r>
              <a:rPr lang="fr-FR" b="1" dirty="0">
                <a:solidFill>
                  <a:schemeClr val="tx1"/>
                </a:solidFill>
              </a:rPr>
              <a:t> stable </a:t>
            </a:r>
            <a:r>
              <a:rPr lang="fr-FR" dirty="0">
                <a:solidFill>
                  <a:schemeClr val="tx1"/>
                </a:solidFill>
              </a:rPr>
              <a:t>but large time </a:t>
            </a:r>
            <a:r>
              <a:rPr lang="fr-FR" dirty="0" err="1">
                <a:solidFill>
                  <a:schemeClr val="tx1"/>
                </a:solidFill>
              </a:rPr>
              <a:t>steps</a:t>
            </a:r>
            <a:r>
              <a:rPr lang="fr-FR" dirty="0">
                <a:solidFill>
                  <a:schemeClr val="tx1"/>
                </a:solidFill>
              </a:rPr>
              <a:t> can </a:t>
            </a:r>
            <a:r>
              <a:rPr lang="fr-FR" dirty="0" err="1">
                <a:solidFill>
                  <a:schemeClr val="tx1"/>
                </a:solidFill>
              </a:rPr>
              <a:t>prevent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Newton’s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method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converging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9AB11-7C16-A522-717B-497D3D1BCFEE}"/>
              </a:ext>
            </a:extLst>
          </p:cNvPr>
          <p:cNvSpPr txBox="1"/>
          <p:nvPr/>
        </p:nvSpPr>
        <p:spPr>
          <a:xfrm>
            <a:off x="7210588" y="3117545"/>
            <a:ext cx="4258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Python library:</a:t>
            </a:r>
          </a:p>
          <a:p>
            <a:r>
              <a:rPr lang="en-US" sz="2400" b="1" dirty="0"/>
              <a:t>Yads: Yet Another Darcy Solver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0EFB139-00E6-71D0-3720-3D1DBACAA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04" y="36004192"/>
            <a:ext cx="707808" cy="707808"/>
          </a:xfrm>
          <a:prstGeom prst="rect">
            <a:avLst/>
          </a:prstGeom>
        </p:spPr>
      </p:pic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D104B2-B710-D727-89E1-0316EB48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73" y="3948793"/>
            <a:ext cx="1661914" cy="16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9078-4A4C-3FEA-1628-5BABCFA0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Reservoir geometries</a:t>
            </a:r>
          </a:p>
        </p:txBody>
      </p:sp>
      <p:graphicFrame>
        <p:nvGraphicFramePr>
          <p:cNvPr id="6" name="Tableau 12">
            <a:extLst>
              <a:ext uri="{FF2B5EF4-FFF2-40B4-BE49-F238E27FC236}">
                <a16:creationId xmlns:a16="http://schemas.microsoft.com/office/drawing/2014/main" id="{7521318E-AA06-D129-7E06-919C161435F2}"/>
              </a:ext>
            </a:extLst>
          </p:cNvPr>
          <p:cNvGraphicFramePr>
            <a:graphicFrameLocks noGrp="1"/>
          </p:cNvGraphicFramePr>
          <p:nvPr/>
        </p:nvGraphicFramePr>
        <p:xfrm>
          <a:off x="272287" y="1467942"/>
          <a:ext cx="457037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65">
                  <a:extLst>
                    <a:ext uri="{9D8B030D-6E8A-4147-A177-3AD203B41FA5}">
                      <a16:colId xmlns:a16="http://schemas.microsoft.com/office/drawing/2014/main" val="291925874"/>
                    </a:ext>
                  </a:extLst>
                </a:gridCol>
                <a:gridCol w="244138">
                  <a:extLst>
                    <a:ext uri="{9D8B030D-6E8A-4147-A177-3AD203B41FA5}">
                      <a16:colId xmlns:a16="http://schemas.microsoft.com/office/drawing/2014/main" val="270217156"/>
                    </a:ext>
                  </a:extLst>
                </a:gridCol>
                <a:gridCol w="3628975">
                  <a:extLst>
                    <a:ext uri="{9D8B030D-6E8A-4147-A177-3AD203B41FA5}">
                      <a16:colId xmlns:a16="http://schemas.microsoft.com/office/drawing/2014/main" val="1299325484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1D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fr-FR" sz="2000" b="0" dirty="0" err="1">
                          <a:solidFill>
                            <a:schemeClr val="tx1"/>
                          </a:solidFill>
                        </a:rPr>
                        <a:t>cells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812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Variable </a:t>
                      </a: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 :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9007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Well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 injection flow rate: </a:t>
                      </a:r>
                      <a:r>
                        <a:rPr lang="fr-FR" sz="2000" b="1" dirty="0" err="1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fr-FR" sz="2000" b="1" baseline="-25000" dirty="0" err="1">
                          <a:solidFill>
                            <a:schemeClr val="tx1"/>
                          </a:solidFill>
                        </a:rPr>
                        <a:t>g</a:t>
                      </a:r>
                      <a:endParaRPr lang="fr-FR" sz="20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448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05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Time-</a:t>
                      </a:r>
                      <a:r>
                        <a:rPr lang="fr-FR" sz="2000" dirty="0" err="1">
                          <a:solidFill>
                            <a:schemeClr val="tx1"/>
                          </a:solidFill>
                        </a:rPr>
                        <a:t>step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FR" sz="2000" b="1" dirty="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fr-FR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15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>
                        <a:solidFill>
                          <a:srgbClr val="30517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776443"/>
                  </a:ext>
                </a:extLst>
              </a:tr>
            </a:tbl>
          </a:graphicData>
        </a:graphic>
      </p:graphicFrame>
      <p:grpSp>
        <p:nvGrpSpPr>
          <p:cNvPr id="20" name="Groupe 17">
            <a:extLst>
              <a:ext uri="{FF2B5EF4-FFF2-40B4-BE49-F238E27FC236}">
                <a16:creationId xmlns:a16="http://schemas.microsoft.com/office/drawing/2014/main" id="{72CB319C-05F0-2219-8C54-42F6A3DD7F61}"/>
              </a:ext>
            </a:extLst>
          </p:cNvPr>
          <p:cNvGrpSpPr/>
          <p:nvPr/>
        </p:nvGrpSpPr>
        <p:grpSpPr>
          <a:xfrm>
            <a:off x="5377101" y="1466470"/>
            <a:ext cx="5815725" cy="1429356"/>
            <a:chOff x="6103988" y="1267609"/>
            <a:chExt cx="5815725" cy="142935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AA60B0-8E81-2084-0F12-C7DB20ED437E}"/>
                </a:ext>
              </a:extLst>
            </p:cNvPr>
            <p:cNvSpPr/>
            <p:nvPr/>
          </p:nvSpPr>
          <p:spPr>
            <a:xfrm>
              <a:off x="6470665" y="2085868"/>
              <a:ext cx="4935984" cy="45719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CDEB45-F244-CD71-FE78-31EA6B3C1E68}"/>
                </a:ext>
              </a:extLst>
            </p:cNvPr>
            <p:cNvSpPr/>
            <p:nvPr/>
          </p:nvSpPr>
          <p:spPr>
            <a:xfrm rot="16200000">
              <a:off x="5840912" y="1694402"/>
              <a:ext cx="1026129" cy="25472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 MPa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cteur droit 10">
              <a:extLst>
                <a:ext uri="{FF2B5EF4-FFF2-40B4-BE49-F238E27FC236}">
                  <a16:creationId xmlns:a16="http://schemas.microsoft.com/office/drawing/2014/main" id="{06771C59-BD71-80DF-E6ED-F0EDDBB7DA63}"/>
                </a:ext>
              </a:extLst>
            </p:cNvPr>
            <p:cNvCxnSpPr>
              <a:cxnSpLocks/>
            </p:cNvCxnSpPr>
            <p:nvPr/>
          </p:nvCxnSpPr>
          <p:spPr>
            <a:xfrm>
              <a:off x="6470665" y="2334827"/>
              <a:ext cx="4935984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24" name="Connecteur droit 11">
              <a:extLst>
                <a:ext uri="{FF2B5EF4-FFF2-40B4-BE49-F238E27FC236}">
                  <a16:creationId xmlns:a16="http://schemas.microsoft.com/office/drawing/2014/main" id="{9C58ECF9-7DC4-6E52-1E62-561E58526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9865" y="2066187"/>
              <a:ext cx="0" cy="26864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25" name="Connecteur droit 14">
              <a:extLst>
                <a:ext uri="{FF2B5EF4-FFF2-40B4-BE49-F238E27FC236}">
                  <a16:creationId xmlns:a16="http://schemas.microsoft.com/office/drawing/2014/main" id="{E566705C-9331-5DE7-CCEC-47CF38222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6649" y="2085868"/>
              <a:ext cx="0" cy="24895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164364-2D3A-B39F-1067-53A43E759E60}"/>
                </a:ext>
              </a:extLst>
            </p:cNvPr>
            <p:cNvSpPr/>
            <p:nvPr/>
          </p:nvSpPr>
          <p:spPr>
            <a:xfrm>
              <a:off x="10893584" y="2437226"/>
              <a:ext cx="1026129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FEBE44-8108-A777-4E6E-AE934397051D}"/>
                </a:ext>
              </a:extLst>
            </p:cNvPr>
            <p:cNvSpPr/>
            <p:nvPr/>
          </p:nvSpPr>
          <p:spPr>
            <a:xfrm rot="16200000">
              <a:off x="11030144" y="1694402"/>
              <a:ext cx="1026129" cy="25472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MPa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cteur droit 22">
              <a:extLst>
                <a:ext uri="{FF2B5EF4-FFF2-40B4-BE49-F238E27FC236}">
                  <a16:creationId xmlns:a16="http://schemas.microsoft.com/office/drawing/2014/main" id="{0C96957D-3244-6056-A8E6-2F57E2830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163" y="1582310"/>
              <a:ext cx="0" cy="74040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70080C-3541-21B2-82BE-9F1955E7F737}"/>
                </a:ext>
              </a:extLst>
            </p:cNvPr>
            <p:cNvSpPr/>
            <p:nvPr/>
          </p:nvSpPr>
          <p:spPr>
            <a:xfrm>
              <a:off x="8346097" y="2442245"/>
              <a:ext cx="1026129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5 000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AB8577-02AF-0857-B793-1EDDF537583F}"/>
                </a:ext>
              </a:extLst>
            </p:cNvPr>
            <p:cNvSpPr/>
            <p:nvPr/>
          </p:nvSpPr>
          <p:spPr>
            <a:xfrm>
              <a:off x="6103988" y="2437226"/>
              <a:ext cx="720751" cy="2547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Ellipse 26">
              <a:extLst>
                <a:ext uri="{FF2B5EF4-FFF2-40B4-BE49-F238E27FC236}">
                  <a16:creationId xmlns:a16="http://schemas.microsoft.com/office/drawing/2014/main" id="{E9B6D64A-AF49-DCDA-FAF1-2F11675D561A}"/>
                </a:ext>
              </a:extLst>
            </p:cNvPr>
            <p:cNvSpPr>
              <a:spLocks/>
            </p:cNvSpPr>
            <p:nvPr/>
          </p:nvSpPr>
          <p:spPr>
            <a:xfrm>
              <a:off x="8565667" y="1267609"/>
              <a:ext cx="586985" cy="556516"/>
            </a:xfrm>
            <a:prstGeom prst="ellipse">
              <a:avLst/>
            </a:prstGeom>
            <a:solidFill>
              <a:srgbClr val="E66813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fr-FR" sz="20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  <a:endPara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223822"/>
      </p:ext>
    </p:extLst>
  </p:cSld>
  <p:clrMapOvr>
    <a:masterClrMapping/>
  </p:clrMapOvr>
</p:sld>
</file>

<file path=ppt/theme/theme1.xml><?xml version="1.0" encoding="utf-8"?>
<a:theme xmlns:a="http://schemas.openxmlformats.org/drawingml/2006/main" name="CSSR theme draft1">
  <a:themeElements>
    <a:clrScheme name="Custom 1">
      <a:dk1>
        <a:srgbClr val="034947"/>
      </a:dk1>
      <a:lt1>
        <a:srgbClr val="FFFFFF"/>
      </a:lt1>
      <a:dk2>
        <a:srgbClr val="000000"/>
      </a:dk2>
      <a:lt2>
        <a:srgbClr val="F6FCF2"/>
      </a:lt2>
      <a:accent1>
        <a:srgbClr val="034947"/>
      </a:accent1>
      <a:accent2>
        <a:srgbClr val="00AF65"/>
      </a:accent2>
      <a:accent3>
        <a:srgbClr val="F41E70"/>
      </a:accent3>
      <a:accent4>
        <a:srgbClr val="F4F4B8"/>
      </a:accent4>
      <a:accent5>
        <a:srgbClr val="E9D3EF"/>
      </a:accent5>
      <a:accent6>
        <a:srgbClr val="D6EFC5"/>
      </a:accent6>
      <a:hlink>
        <a:srgbClr val="F41E70"/>
      </a:hlink>
      <a:folHlink>
        <a:srgbClr val="F41E7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SR theme draft1" id="{DA20598F-499F-4640-98AB-4C42EFF2E161}" vid="{A6F0EDC8-CECC-466F-922D-70F26539F35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8d5041-de8e-45d5-ba02-f97c4eed3c03">
      <Terms xmlns="http://schemas.microsoft.com/office/infopath/2007/PartnerControls"/>
    </lcf76f155ced4ddcb4097134ff3c332f>
    <TaxCatchAll xmlns="0d68b1e1-45ba-4240-8eca-da99a135610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9E609232474B4F8438144A83FAA60E" ma:contentTypeVersion="18" ma:contentTypeDescription="Create a new document." ma:contentTypeScope="" ma:versionID="8853afd6c08c4bc1d0870ae79e6e96c9">
  <xsd:schema xmlns:xsd="http://www.w3.org/2001/XMLSchema" xmlns:xs="http://www.w3.org/2001/XMLSchema" xmlns:p="http://schemas.microsoft.com/office/2006/metadata/properties" xmlns:ns2="448d5041-de8e-45d5-ba02-f97c4eed3c03" xmlns:ns3="476d3b3f-b310-4a7a-8fab-a72dedfe234a" xmlns:ns4="0d68b1e1-45ba-4240-8eca-da99a1356104" targetNamespace="http://schemas.microsoft.com/office/2006/metadata/properties" ma:root="true" ma:fieldsID="f6d9da20e3964a0aed767d170b1effae" ns2:_="" ns3:_="" ns4:_="">
    <xsd:import namespace="448d5041-de8e-45d5-ba02-f97c4eed3c03"/>
    <xsd:import namespace="476d3b3f-b310-4a7a-8fab-a72dedfe234a"/>
    <xsd:import namespace="0d68b1e1-45ba-4240-8eca-da99a13561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d5041-de8e-45d5-ba02-f97c4eed3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ff8ec43-5215-498a-a147-96446220f2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d3b3f-b310-4a7a-8fab-a72dedfe234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8b1e1-45ba-4240-8eca-da99a1356104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3cec1c9-8295-4309-a7fe-ba995e7c57b9}" ma:internalName="TaxCatchAll" ma:showField="CatchAllData" ma:web="476d3b3f-b310-4a7a-8fab-a72dedfe2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8080F9-7CCA-4803-884B-E84D2444A9F2}">
  <ds:schemaRefs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0d68b1e1-45ba-4240-8eca-da99a1356104"/>
    <ds:schemaRef ds:uri="http://schemas.microsoft.com/office/2006/documentManagement/types"/>
    <ds:schemaRef ds:uri="448d5041-de8e-45d5-ba02-f97c4eed3c03"/>
    <ds:schemaRef ds:uri="476d3b3f-b310-4a7a-8fab-a72dedfe234a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5A464AA-7E54-48D4-B743-DC6A1BE09524}">
  <ds:schemaRefs>
    <ds:schemaRef ds:uri="0d68b1e1-45ba-4240-8eca-da99a1356104"/>
    <ds:schemaRef ds:uri="448d5041-de8e-45d5-ba02-f97c4eed3c03"/>
    <ds:schemaRef ds:uri="476d3b3f-b310-4a7a-8fab-a72dedfe23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3F1584-2072-42D7-91F5-02CF74B5D6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CSSR theme draft1</Template>
  <TotalTime>2317</TotalTime>
  <Words>1218</Words>
  <Application>Microsoft Macintosh PowerPoint</Application>
  <PresentationFormat>Widescreen</PresentationFormat>
  <Paragraphs>285</Paragraphs>
  <Slides>32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Cambria Math</vt:lpstr>
      <vt:lpstr>SFRM1200</vt:lpstr>
      <vt:lpstr>SFTI1200</vt:lpstr>
      <vt:lpstr>Wingdings</vt:lpstr>
      <vt:lpstr>CSSR theme draft1</vt:lpstr>
      <vt:lpstr>Custom Design</vt:lpstr>
      <vt:lpstr>Office Theme</vt:lpstr>
      <vt:lpstr>Conception personnalisée</vt:lpstr>
      <vt:lpstr>Acrobat Document</vt:lpstr>
      <vt:lpstr>ML Based Newton preconditioner </vt:lpstr>
      <vt:lpstr>Numerical simulation of Carbon storage</vt:lpstr>
      <vt:lpstr>Outline</vt:lpstr>
      <vt:lpstr>Mathematical model and Numerical resolution</vt:lpstr>
      <vt:lpstr>Mathematical model</vt:lpstr>
      <vt:lpstr>Numerical Resolution</vt:lpstr>
      <vt:lpstr>Numerical Resolution</vt:lpstr>
      <vt:lpstr>Numerical Resolution</vt:lpstr>
      <vt:lpstr>Reservoir geometries</vt:lpstr>
      <vt:lpstr>Reservoir geometries</vt:lpstr>
      <vt:lpstr>Global Hybrid Newton</vt:lpstr>
      <vt:lpstr>Global Hybrid Newton</vt:lpstr>
      <vt:lpstr>Global Hybrid Newton</vt:lpstr>
      <vt:lpstr>Global Hybrid Newton</vt:lpstr>
      <vt:lpstr>Hybrid initialization: 1D example</vt:lpstr>
      <vt:lpstr>Hybrid initialization: 1D example</vt:lpstr>
      <vt:lpstr>Hybrid initialization: 1D example</vt:lpstr>
      <vt:lpstr>Workflow</vt:lpstr>
      <vt:lpstr>Data Generation</vt:lpstr>
      <vt:lpstr>Fourier Neural Operator1</vt:lpstr>
      <vt:lpstr>Saturation model - Architecture</vt:lpstr>
      <vt:lpstr>Saturation model - Training</vt:lpstr>
      <vt:lpstr>Results</vt:lpstr>
      <vt:lpstr>Results</vt:lpstr>
      <vt:lpstr>Results</vt:lpstr>
      <vt:lpstr>Results</vt:lpstr>
      <vt:lpstr>Results</vt:lpstr>
      <vt:lpstr>Summary of Global Hybrid Newton</vt:lpstr>
      <vt:lpstr>Conclusion and perspectives</vt:lpstr>
      <vt:lpstr>References</vt:lpstr>
      <vt:lpstr>PowerPoint Presentation</vt:lpstr>
      <vt:lpstr>CSSR colour palett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CSSR colour palett</dc:title>
  <dc:creator>Nicole Naumann</dc:creator>
  <cp:lastModifiedBy>Antoine Lechevallier</cp:lastModifiedBy>
  <cp:revision>52</cp:revision>
  <dcterms:created xsi:type="dcterms:W3CDTF">2023-05-04T12:49:37Z</dcterms:created>
  <dcterms:modified xsi:type="dcterms:W3CDTF">2024-04-10T11:39:11Z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0x010100879E609232474B4F8438144A83FAA60E</vt:lpwstr>
  </property>
  <property fmtid="{D5CDD505-2E9C-101B-9397-08002B2CF9AE}" pid="3" name="MediaServiceImageTags">
    <vt:lpwstr/>
  </property>
</Properties>
</file>